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1.xml" ContentType="application/vnd.openxmlformats-officedocument.presentationml.tags+xml"/>
  <Override PartName="/ppt/notesSlides/notesSlide84.xml" ContentType="application/vnd.openxmlformats-officedocument.presentationml.notesSlide+xml"/>
  <Override PartName="/ppt/tags/tag2.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52"/>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57" r:id="rId27"/>
    <p:sldId id="283" r:id="rId28"/>
    <p:sldId id="284" r:id="rId29"/>
    <p:sldId id="487" r:id="rId30"/>
    <p:sldId id="286" r:id="rId31"/>
    <p:sldId id="287" r:id="rId32"/>
    <p:sldId id="288" r:id="rId33"/>
    <p:sldId id="289" r:id="rId34"/>
    <p:sldId id="290" r:id="rId35"/>
    <p:sldId id="498" r:id="rId36"/>
    <p:sldId id="488" r:id="rId37"/>
    <p:sldId id="307" r:id="rId38"/>
    <p:sldId id="499" r:id="rId39"/>
    <p:sldId id="293" r:id="rId40"/>
    <p:sldId id="294" r:id="rId41"/>
    <p:sldId id="299" r:id="rId42"/>
    <p:sldId id="302" r:id="rId43"/>
    <p:sldId id="303" r:id="rId44"/>
    <p:sldId id="304" r:id="rId45"/>
    <p:sldId id="306" r:id="rId46"/>
    <p:sldId id="308" r:id="rId47"/>
    <p:sldId id="309" r:id="rId48"/>
    <p:sldId id="310" r:id="rId49"/>
    <p:sldId id="311" r:id="rId50"/>
    <p:sldId id="312" r:id="rId51"/>
    <p:sldId id="313" r:id="rId52"/>
    <p:sldId id="314" r:id="rId53"/>
    <p:sldId id="315" r:id="rId54"/>
    <p:sldId id="320" r:id="rId55"/>
    <p:sldId id="322" r:id="rId56"/>
    <p:sldId id="327" r:id="rId57"/>
    <p:sldId id="328" r:id="rId58"/>
    <p:sldId id="331" r:id="rId59"/>
    <p:sldId id="332" r:id="rId60"/>
    <p:sldId id="335" r:id="rId61"/>
    <p:sldId id="336" r:id="rId62"/>
    <p:sldId id="337" r:id="rId63"/>
    <p:sldId id="338" r:id="rId64"/>
    <p:sldId id="339" r:id="rId65"/>
    <p:sldId id="342" r:id="rId66"/>
    <p:sldId id="341" r:id="rId67"/>
    <p:sldId id="343" r:id="rId68"/>
    <p:sldId id="346" r:id="rId69"/>
    <p:sldId id="349" r:id="rId70"/>
    <p:sldId id="352" r:id="rId71"/>
    <p:sldId id="353" r:id="rId72"/>
    <p:sldId id="354" r:id="rId73"/>
    <p:sldId id="355" r:id="rId74"/>
    <p:sldId id="357" r:id="rId75"/>
    <p:sldId id="359" r:id="rId76"/>
    <p:sldId id="360" r:id="rId77"/>
    <p:sldId id="361" r:id="rId78"/>
    <p:sldId id="363" r:id="rId79"/>
    <p:sldId id="365" r:id="rId80"/>
    <p:sldId id="367" r:id="rId81"/>
    <p:sldId id="368" r:id="rId82"/>
    <p:sldId id="369" r:id="rId83"/>
    <p:sldId id="490" r:id="rId84"/>
    <p:sldId id="489" r:id="rId85"/>
    <p:sldId id="370" r:id="rId86"/>
    <p:sldId id="371" r:id="rId87"/>
    <p:sldId id="372" r:id="rId88"/>
    <p:sldId id="380" r:id="rId89"/>
    <p:sldId id="381" r:id="rId90"/>
    <p:sldId id="382" r:id="rId91"/>
    <p:sldId id="383" r:id="rId92"/>
    <p:sldId id="384" r:id="rId93"/>
    <p:sldId id="385" r:id="rId94"/>
    <p:sldId id="393" r:id="rId95"/>
    <p:sldId id="394" r:id="rId96"/>
    <p:sldId id="396" r:id="rId97"/>
    <p:sldId id="397" r:id="rId98"/>
    <p:sldId id="398" r:id="rId99"/>
    <p:sldId id="405" r:id="rId100"/>
    <p:sldId id="491" r:id="rId101"/>
    <p:sldId id="415" r:id="rId102"/>
    <p:sldId id="416" r:id="rId103"/>
    <p:sldId id="417" r:id="rId104"/>
    <p:sldId id="418" r:id="rId105"/>
    <p:sldId id="419" r:id="rId106"/>
    <p:sldId id="420" r:id="rId107"/>
    <p:sldId id="421" r:id="rId108"/>
    <p:sldId id="422" r:id="rId109"/>
    <p:sldId id="423" r:id="rId110"/>
    <p:sldId id="424" r:id="rId111"/>
    <p:sldId id="425" r:id="rId112"/>
    <p:sldId id="426" r:id="rId113"/>
    <p:sldId id="429" r:id="rId114"/>
    <p:sldId id="428" r:id="rId115"/>
    <p:sldId id="430" r:id="rId116"/>
    <p:sldId id="436" r:id="rId117"/>
    <p:sldId id="437" r:id="rId118"/>
    <p:sldId id="438" r:id="rId119"/>
    <p:sldId id="440" r:id="rId120"/>
    <p:sldId id="442" r:id="rId121"/>
    <p:sldId id="443" r:id="rId122"/>
    <p:sldId id="445" r:id="rId123"/>
    <p:sldId id="446" r:id="rId124"/>
    <p:sldId id="448" r:id="rId125"/>
    <p:sldId id="455" r:id="rId126"/>
    <p:sldId id="459" r:id="rId127"/>
    <p:sldId id="460" r:id="rId128"/>
    <p:sldId id="461" r:id="rId129"/>
    <p:sldId id="462" r:id="rId130"/>
    <p:sldId id="463" r:id="rId131"/>
    <p:sldId id="464" r:id="rId132"/>
    <p:sldId id="465" r:id="rId133"/>
    <p:sldId id="466" r:id="rId134"/>
    <p:sldId id="467" r:id="rId135"/>
    <p:sldId id="468" r:id="rId136"/>
    <p:sldId id="472" r:id="rId137"/>
    <p:sldId id="474" r:id="rId138"/>
    <p:sldId id="476" r:id="rId139"/>
    <p:sldId id="477" r:id="rId140"/>
    <p:sldId id="478" r:id="rId141"/>
    <p:sldId id="480" r:id="rId142"/>
    <p:sldId id="481" r:id="rId143"/>
    <p:sldId id="482" r:id="rId144"/>
    <p:sldId id="484" r:id="rId145"/>
    <p:sldId id="486" r:id="rId146"/>
    <p:sldId id="492" r:id="rId147"/>
    <p:sldId id="494" r:id="rId148"/>
    <p:sldId id="496" r:id="rId149"/>
    <p:sldId id="493" r:id="rId150"/>
    <p:sldId id="495" r:id="rId15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 userDrawn="1">
          <p15:clr>
            <a:srgbClr val="A4A3A4"/>
          </p15:clr>
        </p15:guide>
        <p15:guide id="2" pos="24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ADAD"/>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19" autoAdjust="0"/>
    <p:restoredTop sz="95289" autoAdjust="0"/>
  </p:normalViewPr>
  <p:slideViewPr>
    <p:cSldViewPr snapToGrid="0">
      <p:cViewPr varScale="1">
        <p:scale>
          <a:sx n="204" d="100"/>
          <a:sy n="204" d="100"/>
        </p:scale>
        <p:origin x="990" y="168"/>
      </p:cViewPr>
      <p:guideLst>
        <p:guide orient="horz" pos="259"/>
        <p:guide pos="249"/>
      </p:guideLst>
    </p:cSldViewPr>
  </p:slideViewPr>
  <p:outlineViewPr>
    <p:cViewPr>
      <p:scale>
        <a:sx n="33" d="100"/>
        <a:sy n="33" d="100"/>
      </p:scale>
      <p:origin x="0" y="-7480"/>
    </p:cViewPr>
  </p:outlineViewPr>
  <p:notesTextViewPr>
    <p:cViewPr>
      <p:scale>
        <a:sx n="20" d="100"/>
        <a:sy n="2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4293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分</a:t>
            </a:r>
            <a:r>
              <a:rPr lang="en-US" altLang="zh-CN" dirty="0"/>
              <a:t>2</a:t>
            </a:r>
            <a:r>
              <a:rPr lang="zh-CN" altLang="en-US" dirty="0"/>
              <a:t>页，</a:t>
            </a:r>
            <a:r>
              <a:rPr lang="en-US" altLang="zh-CN" dirty="0"/>
              <a:t>1.0</a:t>
            </a:r>
            <a:r>
              <a:rPr lang="zh-CN" altLang="en-US" dirty="0"/>
              <a:t>和</a:t>
            </a:r>
            <a:r>
              <a:rPr lang="en-US" altLang="zh-CN" dirty="0"/>
              <a:t>2.0</a:t>
            </a:r>
            <a:r>
              <a:rPr lang="zh-CN" altLang="en-US" dirty="0"/>
              <a:t>的区别</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312412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129</a:t>
            </a:fld>
            <a:endParaRPr lang="en-US" dirty="0"/>
          </a:p>
        </p:txBody>
      </p:sp>
    </p:spTree>
    <p:extLst>
      <p:ext uri="{BB962C8B-B14F-4D97-AF65-F5344CB8AC3E}">
        <p14:creationId xmlns:p14="http://schemas.microsoft.com/office/powerpoint/2010/main" val="20322598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130</a:t>
            </a:fld>
            <a:endParaRPr lang="en-US" dirty="0"/>
          </a:p>
        </p:txBody>
      </p:sp>
    </p:spTree>
    <p:extLst>
      <p:ext uri="{BB962C8B-B14F-4D97-AF65-F5344CB8AC3E}">
        <p14:creationId xmlns:p14="http://schemas.microsoft.com/office/powerpoint/2010/main" val="21223770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131</a:t>
            </a:fld>
            <a:endParaRPr lang="en-US" dirty="0"/>
          </a:p>
        </p:txBody>
      </p:sp>
    </p:spTree>
    <p:extLst>
      <p:ext uri="{BB962C8B-B14F-4D97-AF65-F5344CB8AC3E}">
        <p14:creationId xmlns:p14="http://schemas.microsoft.com/office/powerpoint/2010/main" val="9729611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132</a:t>
            </a:fld>
            <a:endParaRPr lang="en-US" dirty="0"/>
          </a:p>
        </p:txBody>
      </p:sp>
    </p:spTree>
    <p:extLst>
      <p:ext uri="{BB962C8B-B14F-4D97-AF65-F5344CB8AC3E}">
        <p14:creationId xmlns:p14="http://schemas.microsoft.com/office/powerpoint/2010/main" val="30060950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133</a:t>
            </a:fld>
            <a:endParaRPr lang="en-US" dirty="0"/>
          </a:p>
        </p:txBody>
      </p:sp>
    </p:spTree>
    <p:extLst>
      <p:ext uri="{BB962C8B-B14F-4D97-AF65-F5344CB8AC3E}">
        <p14:creationId xmlns:p14="http://schemas.microsoft.com/office/powerpoint/2010/main" val="32512869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134</a:t>
            </a:fld>
            <a:endParaRPr lang="en-US" dirty="0"/>
          </a:p>
        </p:txBody>
      </p:sp>
    </p:spTree>
    <p:extLst>
      <p:ext uri="{BB962C8B-B14F-4D97-AF65-F5344CB8AC3E}">
        <p14:creationId xmlns:p14="http://schemas.microsoft.com/office/powerpoint/2010/main" val="39387282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indent="0" algn="just">
              <a:lnSpc>
                <a:spcPct val="200000"/>
              </a:lnSpc>
              <a:spcBef>
                <a:spcPts val="600"/>
              </a:spcBef>
              <a:buFont typeface="Wingdings" panose="05000000000000000000" pitchFamily="2" charset="2"/>
              <a:buNone/>
            </a:pPr>
            <a:endParaRPr lang="en-US" altLang="zh-CN" sz="1100" dirty="0">
              <a:solidFill>
                <a:srgbClr val="FF0000"/>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093A40FC-551C-40A9-9BFC-143089139DEF}" type="slidenum">
              <a:rPr lang="en-US" smtClean="0"/>
              <a:t>135</a:t>
            </a:fld>
            <a:endParaRPr lang="en-US" dirty="0"/>
          </a:p>
        </p:txBody>
      </p:sp>
    </p:spTree>
    <p:extLst>
      <p:ext uri="{BB962C8B-B14F-4D97-AF65-F5344CB8AC3E}">
        <p14:creationId xmlns:p14="http://schemas.microsoft.com/office/powerpoint/2010/main" val="5402543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136</a:t>
            </a:fld>
            <a:endParaRPr lang="en-US" dirty="0"/>
          </a:p>
        </p:txBody>
      </p:sp>
    </p:spTree>
    <p:extLst>
      <p:ext uri="{BB962C8B-B14F-4D97-AF65-F5344CB8AC3E}">
        <p14:creationId xmlns:p14="http://schemas.microsoft.com/office/powerpoint/2010/main" val="144413965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137</a:t>
            </a:fld>
            <a:endParaRPr lang="en-US" dirty="0"/>
          </a:p>
        </p:txBody>
      </p:sp>
    </p:spTree>
    <p:extLst>
      <p:ext uri="{BB962C8B-B14F-4D97-AF65-F5344CB8AC3E}">
        <p14:creationId xmlns:p14="http://schemas.microsoft.com/office/powerpoint/2010/main" val="190729509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12158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分</a:t>
            </a:r>
            <a:r>
              <a:rPr lang="en-US" altLang="zh-CN" dirty="0"/>
              <a:t>2</a:t>
            </a:r>
            <a:r>
              <a:rPr lang="zh-CN" altLang="en-US" dirty="0"/>
              <a:t>页，</a:t>
            </a:r>
            <a:r>
              <a:rPr lang="en-US" altLang="zh-CN" dirty="0"/>
              <a:t>1.0</a:t>
            </a:r>
            <a:r>
              <a:rPr lang="zh-CN" altLang="en-US" dirty="0"/>
              <a:t>和</a:t>
            </a:r>
            <a:r>
              <a:rPr lang="en-US" altLang="zh-CN" dirty="0"/>
              <a:t>2.0</a:t>
            </a:r>
            <a:r>
              <a:rPr lang="zh-CN" altLang="en-US" dirty="0"/>
              <a:t>的区别</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952373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2270568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456699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542749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9829145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77917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6012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2864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93A40FC-551C-40A9-9BFC-143089139DEF}" type="slidenum">
              <a:rPr lang="en-US" smtClean="0"/>
              <a:t>14</a:t>
            </a:fld>
            <a:endParaRPr lang="en-US"/>
          </a:p>
        </p:txBody>
      </p:sp>
    </p:spTree>
    <p:extLst>
      <p:ext uri="{BB962C8B-B14F-4D97-AF65-F5344CB8AC3E}">
        <p14:creationId xmlns:p14="http://schemas.microsoft.com/office/powerpoint/2010/main" val="3522015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3A40FC-551C-40A9-9BFC-143089139DEF}" type="slidenum">
              <a:rPr lang="en-US" smtClean="0"/>
              <a:t>15</a:t>
            </a:fld>
            <a:endParaRPr lang="en-US"/>
          </a:p>
        </p:txBody>
      </p:sp>
    </p:spTree>
    <p:extLst>
      <p:ext uri="{BB962C8B-B14F-4D97-AF65-F5344CB8AC3E}">
        <p14:creationId xmlns:p14="http://schemas.microsoft.com/office/powerpoint/2010/main" val="2225185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a:t>LLE:</a:t>
            </a:r>
            <a:r>
              <a:rPr lang="zh-CN" altLang="en-US" dirty="0"/>
              <a:t> </a:t>
            </a:r>
            <a:r>
              <a:rPr lang="en-US" altLang="zh-CN" dirty="0"/>
              <a:t>local</a:t>
            </a:r>
            <a:r>
              <a:rPr lang="zh-CN" altLang="en-US" baseline="0" dirty="0"/>
              <a:t> </a:t>
            </a:r>
            <a:r>
              <a:rPr lang="en-US" altLang="zh-CN" baseline="0" dirty="0"/>
              <a:t>linear</a:t>
            </a:r>
            <a:r>
              <a:rPr lang="zh-CN" altLang="en-US" baseline="0" dirty="0"/>
              <a:t> </a:t>
            </a:r>
            <a:r>
              <a:rPr lang="en-US" altLang="zh-CN" baseline="0" dirty="0"/>
              <a:t>embedding</a:t>
            </a:r>
          </a:p>
          <a:p>
            <a:r>
              <a:rPr lang="zh-CN" altLang="en-US" dirty="0"/>
              <a:t>这四个方法递进的写下来</a:t>
            </a:r>
            <a:endParaRPr lang="en-US" dirty="0"/>
          </a:p>
        </p:txBody>
      </p:sp>
      <p:sp>
        <p:nvSpPr>
          <p:cNvPr id="4" name="Slide Number Placeholder 3"/>
          <p:cNvSpPr>
            <a:spLocks noGrp="1"/>
          </p:cNvSpPr>
          <p:nvPr>
            <p:ph type="sldNum" sz="quarter" idx="10"/>
          </p:nvPr>
        </p:nvSpPr>
        <p:spPr/>
        <p:txBody>
          <a:bodyPr/>
          <a:lstStyle/>
          <a:p>
            <a:fld id="{093A40FC-551C-40A9-9BFC-143089139DEF}" type="slidenum">
              <a:rPr lang="en-US" smtClean="0"/>
              <a:t>17</a:t>
            </a:fld>
            <a:endParaRPr lang="en-US"/>
          </a:p>
        </p:txBody>
      </p:sp>
    </p:spTree>
    <p:extLst>
      <p:ext uri="{BB962C8B-B14F-4D97-AF65-F5344CB8AC3E}">
        <p14:creationId xmlns:p14="http://schemas.microsoft.com/office/powerpoint/2010/main" val="3250485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93A40FC-551C-40A9-9BFC-143089139DEF}" type="slidenum">
              <a:rPr lang="en-US" smtClean="0"/>
              <a:t>18</a:t>
            </a:fld>
            <a:endParaRPr lang="en-US"/>
          </a:p>
        </p:txBody>
      </p:sp>
    </p:spTree>
    <p:extLst>
      <p:ext uri="{BB962C8B-B14F-4D97-AF65-F5344CB8AC3E}">
        <p14:creationId xmlns:p14="http://schemas.microsoft.com/office/powerpoint/2010/main" val="1188272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dirty="0"/>
              <a:t>前面加一页总结前四种方法</a:t>
            </a:r>
          </a:p>
        </p:txBody>
      </p:sp>
      <p:sp>
        <p:nvSpPr>
          <p:cNvPr id="4" name="幻灯片编号占位符 3"/>
          <p:cNvSpPr>
            <a:spLocks noGrp="1"/>
          </p:cNvSpPr>
          <p:nvPr>
            <p:ph type="sldNum" sz="quarter" idx="10"/>
          </p:nvPr>
        </p:nvSpPr>
        <p:spPr/>
        <p:txBody>
          <a:bodyPr/>
          <a:lstStyle/>
          <a:p>
            <a:fld id="{093A40FC-551C-40A9-9BFC-143089139DEF}" type="slidenum">
              <a:rPr lang="en-US" smtClean="0"/>
              <a:t>19</a:t>
            </a:fld>
            <a:endParaRPr lang="en-US"/>
          </a:p>
        </p:txBody>
      </p:sp>
    </p:spTree>
    <p:extLst>
      <p:ext uri="{BB962C8B-B14F-4D97-AF65-F5344CB8AC3E}">
        <p14:creationId xmlns:p14="http://schemas.microsoft.com/office/powerpoint/2010/main" val="2130350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093A40FC-551C-40A9-9BFC-143089139DEF}" type="slidenum">
              <a:rPr lang="en-US" smtClean="0"/>
              <a:t>20</a:t>
            </a:fld>
            <a:endParaRPr lang="en-US"/>
          </a:p>
        </p:txBody>
      </p:sp>
    </p:spTree>
    <p:extLst>
      <p:ext uri="{BB962C8B-B14F-4D97-AF65-F5344CB8AC3E}">
        <p14:creationId xmlns:p14="http://schemas.microsoft.com/office/powerpoint/2010/main" val="191067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7504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093A40FC-551C-40A9-9BFC-143089139DEF}" type="slidenum">
              <a:rPr lang="en-US" smtClean="0"/>
              <a:t>21</a:t>
            </a:fld>
            <a:endParaRPr lang="en-US"/>
          </a:p>
        </p:txBody>
      </p:sp>
    </p:spTree>
    <p:extLst>
      <p:ext uri="{BB962C8B-B14F-4D97-AF65-F5344CB8AC3E}">
        <p14:creationId xmlns:p14="http://schemas.microsoft.com/office/powerpoint/2010/main" val="1197925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093A40FC-551C-40A9-9BFC-143089139DEF}" type="slidenum">
              <a:rPr lang="en-US" smtClean="0"/>
              <a:t>22</a:t>
            </a:fld>
            <a:endParaRPr lang="en-US"/>
          </a:p>
        </p:txBody>
      </p:sp>
    </p:spTree>
    <p:extLst>
      <p:ext uri="{BB962C8B-B14F-4D97-AF65-F5344CB8AC3E}">
        <p14:creationId xmlns:p14="http://schemas.microsoft.com/office/powerpoint/2010/main" val="1434852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093A40FC-551C-40A9-9BFC-143089139DEF}" type="slidenum">
              <a:rPr lang="en-US" smtClean="0"/>
              <a:t>23</a:t>
            </a:fld>
            <a:endParaRPr lang="en-US"/>
          </a:p>
        </p:txBody>
      </p:sp>
    </p:spTree>
    <p:extLst>
      <p:ext uri="{BB962C8B-B14F-4D97-AF65-F5344CB8AC3E}">
        <p14:creationId xmlns:p14="http://schemas.microsoft.com/office/powerpoint/2010/main" val="3363511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093A40FC-551C-40A9-9BFC-143089139DEF}" type="slidenum">
              <a:rPr lang="en-US" smtClean="0"/>
              <a:t>24</a:t>
            </a:fld>
            <a:endParaRPr lang="en-US"/>
          </a:p>
        </p:txBody>
      </p:sp>
    </p:spTree>
    <p:extLst>
      <p:ext uri="{BB962C8B-B14F-4D97-AF65-F5344CB8AC3E}">
        <p14:creationId xmlns:p14="http://schemas.microsoft.com/office/powerpoint/2010/main" val="1885282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en-US" altLang="zh-CN" dirty="0"/>
              <a:t>S-&gt;\hat</a:t>
            </a:r>
            <a:r>
              <a:rPr kumimoji="1" lang="zh-CN" altLang="en-US" dirty="0"/>
              <a:t> </a:t>
            </a:r>
            <a:r>
              <a:rPr kumimoji="1" lang="en-US" altLang="zh-CN" dirty="0"/>
              <a:t>W</a:t>
            </a:r>
          </a:p>
          <a:p>
            <a:r>
              <a:rPr kumimoji="1" lang="zh-CN" altLang="en-US" dirty="0"/>
              <a:t>箭头上加标注</a:t>
            </a:r>
          </a:p>
        </p:txBody>
      </p:sp>
      <p:sp>
        <p:nvSpPr>
          <p:cNvPr id="4" name="幻灯片编号占位符 3"/>
          <p:cNvSpPr>
            <a:spLocks noGrp="1"/>
          </p:cNvSpPr>
          <p:nvPr>
            <p:ph type="sldNum" sz="quarter" idx="10"/>
          </p:nvPr>
        </p:nvSpPr>
        <p:spPr/>
        <p:txBody>
          <a:bodyPr/>
          <a:lstStyle/>
          <a:p>
            <a:fld id="{093A40FC-551C-40A9-9BFC-143089139DEF}" type="slidenum">
              <a:rPr lang="en-US" smtClean="0"/>
              <a:t>25</a:t>
            </a:fld>
            <a:endParaRPr lang="en-US"/>
          </a:p>
        </p:txBody>
      </p:sp>
    </p:spTree>
    <p:extLst>
      <p:ext uri="{BB962C8B-B14F-4D97-AF65-F5344CB8AC3E}">
        <p14:creationId xmlns:p14="http://schemas.microsoft.com/office/powerpoint/2010/main" val="345241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01005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18502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5786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371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Neighborhood</a:t>
            </a:r>
            <a:r>
              <a:rPr lang="zh-CN" altLang="en-US" baseline="0" dirty="0"/>
              <a:t> </a:t>
            </a:r>
            <a:r>
              <a:rPr lang="en-US" altLang="zh-CN" baseline="0" dirty="0"/>
              <a:t>is</a:t>
            </a:r>
            <a:r>
              <a:rPr lang="zh-CN" altLang="en-US" baseline="0" dirty="0"/>
              <a:t> </a:t>
            </a:r>
            <a:r>
              <a:rPr lang="en-US" altLang="zh-CN" baseline="0" dirty="0"/>
              <a:t>important.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7231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描述网络规模</a:t>
            </a:r>
            <a:endParaRPr lang="en-US" altLang="zh-CN" dirty="0"/>
          </a:p>
          <a:p>
            <a:r>
              <a:rPr lang="en-US" altLang="zh-CN" dirty="0"/>
              <a:t>Facebook,</a:t>
            </a:r>
            <a:r>
              <a:rPr lang="zh-CN" altLang="en-US" dirty="0"/>
              <a:t> </a:t>
            </a:r>
            <a:r>
              <a:rPr lang="en-US" altLang="zh-CN" dirty="0"/>
              <a:t>twitter</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8962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6557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9238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224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2139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4178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数学：传递性；社会学：三角闭合</a:t>
            </a:r>
          </a:p>
        </p:txBody>
      </p:sp>
      <p:sp>
        <p:nvSpPr>
          <p:cNvPr id="4" name="灯片编号占位符 3"/>
          <p:cNvSpPr>
            <a:spLocks noGrp="1"/>
          </p:cNvSpPr>
          <p:nvPr>
            <p:ph type="sldNum" sz="quarter" idx="10"/>
          </p:nvPr>
        </p:nvSpPr>
        <p:spPr/>
        <p:txBody>
          <a:bodyPr/>
          <a:lstStyle/>
          <a:p>
            <a:fld id="{093A40FC-551C-40A9-9BFC-143089139DEF}" type="slidenum">
              <a:rPr lang="en-US" smtClean="0"/>
              <a:t>37</a:t>
            </a:fld>
            <a:endParaRPr lang="en-US" dirty="0"/>
          </a:p>
        </p:txBody>
      </p:sp>
    </p:spTree>
    <p:extLst>
      <p:ext uri="{BB962C8B-B14F-4D97-AF65-F5344CB8AC3E}">
        <p14:creationId xmlns:p14="http://schemas.microsoft.com/office/powerpoint/2010/main" val="3977885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92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39</a:t>
            </a:fld>
            <a:endParaRPr lang="en-US"/>
          </a:p>
        </p:txBody>
      </p:sp>
    </p:spTree>
    <p:extLst>
      <p:ext uri="{BB962C8B-B14F-4D97-AF65-F5344CB8AC3E}">
        <p14:creationId xmlns:p14="http://schemas.microsoft.com/office/powerpoint/2010/main" val="2084321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40</a:t>
            </a:fld>
            <a:endParaRPr lang="en-US"/>
          </a:p>
        </p:txBody>
      </p:sp>
    </p:spTree>
    <p:extLst>
      <p:ext uri="{BB962C8B-B14F-4D97-AF65-F5344CB8AC3E}">
        <p14:creationId xmlns:p14="http://schemas.microsoft.com/office/powerpoint/2010/main" val="73239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a:p>
        </p:txBody>
      </p:sp>
    </p:spTree>
    <p:extLst>
      <p:ext uri="{BB962C8B-B14F-4D97-AF65-F5344CB8AC3E}">
        <p14:creationId xmlns:p14="http://schemas.microsoft.com/office/powerpoint/2010/main" val="1267950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55070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We report the </a:t>
            </a:r>
            <a:r>
              <a:rPr lang="en-US" altLang="zh-CN" dirty="0" err="1"/>
              <a:t>precision</a:t>
            </a:r>
            <a:r>
              <a:rPr lang="en-US" altLang="zh-CN" baseline="0" dirty="0" err="1"/>
              <a:t>@k</a:t>
            </a:r>
            <a:r>
              <a:rPr lang="en-US" altLang="zh-CN" baseline="0" dirty="0"/>
              <a:t> in the following two figures. The red curve is the performance of our model and the higher the curve is, the better the performance is. We can see that our method outperforms baselines by 16% on </a:t>
            </a:r>
            <a:r>
              <a:rPr lang="en-US" altLang="zh-CN" baseline="0" dirty="0" err="1"/>
              <a:t>Arxiv</a:t>
            </a:r>
            <a:r>
              <a:rPr lang="en-US" altLang="zh-CN" baseline="0" dirty="0"/>
              <a:t> and by 85% on </a:t>
            </a:r>
            <a:r>
              <a:rPr lang="en-US" altLang="zh-CN" baseline="0" dirty="0" err="1"/>
              <a:t>Blogcatalog</a:t>
            </a:r>
            <a:r>
              <a:rPr lang="en-US" altLang="zh-CN" baseline="0" dirty="0"/>
              <a:t>. Specifically, our method can perfectly reconstruct the </a:t>
            </a:r>
            <a:r>
              <a:rPr lang="en-US" altLang="zh-CN" baseline="0" dirty="0" err="1"/>
              <a:t>Arxiv</a:t>
            </a:r>
            <a:r>
              <a:rPr lang="en-US" altLang="zh-CN" baseline="0" dirty="0"/>
              <a:t> dataset. It demonstrates that deep models can well reconstruct the network. </a:t>
            </a:r>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42</a:t>
            </a:fld>
            <a:endParaRPr lang="en-US"/>
          </a:p>
        </p:txBody>
      </p:sp>
    </p:spTree>
    <p:extLst>
      <p:ext uri="{BB962C8B-B14F-4D97-AF65-F5344CB8AC3E}">
        <p14:creationId xmlns:p14="http://schemas.microsoft.com/office/powerpoint/2010/main" val="41773552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We report the F1</a:t>
            </a:r>
            <a:r>
              <a:rPr lang="en-US" altLang="zh-CN" baseline="0" dirty="0"/>
              <a:t> score on the following two figures. The red curve is the performance of our paper and the higher the curve is, the larger the performance is. We can see that our method achieves </a:t>
            </a:r>
            <a:r>
              <a:rPr lang="en-US" altLang="zh-CN" baseline="0" dirty="0" err="1"/>
              <a:t>averged</a:t>
            </a:r>
            <a:r>
              <a:rPr lang="en-US" altLang="zh-CN" baseline="0" dirty="0"/>
              <a:t> improvement by over 10%. In addition, the performance of LE is not satisfied, it demonstrates that only utilizing the first-order information is far less enough to capture the network structure. Furthermore, we can see that when the labelled data is smaller, we can achieve more significant improvement. It is a good .. </a:t>
            </a:r>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43</a:t>
            </a:fld>
            <a:endParaRPr lang="en-US"/>
          </a:p>
        </p:txBody>
      </p:sp>
    </p:spTree>
    <p:extLst>
      <p:ext uri="{BB962C8B-B14F-4D97-AF65-F5344CB8AC3E}">
        <p14:creationId xmlns:p14="http://schemas.microsoft.com/office/powerpoint/2010/main" val="24558852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44</a:t>
            </a:fld>
            <a:endParaRPr lang="en-US"/>
          </a:p>
        </p:txBody>
      </p:sp>
    </p:spTree>
    <p:extLst>
      <p:ext uri="{BB962C8B-B14F-4D97-AF65-F5344CB8AC3E}">
        <p14:creationId xmlns:p14="http://schemas.microsoft.com/office/powerpoint/2010/main" val="32932402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73849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46</a:t>
            </a:fld>
            <a:endParaRPr lang="en-US" dirty="0"/>
          </a:p>
        </p:txBody>
      </p:sp>
    </p:spTree>
    <p:extLst>
      <p:ext uri="{BB962C8B-B14F-4D97-AF65-F5344CB8AC3E}">
        <p14:creationId xmlns:p14="http://schemas.microsoft.com/office/powerpoint/2010/main" val="12291032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47</a:t>
            </a:fld>
            <a:endParaRPr lang="en-US" dirty="0"/>
          </a:p>
        </p:txBody>
      </p:sp>
    </p:spTree>
    <p:extLst>
      <p:ext uri="{BB962C8B-B14F-4D97-AF65-F5344CB8AC3E}">
        <p14:creationId xmlns:p14="http://schemas.microsoft.com/office/powerpoint/2010/main" val="9652388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48</a:t>
            </a:fld>
            <a:endParaRPr lang="en-US" dirty="0"/>
          </a:p>
        </p:txBody>
      </p:sp>
    </p:spTree>
    <p:extLst>
      <p:ext uri="{BB962C8B-B14F-4D97-AF65-F5344CB8AC3E}">
        <p14:creationId xmlns:p14="http://schemas.microsoft.com/office/powerpoint/2010/main" val="40489816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49</a:t>
            </a:fld>
            <a:endParaRPr lang="en-US" dirty="0"/>
          </a:p>
        </p:txBody>
      </p:sp>
    </p:spTree>
    <p:extLst>
      <p:ext uri="{BB962C8B-B14F-4D97-AF65-F5344CB8AC3E}">
        <p14:creationId xmlns:p14="http://schemas.microsoft.com/office/powerpoint/2010/main" val="29417092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sz="2000" dirty="0"/>
          </a:p>
        </p:txBody>
      </p:sp>
      <p:sp>
        <p:nvSpPr>
          <p:cNvPr id="4" name="灯片编号占位符 3"/>
          <p:cNvSpPr>
            <a:spLocks noGrp="1"/>
          </p:cNvSpPr>
          <p:nvPr>
            <p:ph type="sldNum" sz="quarter" idx="10"/>
          </p:nvPr>
        </p:nvSpPr>
        <p:spPr/>
        <p:txBody>
          <a:bodyPr/>
          <a:lstStyle/>
          <a:p>
            <a:fld id="{093A40FC-551C-40A9-9BFC-143089139DEF}" type="slidenum">
              <a:rPr lang="en-US" smtClean="0"/>
              <a:t>50</a:t>
            </a:fld>
            <a:endParaRPr lang="en-US" dirty="0"/>
          </a:p>
        </p:txBody>
      </p:sp>
    </p:spTree>
    <p:extLst>
      <p:ext uri="{BB962C8B-B14F-4D97-AF65-F5344CB8AC3E}">
        <p14:creationId xmlns:p14="http://schemas.microsoft.com/office/powerpoint/2010/main" val="15055706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51</a:t>
            </a:fld>
            <a:endParaRPr lang="en-US" dirty="0"/>
          </a:p>
        </p:txBody>
      </p:sp>
    </p:spTree>
    <p:extLst>
      <p:ext uri="{BB962C8B-B14F-4D97-AF65-F5344CB8AC3E}">
        <p14:creationId xmlns:p14="http://schemas.microsoft.com/office/powerpoint/2010/main" val="470689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16883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52</a:t>
            </a:fld>
            <a:endParaRPr lang="en-US" dirty="0"/>
          </a:p>
        </p:txBody>
      </p:sp>
    </p:spTree>
    <p:extLst>
      <p:ext uri="{BB962C8B-B14F-4D97-AF65-F5344CB8AC3E}">
        <p14:creationId xmlns:p14="http://schemas.microsoft.com/office/powerpoint/2010/main" val="31495257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53</a:t>
            </a:fld>
            <a:endParaRPr lang="en-US" dirty="0"/>
          </a:p>
        </p:txBody>
      </p:sp>
    </p:spTree>
    <p:extLst>
      <p:ext uri="{BB962C8B-B14F-4D97-AF65-F5344CB8AC3E}">
        <p14:creationId xmlns:p14="http://schemas.microsoft.com/office/powerpoint/2010/main" val="9016328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54</a:t>
            </a:fld>
            <a:endParaRPr lang="en-US" dirty="0"/>
          </a:p>
        </p:txBody>
      </p:sp>
    </p:spTree>
    <p:extLst>
      <p:ext uri="{BB962C8B-B14F-4D97-AF65-F5344CB8AC3E}">
        <p14:creationId xmlns:p14="http://schemas.microsoft.com/office/powerpoint/2010/main" val="32815621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55</a:t>
            </a:fld>
            <a:endParaRPr lang="en-US" dirty="0"/>
          </a:p>
        </p:txBody>
      </p:sp>
    </p:spTree>
    <p:extLst>
      <p:ext uri="{BB962C8B-B14F-4D97-AF65-F5344CB8AC3E}">
        <p14:creationId xmlns:p14="http://schemas.microsoft.com/office/powerpoint/2010/main" val="20835125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43084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96147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57910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30596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8391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This leads to hyper-network.</a:t>
            </a:r>
            <a:r>
              <a:rPr lang="en-US" altLang="zh-CN" baseline="0" dirty="0"/>
              <a:t> </a:t>
            </a:r>
            <a:r>
              <a:rPr lang="en-US" altLang="zh-CN" dirty="0"/>
              <a:t>A hyper-network is a network in which an edge can join </a:t>
            </a:r>
            <a:r>
              <a:rPr lang="en-US" altLang="zh-CN" dirty="0">
                <a:solidFill>
                  <a:srgbClr val="FF0000"/>
                </a:solidFill>
              </a:rPr>
              <a:t>any number</a:t>
            </a:r>
            <a:r>
              <a:rPr lang="en-US" altLang="zh-CN" dirty="0"/>
              <a:t> of nodes.</a:t>
            </a:r>
            <a:r>
              <a:rPr lang="en-US" altLang="zh-CN" baseline="0" dirty="0"/>
              <a:t> For example, in co-author network, a paper may have more than two authors. Then How to learn representations in such a hyper-network? </a:t>
            </a:r>
            <a:endParaRPr lang="en-US" altLang="zh-CN" dirty="0"/>
          </a:p>
        </p:txBody>
      </p:sp>
      <p:sp>
        <p:nvSpPr>
          <p:cNvPr id="4" name="灯片编号占位符 3"/>
          <p:cNvSpPr>
            <a:spLocks noGrp="1"/>
          </p:cNvSpPr>
          <p:nvPr>
            <p:ph type="sldNum" sz="quarter" idx="10"/>
          </p:nvPr>
        </p:nvSpPr>
        <p:spPr/>
        <p:txBody>
          <a:bodyPr/>
          <a:lstStyle/>
          <a:p>
            <a:fld id="{093A40FC-551C-40A9-9BFC-143089139DEF}" type="slidenum">
              <a:rPr lang="en-US" smtClean="0"/>
              <a:t>61</a:t>
            </a:fld>
            <a:endParaRPr lang="en-US"/>
          </a:p>
        </p:txBody>
      </p:sp>
    </p:spTree>
    <p:extLst>
      <p:ext uri="{BB962C8B-B14F-4D97-AF65-F5344CB8AC3E}">
        <p14:creationId xmlns:p14="http://schemas.microsoft.com/office/powerpoint/2010/main" val="3320431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83942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 naïve solution</a:t>
            </a:r>
            <a:r>
              <a:rPr lang="en-US" altLang="zh-CN" baseline="0" dirty="0"/>
              <a:t> is to expand the hyper-network into conventional pairwise networks and then apply the embedding methods which are developed on pairwise networks. These expansions assume that the </a:t>
            </a:r>
            <a:r>
              <a:rPr lang="en-US" altLang="zh-CN" baseline="0" dirty="0" err="1"/>
              <a:t>hyperedges</a:t>
            </a:r>
            <a:r>
              <a:rPr lang="en-US" altLang="zh-CN" baseline="0" dirty="0"/>
              <a:t> are decomposable. That is to say, if we treat a </a:t>
            </a:r>
            <a:r>
              <a:rPr lang="en-US" altLang="zh-CN" baseline="0" dirty="0" err="1"/>
              <a:t>hyperedge</a:t>
            </a:r>
            <a:r>
              <a:rPr lang="en-US" altLang="zh-CN" baseline="0" dirty="0"/>
              <a:t> as a set of nodes, then any subset of nodes in this </a:t>
            </a:r>
            <a:r>
              <a:rPr lang="en-US" altLang="zh-CN" baseline="0" dirty="0" err="1"/>
              <a:t>hyperedge</a:t>
            </a:r>
            <a:r>
              <a:rPr lang="en-US" altLang="zh-CN" baseline="0" dirty="0"/>
              <a:t> can form another </a:t>
            </a:r>
            <a:r>
              <a:rPr lang="en-US" altLang="zh-CN" baseline="0" dirty="0" err="1"/>
              <a:t>hyperedge</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62</a:t>
            </a:fld>
            <a:endParaRPr lang="en-US"/>
          </a:p>
        </p:txBody>
      </p:sp>
    </p:spTree>
    <p:extLst>
      <p:ext uri="{BB962C8B-B14F-4D97-AF65-F5344CB8AC3E}">
        <p14:creationId xmlns:p14="http://schemas.microsoft.com/office/powerpoint/2010/main" val="18807177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baseline="0" dirty="0"/>
              <a:t>However, This assumption is not always reasonable, e</a:t>
            </a:r>
            <a:r>
              <a:rPr lang="en-US" altLang="zh-CN" sz="1200" b="0" i="0" kern="1200" dirty="0">
                <a:solidFill>
                  <a:schemeClr val="tx1"/>
                </a:solidFill>
                <a:effectLst/>
                <a:latin typeface="+mn-lt"/>
                <a:ea typeface="+mn-ea"/>
                <a:cs typeface="+mn-cs"/>
              </a:rPr>
              <a:t>specially in complex heterogeneous hyper-network. </a:t>
            </a:r>
            <a:r>
              <a:rPr lang="en-US" altLang="zh-CN" sz="1200" b="0" i="0" u="none" strike="noStrike" kern="1200" baseline="0" dirty="0">
                <a:solidFill>
                  <a:schemeClr val="tx1"/>
                </a:solidFill>
                <a:latin typeface="+mn-lt"/>
                <a:ea typeface="+mn-ea"/>
                <a:cs typeface="+mn-cs"/>
              </a:rPr>
              <a:t>For example, in the adverse drug </a:t>
            </a:r>
            <a:r>
              <a:rPr lang="en-US" altLang="zh-CN" sz="1200" b="0" i="0" kern="1200" dirty="0">
                <a:solidFill>
                  <a:schemeClr val="tx1"/>
                </a:solidFill>
                <a:effectLst/>
                <a:latin typeface="+mn-lt"/>
                <a:ea typeface="+mn-ea"/>
                <a:cs typeface="+mn-cs"/>
              </a:rPr>
              <a:t>[</a:t>
            </a:r>
            <a:r>
              <a:rPr lang="en-US" altLang="zh-CN" sz="1200" b="0" i="0" kern="1200" dirty="0" err="1">
                <a:solidFill>
                  <a:schemeClr val="tx1"/>
                </a:solidFill>
                <a:effectLst/>
                <a:latin typeface="+mn-lt"/>
                <a:ea typeface="+mn-ea"/>
                <a:cs typeface="+mn-cs"/>
              </a:rPr>
              <a:t>drʌg</a:t>
            </a:r>
            <a:r>
              <a:rPr lang="en-US" altLang="zh-CN" sz="1200" b="0" i="0" kern="1200" dirty="0">
                <a:solidFill>
                  <a:schemeClr val="tx1"/>
                </a:solidFill>
                <a:effectLst/>
                <a:latin typeface="+mn-lt"/>
                <a:ea typeface="+mn-ea"/>
                <a:cs typeface="+mn-cs"/>
              </a:rPr>
              <a:t>]</a:t>
            </a:r>
            <a:r>
              <a:rPr lang="en-US" altLang="zh-CN" sz="1200" b="0" i="0" u="none" strike="noStrike" kern="1200" baseline="0" dirty="0">
                <a:solidFill>
                  <a:schemeClr val="tx1"/>
                </a:solidFill>
                <a:latin typeface="+mn-lt"/>
                <a:ea typeface="+mn-ea"/>
                <a:cs typeface="+mn-cs"/>
              </a:rPr>
              <a:t> network with &lt;person, drug, reaction&gt; relationships, a user who has certain reaction and takes some drugs will lead to adverse event. But &lt;person, reaction&gt; relationships are not typically strong. </a:t>
            </a:r>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63</a:t>
            </a:fld>
            <a:endParaRPr lang="en-US"/>
          </a:p>
        </p:txBody>
      </p:sp>
    </p:spTree>
    <p:extLst>
      <p:ext uri="{BB962C8B-B14F-4D97-AF65-F5344CB8AC3E}">
        <p14:creationId xmlns:p14="http://schemas.microsoft.com/office/powerpoint/2010/main" val="3671269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Therefore</a:t>
            </a:r>
            <a:r>
              <a:rPr lang="en-US" altLang="zh-CN" dirty="0"/>
              <a:t> how to</a:t>
            </a:r>
            <a:r>
              <a:rPr lang="en-US" altLang="zh-CN" baseline="0" dirty="0"/>
              <a:t> </a:t>
            </a:r>
            <a:r>
              <a:rPr lang="en-US" altLang="zh-CN" dirty="0"/>
              <a:t>preserve the indecomposable relationships while learning representations is a big challenge</a:t>
            </a:r>
            <a:r>
              <a:rPr lang="en-US" altLang="zh-CN" baseline="0" dirty="0"/>
              <a:t> of this problem. </a:t>
            </a:r>
            <a:r>
              <a:rPr lang="en-US" altLang="zh-CN" dirty="0"/>
              <a:t>Besides, the hyper-network is usually incomplete and sparse, i</a:t>
            </a:r>
            <a:r>
              <a:rPr lang="en-US" altLang="zh-CN" sz="1200" b="0" i="0" u="none" strike="noStrike" kern="1200" baseline="0" dirty="0">
                <a:solidFill>
                  <a:schemeClr val="tx1"/>
                </a:solidFill>
                <a:latin typeface="+mn-lt"/>
                <a:ea typeface="+mn-ea"/>
                <a:cs typeface="+mn-cs"/>
              </a:rPr>
              <a:t>t not sufficient for preserving hyper-network structure only using</a:t>
            </a:r>
            <a:r>
              <a:rPr lang="en-US" altLang="zh-CN" dirty="0"/>
              <a:t> the </a:t>
            </a:r>
            <a:r>
              <a:rPr lang="en-US" altLang="zh-CN" sz="1200" b="0" i="0" u="none" strike="noStrike" kern="1200" baseline="0" dirty="0">
                <a:solidFill>
                  <a:schemeClr val="tx1"/>
                </a:solidFill>
                <a:latin typeface="+mn-lt"/>
                <a:ea typeface="+mn-ea"/>
                <a:cs typeface="+mn-cs"/>
              </a:rPr>
              <a:t>observed relationships. We need to deal with the </a:t>
            </a:r>
            <a:r>
              <a:rPr lang="en-US" altLang="zh-CN" dirty="0"/>
              <a:t>sparsity issue </a:t>
            </a:r>
            <a:r>
              <a:rPr lang="en-US" altLang="zh-CN" sz="1200" b="0" i="0" u="none" strike="noStrike" kern="1200" baseline="0" dirty="0">
                <a:solidFill>
                  <a:schemeClr val="tx1"/>
                </a:solidFill>
                <a:latin typeface="+mn-lt"/>
                <a:ea typeface="+mn-ea"/>
                <a:cs typeface="+mn-cs"/>
              </a:rPr>
              <a:t>and the </a:t>
            </a:r>
            <a:r>
              <a:rPr lang="en-US" altLang="zh-CN" sz="1200" b="0" i="0" u="none" strike="noStrike" kern="1200" baseline="0" dirty="0" err="1">
                <a:solidFill>
                  <a:schemeClr val="tx1"/>
                </a:solidFill>
                <a:latin typeface="+mn-lt"/>
                <a:ea typeface="+mn-ea"/>
                <a:cs typeface="+mn-cs"/>
              </a:rPr>
              <a:t>indecomposablity</a:t>
            </a:r>
            <a:r>
              <a:rPr lang="en-US" altLang="zh-CN" sz="1200" b="0" i="0" u="none" strike="noStrike" kern="1200" baseline="0" dirty="0">
                <a:solidFill>
                  <a:schemeClr val="tx1"/>
                </a:solidFill>
                <a:latin typeface="+mn-lt"/>
                <a:ea typeface="+mn-ea"/>
                <a:cs typeface="+mn-cs"/>
              </a:rPr>
              <a:t> issue </a:t>
            </a:r>
            <a:r>
              <a:rPr lang="en-US" altLang="zh-CN" dirty="0"/>
              <a:t>at the same time.</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64</a:t>
            </a:fld>
            <a:endParaRPr lang="en-US"/>
          </a:p>
        </p:txBody>
      </p:sp>
    </p:spTree>
    <p:extLst>
      <p:ext uri="{BB962C8B-B14F-4D97-AF65-F5344CB8AC3E}">
        <p14:creationId xmlns:p14="http://schemas.microsoft.com/office/powerpoint/2010/main" val="40891985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To preserve the first-order proximity of a hyper-network in embedding space, an N-</a:t>
            </a:r>
            <a:r>
              <a:rPr lang="en-US" altLang="zh-CN" dirty="0" err="1"/>
              <a:t>tuplewise</a:t>
            </a:r>
            <a:r>
              <a:rPr lang="en-US" altLang="zh-CN" dirty="0"/>
              <a:t> similarity measure in embedding space is required. However, unlike </a:t>
            </a:r>
            <a:r>
              <a:rPr lang="en-US" altLang="zh-CN" sz="1200" b="0" i="0" kern="1200" dirty="0">
                <a:solidFill>
                  <a:schemeClr val="tx1"/>
                </a:solidFill>
                <a:effectLst/>
                <a:latin typeface="+mn-lt"/>
                <a:ea typeface="+mn-ea"/>
                <a:cs typeface="+mn-cs"/>
              </a:rPr>
              <a:t> inner product distance or Euclidean distance measures</a:t>
            </a:r>
            <a:r>
              <a:rPr lang="en-US" altLang="zh-CN" sz="1200" b="0" i="0" kern="1200" baseline="0" dirty="0">
                <a:solidFill>
                  <a:schemeClr val="tx1"/>
                </a:solidFill>
                <a:effectLst/>
                <a:latin typeface="+mn-lt"/>
                <a:ea typeface="+mn-ea"/>
                <a:cs typeface="+mn-cs"/>
              </a:rPr>
              <a:t> pairwise similarity in vector space,</a:t>
            </a:r>
            <a:r>
              <a:rPr lang="en-US" altLang="zh-CN" baseline="0" dirty="0"/>
              <a:t> there is no well-accepted </a:t>
            </a:r>
            <a:r>
              <a:rPr lang="en-US" altLang="zh-CN" dirty="0"/>
              <a:t>N-</a:t>
            </a:r>
            <a:r>
              <a:rPr lang="en-US" altLang="zh-CN" dirty="0" err="1"/>
              <a:t>tuplewise</a:t>
            </a:r>
            <a:r>
              <a:rPr lang="en-US" altLang="zh-CN" dirty="0"/>
              <a:t> similarity function.</a:t>
            </a:r>
            <a:r>
              <a:rPr lang="en-US" altLang="zh-CN" baseline="0" dirty="0"/>
              <a:t> In our model, we propose a data-dependent N-</a:t>
            </a:r>
            <a:r>
              <a:rPr lang="en-US" altLang="zh-CN" baseline="0" dirty="0" err="1"/>
              <a:t>tuplewise</a:t>
            </a:r>
            <a:r>
              <a:rPr lang="en-US" altLang="zh-CN" baseline="0" dirty="0"/>
              <a:t> similarity function S. To preserve consistency of first-order proximity in origin hyper-network and embedding space, the similarity function S should satisfy the following property. If N nodes forms a hyper-edge, the tuple-wise similarity among them will be large otherwise small. Here we provide the theorem to demonstrate that a linear </a:t>
            </a:r>
            <a:r>
              <a:rPr lang="en-US" altLang="zh-CN" baseline="0" dirty="0" err="1"/>
              <a:t>tuplewise</a:t>
            </a:r>
            <a:r>
              <a:rPr lang="en-US" altLang="zh-CN" baseline="0" dirty="0"/>
              <a:t> similarity function cannot satisfy the Property. You can see the proof in our paper if interest. Due to the powerful representation ability of deep learning, we design a </a:t>
            </a:r>
            <a:r>
              <a:rPr lang="en-US" altLang="zh-CN" dirty="0">
                <a:solidFill>
                  <a:srgbClr val="FF0000"/>
                </a:solidFill>
              </a:rPr>
              <a:t>deep neural network </a:t>
            </a:r>
            <a:r>
              <a:rPr lang="en-US" altLang="zh-CN" dirty="0"/>
              <a:t>to solve this </a:t>
            </a:r>
            <a:r>
              <a:rPr lang="en-US" altLang="zh-CN" dirty="0">
                <a:solidFill>
                  <a:srgbClr val="FF0000"/>
                </a:solidFill>
              </a:rPr>
              <a:t>non-linear </a:t>
            </a:r>
            <a:r>
              <a:rPr lang="en-US" altLang="zh-CN" dirty="0"/>
              <a:t>problem.</a:t>
            </a:r>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65</a:t>
            </a:fld>
            <a:endParaRPr lang="en-US"/>
          </a:p>
        </p:txBody>
      </p:sp>
    </p:spTree>
    <p:extLst>
      <p:ext uri="{BB962C8B-B14F-4D97-AF65-F5344CB8AC3E}">
        <p14:creationId xmlns:p14="http://schemas.microsoft.com/office/powerpoint/2010/main" val="578321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700" baseline="0" dirty="0"/>
              <a:t>A good representations of hyper-network should solve the </a:t>
            </a:r>
            <a:r>
              <a:rPr lang="en-US" altLang="zh-CN" sz="700" b="0" i="0" u="none" strike="noStrike" kern="1200" baseline="0" dirty="0" err="1">
                <a:solidFill>
                  <a:schemeClr val="tx1"/>
                </a:solidFill>
                <a:latin typeface="+mn-lt"/>
                <a:ea typeface="+mn-ea"/>
                <a:cs typeface="+mn-cs"/>
              </a:rPr>
              <a:t>indecomposablity</a:t>
            </a:r>
            <a:r>
              <a:rPr lang="en-US" altLang="zh-CN" sz="700" b="0" i="0" u="none" strike="noStrike" kern="1200" baseline="0" dirty="0">
                <a:solidFill>
                  <a:schemeClr val="tx1"/>
                </a:solidFill>
                <a:latin typeface="+mn-lt"/>
                <a:ea typeface="+mn-ea"/>
                <a:cs typeface="+mn-cs"/>
              </a:rPr>
              <a:t> issue and the </a:t>
            </a:r>
            <a:r>
              <a:rPr lang="en-US" altLang="zh-CN" sz="700" dirty="0"/>
              <a:t>sparsity issue</a:t>
            </a:r>
            <a:r>
              <a:rPr lang="en-US" altLang="zh-CN" sz="700" baseline="0" dirty="0"/>
              <a:t>. For </a:t>
            </a:r>
            <a:r>
              <a:rPr lang="en-US" altLang="zh-CN" sz="700" b="0" i="0" u="none" strike="noStrike" kern="1200" baseline="0" dirty="0" err="1">
                <a:solidFill>
                  <a:schemeClr val="tx1"/>
                </a:solidFill>
                <a:latin typeface="+mn-lt"/>
                <a:ea typeface="+mn-ea"/>
                <a:cs typeface="+mn-cs"/>
              </a:rPr>
              <a:t>indecomposablity</a:t>
            </a:r>
            <a:r>
              <a:rPr lang="en-US" altLang="zh-CN" sz="700" b="0" i="0" u="none" strike="noStrike" kern="1200" baseline="0" dirty="0">
                <a:solidFill>
                  <a:schemeClr val="tx1"/>
                </a:solidFill>
                <a:latin typeface="+mn-lt"/>
                <a:ea typeface="+mn-ea"/>
                <a:cs typeface="+mn-cs"/>
              </a:rPr>
              <a:t> issue, we define t</a:t>
            </a:r>
            <a:r>
              <a:rPr lang="en-US" altLang="zh-CN" sz="700" baseline="0" dirty="0"/>
              <a:t>he first-order proximity . The first-order proximity of hyper-network measures the </a:t>
            </a:r>
            <a:r>
              <a:rPr lang="en-US" altLang="zh-CN" sz="700" b="0" i="0" u="none" strike="noStrike" kern="1200" baseline="0" dirty="0">
                <a:solidFill>
                  <a:schemeClr val="tx1"/>
                </a:solidFill>
                <a:latin typeface="+mn-lt"/>
                <a:ea typeface="+mn-ea"/>
                <a:cs typeface="+mn-cs"/>
              </a:rPr>
              <a:t>indecomposable </a:t>
            </a:r>
            <a:r>
              <a:rPr lang="en-US" altLang="zh-CN" sz="700" baseline="0" dirty="0"/>
              <a:t>similarity between nodes. For example, nodes (A, B, C) and (A, B, D) in the graph. due to the sparsity of networks, many existing relationships are not observed. It is not sufficient for preserving hyper-network structure with only first-order proximity. And global structures, e.g. the neighborhood structure, are required to address the sparsity problem. For the purpose , we define the second-order proximity of hyper-network as the proximity of two nodes with respect to their neighborhood structures. Two nodes with similar neighborhoods should have large second-order proximity. For example, nodes (C, D) in the graph.</a:t>
            </a:r>
            <a:endParaRPr lang="zh-CN" altLang="en-US" sz="700" dirty="0"/>
          </a:p>
        </p:txBody>
      </p:sp>
      <p:sp>
        <p:nvSpPr>
          <p:cNvPr id="4" name="灯片编号占位符 3"/>
          <p:cNvSpPr>
            <a:spLocks noGrp="1"/>
          </p:cNvSpPr>
          <p:nvPr>
            <p:ph type="sldNum" sz="quarter" idx="10"/>
          </p:nvPr>
        </p:nvSpPr>
        <p:spPr/>
        <p:txBody>
          <a:bodyPr/>
          <a:lstStyle/>
          <a:p>
            <a:fld id="{093A40FC-551C-40A9-9BFC-143089139DEF}" type="slidenum">
              <a:rPr lang="en-US" smtClean="0"/>
              <a:t>66</a:t>
            </a:fld>
            <a:endParaRPr lang="en-US"/>
          </a:p>
        </p:txBody>
      </p:sp>
    </p:spTree>
    <p:extLst>
      <p:ext uri="{BB962C8B-B14F-4D97-AF65-F5344CB8AC3E}">
        <p14:creationId xmlns:p14="http://schemas.microsoft.com/office/powerpoint/2010/main" val="4187742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Here</a:t>
            </a:r>
            <a:r>
              <a:rPr lang="en-US" altLang="zh-CN" baseline="0" dirty="0"/>
              <a:t> is the whole framework of our model. It can be </a:t>
            </a:r>
            <a:r>
              <a:rPr lang="en-US" altLang="zh-CN" sz="1200" b="0" i="0" kern="1200" dirty="0">
                <a:solidFill>
                  <a:schemeClr val="tx1"/>
                </a:solidFill>
                <a:effectLst/>
                <a:latin typeface="+mn-lt"/>
                <a:ea typeface="+mn-ea"/>
                <a:cs typeface="+mn-cs"/>
              </a:rPr>
              <a:t>divided into two part. First, we design a deep </a:t>
            </a:r>
            <a:r>
              <a:rPr lang="en-US" altLang="zh-CN" sz="1200" b="0" i="0" kern="1200" dirty="0" err="1">
                <a:solidFill>
                  <a:schemeClr val="tx1"/>
                </a:solidFill>
                <a:effectLst/>
                <a:latin typeface="+mn-lt"/>
                <a:ea typeface="+mn-ea"/>
                <a:cs typeface="+mn-cs"/>
              </a:rPr>
              <a:t>autoencoder</a:t>
            </a:r>
            <a:r>
              <a:rPr lang="en-US" altLang="zh-CN" sz="1200" b="0" i="0" kern="1200" dirty="0">
                <a:solidFill>
                  <a:schemeClr val="tx1"/>
                </a:solidFill>
                <a:effectLst/>
                <a:latin typeface="+mn-lt"/>
                <a:ea typeface="+mn-ea"/>
                <a:cs typeface="+mn-cs"/>
              </a:rPr>
              <a:t> to learn node representations by reconstructing neighborhood structures, ensuring that the nodes with similar neighborhood structures will have similar </a:t>
            </a:r>
            <a:r>
              <a:rPr lang="en-US" altLang="zh-CN" sz="1200" b="0" i="0" kern="1200" dirty="0" err="1">
                <a:solidFill>
                  <a:schemeClr val="tx1"/>
                </a:solidFill>
                <a:effectLst/>
                <a:latin typeface="+mn-lt"/>
                <a:ea typeface="+mn-ea"/>
                <a:cs typeface="+mn-cs"/>
              </a:rPr>
              <a:t>embeddings</a:t>
            </a:r>
            <a:r>
              <a:rPr lang="en-US" altLang="zh-CN" sz="1200" b="0" i="0" kern="1200" dirty="0">
                <a:solidFill>
                  <a:schemeClr val="tx1"/>
                </a:solidFill>
                <a:effectLst/>
                <a:latin typeface="+mn-lt"/>
                <a:ea typeface="+mn-ea"/>
                <a:cs typeface="+mn-cs"/>
              </a:rPr>
              <a:t>. Then the</a:t>
            </a:r>
            <a:r>
              <a:rPr lang="en-US" altLang="zh-CN" sz="1200" b="0" i="0" kern="1200" baseline="0" dirty="0">
                <a:solidFill>
                  <a:schemeClr val="tx1"/>
                </a:solidFill>
                <a:effectLst/>
                <a:latin typeface="+mn-lt"/>
                <a:ea typeface="+mn-ea"/>
                <a:cs typeface="+mn-cs"/>
              </a:rPr>
              <a:t> </a:t>
            </a:r>
            <a:r>
              <a:rPr lang="en-US" altLang="zh-CN" sz="1200" b="0" i="0" kern="1200" baseline="0" dirty="0" err="1">
                <a:solidFill>
                  <a:schemeClr val="tx1"/>
                </a:solidFill>
                <a:effectLst/>
                <a:latin typeface="+mn-lt"/>
                <a:ea typeface="+mn-ea"/>
                <a:cs typeface="+mn-cs"/>
              </a:rPr>
              <a:t>embeddings</a:t>
            </a:r>
            <a:r>
              <a:rPr lang="en-US" altLang="zh-CN" sz="1200" b="0" i="0" kern="1200" baseline="0" dirty="0">
                <a:solidFill>
                  <a:schemeClr val="tx1"/>
                </a:solidFill>
                <a:effectLst/>
                <a:latin typeface="+mn-lt"/>
                <a:ea typeface="+mn-ea"/>
                <a:cs typeface="+mn-cs"/>
              </a:rPr>
              <a:t> can preserve second-order proximity. After that, an indecomposable </a:t>
            </a:r>
            <a:r>
              <a:rPr lang="en-US" altLang="zh-CN" sz="1200" b="0" i="0" kern="1200" baseline="0" dirty="0" err="1">
                <a:solidFill>
                  <a:schemeClr val="tx1"/>
                </a:solidFill>
                <a:effectLst/>
                <a:latin typeface="+mn-lt"/>
                <a:ea typeface="+mn-ea"/>
                <a:cs typeface="+mn-cs"/>
              </a:rPr>
              <a:t>tuplewise</a:t>
            </a:r>
            <a:r>
              <a:rPr lang="en-US" altLang="zh-CN" sz="1200" b="0" i="0" kern="1200" baseline="0" dirty="0">
                <a:solidFill>
                  <a:schemeClr val="tx1"/>
                </a:solidFill>
                <a:effectLst/>
                <a:latin typeface="+mn-lt"/>
                <a:ea typeface="+mn-ea"/>
                <a:cs typeface="+mn-cs"/>
              </a:rPr>
              <a:t> similarity function is </a:t>
            </a:r>
            <a:r>
              <a:rPr lang="en-US" altLang="zh-CN" sz="1200" b="0" i="0" kern="1200" baseline="0" dirty="0" err="1">
                <a:solidFill>
                  <a:schemeClr val="tx1"/>
                </a:solidFill>
                <a:effectLst/>
                <a:latin typeface="+mn-lt"/>
                <a:ea typeface="+mn-ea"/>
                <a:cs typeface="+mn-cs"/>
              </a:rPr>
              <a:t>builded</a:t>
            </a:r>
            <a:r>
              <a:rPr lang="en-US" altLang="zh-CN" sz="1200" b="0" i="0" kern="1200" baseline="0" dirty="0">
                <a:solidFill>
                  <a:schemeClr val="tx1"/>
                </a:solidFill>
                <a:effectLst/>
                <a:latin typeface="+mn-lt"/>
                <a:ea typeface="+mn-ea"/>
                <a:cs typeface="+mn-cs"/>
              </a:rPr>
              <a:t> by a multi-layer perceptron to measure the </a:t>
            </a:r>
            <a:r>
              <a:rPr lang="en-US" altLang="zh-CN" sz="1200" b="0" i="0" kern="1200" baseline="0" dirty="0" err="1">
                <a:solidFill>
                  <a:schemeClr val="tx1"/>
                </a:solidFill>
                <a:effectLst/>
                <a:latin typeface="+mn-lt"/>
                <a:ea typeface="+mn-ea"/>
                <a:cs typeface="+mn-cs"/>
              </a:rPr>
              <a:t>tuplewise</a:t>
            </a:r>
            <a:r>
              <a:rPr lang="en-US" altLang="zh-CN" sz="1200" b="0" i="0" kern="1200" baseline="0" dirty="0">
                <a:solidFill>
                  <a:schemeClr val="tx1"/>
                </a:solidFill>
                <a:effectLst/>
                <a:latin typeface="+mn-lt"/>
                <a:ea typeface="+mn-ea"/>
                <a:cs typeface="+mn-cs"/>
              </a:rPr>
              <a:t> similarity of the </a:t>
            </a:r>
            <a:r>
              <a:rPr lang="en-US" altLang="zh-CN" sz="1200" b="0" i="0" kern="1200" baseline="0" dirty="0" err="1">
                <a:solidFill>
                  <a:schemeClr val="tx1"/>
                </a:solidFill>
                <a:effectLst/>
                <a:latin typeface="+mn-lt"/>
                <a:ea typeface="+mn-ea"/>
                <a:cs typeface="+mn-cs"/>
              </a:rPr>
              <a:t>embeddings</a:t>
            </a:r>
            <a:r>
              <a:rPr lang="en-US" altLang="zh-CN" sz="1200" b="0" i="0" kern="1200" baseline="0" dirty="0">
                <a:solidFill>
                  <a:schemeClr val="tx1"/>
                </a:solidFill>
                <a:effectLst/>
                <a:latin typeface="+mn-lt"/>
                <a:ea typeface="+mn-ea"/>
                <a:cs typeface="+mn-cs"/>
              </a:rPr>
              <a:t> of N nodes. By predicting whether the hyper-edge exists among the N nodes, the first-order proximity is preserved.  Now we will tell how this model works in detail.</a:t>
            </a:r>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67</a:t>
            </a:fld>
            <a:endParaRPr lang="en-US"/>
          </a:p>
        </p:txBody>
      </p:sp>
    </p:spTree>
    <p:extLst>
      <p:ext uri="{BB962C8B-B14F-4D97-AF65-F5344CB8AC3E}">
        <p14:creationId xmlns:p14="http://schemas.microsoft.com/office/powerpoint/2010/main" val="30248211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time complexity of </a:t>
                </a:r>
                <a:r>
                  <a:rPr lang="en-US" altLang="zh-CN" dirty="0" err="1"/>
                  <a:t>traning</a:t>
                </a:r>
                <a:r>
                  <a:rPr lang="en-US" altLang="zh-CN" dirty="0"/>
                  <a:t> is shown</a:t>
                </a:r>
                <a:r>
                  <a:rPr lang="en-US" altLang="zh-CN" baseline="0" dirty="0"/>
                  <a:t> in the slide </a:t>
                </a:r>
                <a:r>
                  <a:rPr lang="en-US" altLang="zh-CN" dirty="0"/>
                  <a:t>where n is the number of nodes and</a:t>
                </a:r>
                <a:r>
                  <a:rPr lang="en-US" altLang="zh-CN" baseline="0" dirty="0"/>
                  <a:t> d is …, l is …, b is **, I is **. It is easy to see that </a:t>
                </a:r>
                <a:r>
                  <a:rPr lang="en-US" altLang="zh-CN" dirty="0"/>
                  <a:t>the complexity of training procedure is </a:t>
                </a:r>
                <a:r>
                  <a:rPr lang="en-US" altLang="zh-CN" dirty="0">
                    <a:solidFill>
                      <a:srgbClr val="FF0000"/>
                    </a:solidFill>
                  </a:rPr>
                  <a:t>linear</a:t>
                </a:r>
                <a:r>
                  <a:rPr lang="en-US" altLang="zh-CN" dirty="0"/>
                  <a:t> to the number of nodes </a:t>
                </a:r>
                <a14:m>
                  <m:oMath xmlns:m="http://schemas.openxmlformats.org/officeDocument/2006/math">
                    <m:r>
                      <a:rPr lang="en-US" altLang="zh-CN" i="1" dirty="0" smtClean="0">
                        <a:latin typeface="Cambria Math" panose="02040503050406030204" pitchFamily="18" charset="0"/>
                      </a:rPr>
                      <m:t>𝑛</m:t>
                    </m:r>
                  </m:oMath>
                </a14:m>
                <a:r>
                  <a:rPr lang="en-US" altLang="zh-CN" dirty="0"/>
                  <a:t> and can scale</a:t>
                </a:r>
                <a:r>
                  <a:rPr lang="en-US" altLang="zh-CN" baseline="0" dirty="0"/>
                  <a:t> to large networks.</a:t>
                </a:r>
                <a:endParaRPr lang="en-US" altLang="zh-CN" dirty="0"/>
              </a:p>
              <a:p>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time </a:t>
                </a:r>
                <a:r>
                  <a:rPr lang="en-US" altLang="zh-CN" dirty="0"/>
                  <a:t>complexity of </a:t>
                </a:r>
                <a:r>
                  <a:rPr lang="en-US" altLang="zh-CN" dirty="0" err="1" smtClean="0"/>
                  <a:t>traning</a:t>
                </a:r>
                <a:r>
                  <a:rPr lang="en-US" altLang="zh-CN" dirty="0" smtClean="0"/>
                  <a:t> </a:t>
                </a:r>
                <a:r>
                  <a:rPr lang="en-US" altLang="zh-CN" dirty="0" smtClean="0"/>
                  <a:t>is </a:t>
                </a:r>
                <a:r>
                  <a:rPr lang="en-US" altLang="zh-CN" i="0" dirty="0" smtClean="0">
                    <a:latin typeface="Cambria Math" panose="02040503050406030204" pitchFamily="18" charset="0"/>
                  </a:rPr>
                  <a:t>𝑂((</a:t>
                </a:r>
                <a:r>
                  <a:rPr lang="en-US" altLang="zh-CN" i="0" dirty="0" err="1">
                    <a:latin typeface="Cambria Math" panose="02040503050406030204" pitchFamily="18" charset="0"/>
                  </a:rPr>
                  <a:t>𝑛𝑑</a:t>
                </a:r>
                <a:r>
                  <a:rPr lang="en-US" altLang="zh-CN" i="0" dirty="0">
                    <a:latin typeface="Cambria Math" panose="02040503050406030204" pitchFamily="18" charset="0"/>
                  </a:rPr>
                  <a:t> + 𝑑𝑙 + </a:t>
                </a:r>
                <a:r>
                  <a:rPr lang="en-US" altLang="zh-CN" i="0" dirty="0" smtClean="0">
                    <a:latin typeface="Cambria Math" panose="02040503050406030204" pitchFamily="18" charset="0"/>
                  </a:rPr>
                  <a:t>𝑙)</a:t>
                </a:r>
                <a:r>
                  <a:rPr lang="en-US" altLang="zh-CN" i="0" dirty="0" err="1" smtClean="0">
                    <a:latin typeface="Cambria Math" panose="02040503050406030204" pitchFamily="18" charset="0"/>
                  </a:rPr>
                  <a:t>𝑏𝐼</a:t>
                </a:r>
                <a:r>
                  <a:rPr lang="en-US" altLang="zh-CN" dirty="0" smtClean="0"/>
                  <a:t>) where n is </a:t>
                </a:r>
                <a:r>
                  <a:rPr lang="en-US" altLang="zh-CN" dirty="0" smtClean="0"/>
                  <a:t>the </a:t>
                </a:r>
                <a:r>
                  <a:rPr lang="en-US" altLang="zh-CN" dirty="0" smtClean="0"/>
                  <a:t>number of </a:t>
                </a:r>
                <a:r>
                  <a:rPr lang="en-US" altLang="zh-CN" dirty="0" smtClean="0"/>
                  <a:t>nodes and</a:t>
                </a:r>
                <a:r>
                  <a:rPr lang="en-US" altLang="zh-CN" baseline="0" dirty="0" smtClean="0"/>
                  <a:t> d is …, l is …, b is **, I is **. It is easy to see that </a:t>
                </a:r>
                <a:r>
                  <a:rPr lang="en-US" altLang="zh-CN" dirty="0" smtClean="0"/>
                  <a:t>the complexity of training </a:t>
                </a:r>
                <a:r>
                  <a:rPr lang="en-US" altLang="zh-CN" dirty="0" smtClean="0"/>
                  <a:t>procedure is </a:t>
                </a:r>
                <a:r>
                  <a:rPr lang="en-US" altLang="zh-CN" dirty="0">
                    <a:solidFill>
                      <a:srgbClr val="FF0000"/>
                    </a:solidFill>
                  </a:rPr>
                  <a:t>linear</a:t>
                </a:r>
                <a:r>
                  <a:rPr lang="en-US" altLang="zh-CN" dirty="0"/>
                  <a:t> to the number of </a:t>
                </a:r>
                <a:r>
                  <a:rPr lang="en-US" altLang="zh-CN" dirty="0" smtClean="0"/>
                  <a:t>nodes </a:t>
                </a:r>
                <a:r>
                  <a:rPr lang="en-US" altLang="zh-CN" i="0" dirty="0" smtClean="0">
                    <a:latin typeface="Cambria Math" panose="02040503050406030204" pitchFamily="18" charset="0"/>
                  </a:rPr>
                  <a:t>𝑛</a:t>
                </a:r>
                <a:r>
                  <a:rPr lang="en-US" altLang="zh-CN" dirty="0" smtClean="0"/>
                  <a:t> and can scale</a:t>
                </a:r>
                <a:r>
                  <a:rPr lang="en-US" altLang="zh-CN" baseline="0" dirty="0" smtClean="0"/>
                  <a:t> to large networks.</a:t>
                </a:r>
                <a:endParaRPr lang="en-US" altLang="zh-CN" dirty="0" smtClean="0"/>
              </a:p>
              <a:p>
                <a:endParaRPr lang="zh-CN" altLang="en-US" dirty="0"/>
              </a:p>
            </p:txBody>
          </p:sp>
        </mc:Fallback>
      </mc:AlternateContent>
      <p:sp>
        <p:nvSpPr>
          <p:cNvPr id="4" name="灯片编号占位符 3"/>
          <p:cNvSpPr>
            <a:spLocks noGrp="1"/>
          </p:cNvSpPr>
          <p:nvPr>
            <p:ph type="sldNum" sz="quarter" idx="10"/>
          </p:nvPr>
        </p:nvSpPr>
        <p:spPr/>
        <p:txBody>
          <a:bodyPr/>
          <a:lstStyle/>
          <a:p>
            <a:fld id="{093A40FC-551C-40A9-9BFC-143089139DEF}" type="slidenum">
              <a:rPr lang="en-US" smtClean="0"/>
              <a:t>68</a:t>
            </a:fld>
            <a:endParaRPr lang="en-US"/>
          </a:p>
        </p:txBody>
      </p:sp>
    </p:spTree>
    <p:extLst>
      <p:ext uri="{BB962C8B-B14F-4D97-AF65-F5344CB8AC3E}">
        <p14:creationId xmlns:p14="http://schemas.microsoft.com/office/powerpoint/2010/main" val="9953362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 second-task is link prediction. We fulfil two link prediction tasks. The two tasks evaluate the overall performance and the performance with different sparsity of the networks respectively. For the first task, we randomly hide 20 percentage of existing edges and use the left network to train hyper-network embedding models. In left</a:t>
            </a:r>
            <a:r>
              <a:rPr lang="en-US" altLang="zh-CN" baseline="0" dirty="0"/>
              <a:t> table, we can see o</a:t>
            </a:r>
            <a:r>
              <a:rPr lang="en-US" altLang="zh-CN" dirty="0"/>
              <a:t>ur method achieves significant improvements over the baselines on all the datasets. </a:t>
            </a:r>
            <a:r>
              <a:rPr lang="en-US" altLang="zh-CN" baseline="0" dirty="0"/>
              <a:t>For the second task, we change the sparsity of network by randomly hiding different ratios of existing edges and repeat the previous task. We can see our method is robust on sparse network.</a:t>
            </a:r>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69</a:t>
            </a:fld>
            <a:endParaRPr lang="en-US"/>
          </a:p>
        </p:txBody>
      </p:sp>
    </p:spTree>
    <p:extLst>
      <p:ext uri="{BB962C8B-B14F-4D97-AF65-F5344CB8AC3E}">
        <p14:creationId xmlns:p14="http://schemas.microsoft.com/office/powerpoint/2010/main" val="20741948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44312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420756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In order to do that, we set two goals</a:t>
            </a:r>
            <a:r>
              <a:rPr lang="en-US" altLang="zh-CN" baseline="0" dirty="0"/>
              <a:t> for network embedding. The first one, is to reconstruct the original network in the embedding space, and the second one, is to support network inference in the embedding space. So we investigated network embedding methods to realize these two goals.</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71628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79</a:t>
            </a:fld>
            <a:endParaRPr lang="en-US"/>
          </a:p>
        </p:txBody>
      </p:sp>
    </p:spTree>
    <p:extLst>
      <p:ext uri="{BB962C8B-B14F-4D97-AF65-F5344CB8AC3E}">
        <p14:creationId xmlns:p14="http://schemas.microsoft.com/office/powerpoint/2010/main" val="14350237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632409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Next, let’s come to the second</a:t>
            </a:r>
            <a:r>
              <a:rPr lang="en-US" altLang="zh-CN" baseline="0" dirty="0"/>
              <a:t> problem, maintain network properties, especially, transitivity.</a:t>
            </a:r>
          </a:p>
          <a:p>
            <a:r>
              <a:rPr lang="en-US" altLang="zh-CN" baseline="0" dirty="0"/>
              <a:t>In networks, transitivity is ubiquitous. If A and B have a link, B and C have a link, then it’s possible that A and C also have a link.</a:t>
            </a:r>
          </a:p>
          <a:p>
            <a:r>
              <a:rPr lang="en-US" altLang="zh-CN" dirty="0"/>
              <a:t>At the same time, the transitivity phenomenon also exists</a:t>
            </a:r>
            <a:r>
              <a:rPr lang="en-US" altLang="zh-CN" baseline="0" dirty="0"/>
              <a:t> in the embedding space, that is guaranteed by the triangle inequality. If A is close to b, and B is close to C, then A will be relatively close to C.</a:t>
            </a:r>
          </a:p>
          <a:p>
            <a:r>
              <a:rPr lang="en-US" altLang="zh-CN" baseline="0" dirty="0"/>
              <a:t>It seems that these two sides perfectly match. However, real network data is complex than we assumed.</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4243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Next, let’s come to the second</a:t>
            </a:r>
            <a:r>
              <a:rPr lang="en-US" altLang="zh-CN" baseline="0" dirty="0"/>
              <a:t> problem, maintain network properties, especially, transitivity.</a:t>
            </a:r>
          </a:p>
          <a:p>
            <a:r>
              <a:rPr lang="en-US" altLang="zh-CN" baseline="0" dirty="0"/>
              <a:t>In networks, transitivity is ubiquitous. If A and B have a link, B and C have a link, then it’s possible that A and C also have a link.</a:t>
            </a:r>
          </a:p>
          <a:p>
            <a:r>
              <a:rPr lang="en-US" altLang="zh-CN" dirty="0"/>
              <a:t>At the same time, the transitivity phenomenon also exists</a:t>
            </a:r>
            <a:r>
              <a:rPr lang="en-US" altLang="zh-CN" baseline="0" dirty="0"/>
              <a:t> in the embedding space, that is guaranteed by the triangle inequality. If A is close to b, and B is close to C, then A will be relatively close to C.</a:t>
            </a:r>
          </a:p>
          <a:p>
            <a:r>
              <a:rPr lang="en-US" altLang="zh-CN" baseline="0" dirty="0"/>
              <a:t>It seems that these two sides perfectly match. However, real network data is complex than we assumed.</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07001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Next, let’s come to the second</a:t>
            </a:r>
            <a:r>
              <a:rPr lang="en-US" altLang="zh-CN" baseline="0" dirty="0"/>
              <a:t> problem, maintain network properties, especially, transitivity.</a:t>
            </a:r>
          </a:p>
          <a:p>
            <a:r>
              <a:rPr lang="en-US" altLang="zh-CN" baseline="0" dirty="0"/>
              <a:t>In networks, transitivity is ubiquitous. If A and B have a link, B and C have a link, then it’s possible that A and C also have a link.</a:t>
            </a:r>
          </a:p>
          <a:p>
            <a:r>
              <a:rPr lang="en-US" altLang="zh-CN" dirty="0"/>
              <a:t>At the same time, the transitivity phenomenon also exists</a:t>
            </a:r>
            <a:r>
              <a:rPr lang="en-US" altLang="zh-CN" baseline="0" dirty="0"/>
              <a:t> in the embedding space, that is guaranteed by the triangle inequality. If A is close to b, and B is close to C, then A will be relatively close to C.</a:t>
            </a:r>
          </a:p>
          <a:p>
            <a:r>
              <a:rPr lang="en-US" altLang="zh-CN" baseline="0" dirty="0"/>
              <a:t>It seems that these two sides perfectly match. However, real network data is complex than we assumed.</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15556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 first</a:t>
            </a:r>
            <a:r>
              <a:rPr lang="en-US" altLang="zh-CN" baseline="0" dirty="0"/>
              <a:t> challenge is non-transitivity. Real-world networks do not often come with the transitivity. For example, in image network, image A is similar with image B because they all have the same background of lawn. Image B is similar with Image C because they all have a cat. However, Image A is not similar  with image C at all. Similarly, in Word network, Apple is similar with Cellphone and Banana, but cellphone and banana are never similar. Therefore, it rises a question how to incorporate non-</a:t>
            </a:r>
            <a:r>
              <a:rPr lang="en-US" altLang="zh-CN" baseline="0" dirty="0" err="1"/>
              <a:t>transif</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23005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 second</a:t>
            </a:r>
            <a:r>
              <a:rPr lang="en-US" altLang="zh-CN" baseline="0" dirty="0"/>
              <a:t> challenge is asymmetric transitivity. We know that in directed networks, the transitivity is asymmetric. For example, if A has a link to B, and B has a link to C, then A is possible to have a link to C, while the probability of C having a link to A is lower. We also observe that the asymmetric transitivity do exists in real data, and play important roles for link formation. The problem is the distance metric in embedding space is symmetric. How to incorporate asymmetric transitivity into the symmetric embedding space?</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66002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Let’s first look at the problem of non-transitivity. To solve</a:t>
            </a:r>
            <a:r>
              <a:rPr lang="en-US" altLang="zh-CN" baseline="0" dirty="0"/>
              <a:t> the problem, we need to first find the origin of it. The reason why it causes the non-transitivity is that each node has multiple similarity components. Back to the previous examples, B and C are similar in terms of the objects component, A and B are similar in terms of the scene components. But A and C will not be similar in both of these two components. Therefore, they will not be regarded as similar. Therefore, it motivates us to represent non-transitive data with multiple latent similarity components when we perform network embedding. </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12930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For the second problem of asymmetric transitivity, there</a:t>
            </a:r>
            <a:r>
              <a:rPr lang="en-US" altLang="zh-CN" baseline="0" dirty="0"/>
              <a:t> is no sound solution in literature. </a:t>
            </a:r>
          </a:p>
          <a:p>
            <a:r>
              <a:rPr lang="en-US" altLang="zh-CN" baseline="0" dirty="0"/>
              <a:t>In this example, if we give each node a single vector, then A and B is similar, B and C is similar, and A and C will be similar in both directions. So asymmetric will fail.</a:t>
            </a:r>
          </a:p>
          <a:p>
            <a:r>
              <a:rPr lang="en-US" altLang="zh-CN" baseline="0" dirty="0"/>
              <a:t>If we give each node two vectors, then source A is similar to target B, source B will be similar to target C. As there is no constraint on source A and target C, then they are not necessarily similar. So transitivity will fail.</a:t>
            </a:r>
          </a:p>
          <a:p>
            <a:r>
              <a:rPr lang="en-US" altLang="zh-CN" baseline="0" dirty="0"/>
              <a:t>Those said, asymmetric transitivity is still an open problem.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03995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Through extensive study, we found that high-order proximities</a:t>
            </a:r>
            <a:r>
              <a:rPr lang="en-US" altLang="zh-CN" baseline="0" dirty="0"/>
              <a:t> are adequate asymmetric transitivity metrics.</a:t>
            </a:r>
          </a:p>
          <a:p>
            <a:r>
              <a:rPr lang="en-US" altLang="zh-CN" baseline="0" dirty="0"/>
              <a:t>Let’s take Katz similarity as an example. The similarity from A to B is .3, the similarity from B to C is .3, and the similarity from A to C is .18, but the similarity from C to A is 0. These results are totally coincide with our requirements for asymmetric transitivity.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1734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Actually, network embedding is</a:t>
            </a:r>
            <a:r>
              <a:rPr lang="en-US" altLang="zh-CN" baseline="0" dirty="0"/>
              <a:t> not a new topic. But most of the previous works focus on the first goal, to find an embedding space to reconstruct the original network. For example, matrix factorization is a typical network embedding method. The network is represented by adjacency matrix. After decomposing the adjacency matrix through SVD, we can get the embedding matrix. From the objective function, we can see that the aim of the embedding is to optimally reconstruct all the observed links. That means, we want to find a embedding space to </a:t>
            </a:r>
            <a:r>
              <a:rPr lang="en-US" altLang="zh-CN" baseline="0" dirty="0" err="1"/>
              <a:t>overfit</a:t>
            </a:r>
            <a:r>
              <a:rPr lang="en-US" altLang="zh-CN" baseline="0" dirty="0"/>
              <a:t> the network. In such an embedding space, the network inference ability is seriously limited.</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15910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Then a straightforward</a:t>
            </a:r>
            <a:r>
              <a:rPr lang="en-US" altLang="zh-CN" baseline="0" dirty="0"/>
              <a:t> solution might be SVD. The difference with traditional methods is to replace the adjacency matrix with the high-order proximity matrix.  However, the problem is not that easy, because the calculation of high-order proximities is not scalable. For example, the time complexity for calculating Katz is N cube. How can we calculate it in a billion-scale network?</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48758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Fortunately,</a:t>
            </a:r>
            <a:r>
              <a:rPr lang="en-US" altLang="zh-CN" baseline="0" dirty="0"/>
              <a:t> we find that all the typical high-order proximities share a same general form. All of them can be transformed into the product of a inverse  matrix with another matrix. And these two matrices are polynomial of adjacency matrix or its variants</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5680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With this general form, we can decompose matrix</a:t>
            </a:r>
            <a:r>
              <a:rPr lang="en-US" altLang="zh-CN" baseline="0" dirty="0"/>
              <a:t> S without really calculating S, with the mathematic tool of generalized SVD. Specifically, we can use an iterative approach to solve this problem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929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baseline="0" dirty="0"/>
              <a:t>The complexity of the solution is linear with the number of edges in the network</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00369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Low-rank space. </a:t>
            </a:r>
          </a:p>
        </p:txBody>
      </p:sp>
      <p:sp>
        <p:nvSpPr>
          <p:cNvPr id="4" name="灯片编号占位符 3"/>
          <p:cNvSpPr>
            <a:spLocks noGrp="1"/>
          </p:cNvSpPr>
          <p:nvPr>
            <p:ph type="sldNum" sz="quarter" idx="10"/>
          </p:nvPr>
        </p:nvSpPr>
        <p:spPr/>
        <p:txBody>
          <a:bodyPr/>
          <a:lstStyle/>
          <a:p>
            <a:fld id="{093A40FC-551C-40A9-9BFC-143089139DEF}" type="slidenum">
              <a:rPr lang="en-US" smtClean="0"/>
              <a:t>94</a:t>
            </a:fld>
            <a:endParaRPr lang="en-US"/>
          </a:p>
        </p:txBody>
      </p:sp>
    </p:spTree>
    <p:extLst>
      <p:ext uri="{BB962C8B-B14F-4D97-AF65-F5344CB8AC3E}">
        <p14:creationId xmlns:p14="http://schemas.microsoft.com/office/powerpoint/2010/main" val="4771890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95</a:t>
            </a:fld>
            <a:endParaRPr lang="en-US"/>
          </a:p>
        </p:txBody>
      </p:sp>
    </p:spTree>
    <p:extLst>
      <p:ext uri="{BB962C8B-B14F-4D97-AF65-F5344CB8AC3E}">
        <p14:creationId xmlns:p14="http://schemas.microsoft.com/office/powerpoint/2010/main" val="23906167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96</a:t>
            </a:fld>
            <a:endParaRPr lang="en-US" dirty="0"/>
          </a:p>
        </p:txBody>
      </p:sp>
    </p:spTree>
    <p:extLst>
      <p:ext uri="{BB962C8B-B14F-4D97-AF65-F5344CB8AC3E}">
        <p14:creationId xmlns:p14="http://schemas.microsoft.com/office/powerpoint/2010/main" val="1299785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97</a:t>
            </a:fld>
            <a:endParaRPr lang="en-US" dirty="0"/>
          </a:p>
        </p:txBody>
      </p:sp>
    </p:spTree>
    <p:extLst>
      <p:ext uri="{BB962C8B-B14F-4D97-AF65-F5344CB8AC3E}">
        <p14:creationId xmlns:p14="http://schemas.microsoft.com/office/powerpoint/2010/main" val="13756040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99</a:t>
            </a:fld>
            <a:endParaRPr lang="en-US" dirty="0"/>
          </a:p>
        </p:txBody>
      </p:sp>
    </p:spTree>
    <p:extLst>
      <p:ext uri="{BB962C8B-B14F-4D97-AF65-F5344CB8AC3E}">
        <p14:creationId xmlns:p14="http://schemas.microsoft.com/office/powerpoint/2010/main" val="12925297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100</a:t>
            </a:fld>
            <a:endParaRPr lang="en-US" dirty="0"/>
          </a:p>
        </p:txBody>
      </p:sp>
    </p:spTree>
    <p:extLst>
      <p:ext uri="{BB962C8B-B14F-4D97-AF65-F5344CB8AC3E}">
        <p14:creationId xmlns:p14="http://schemas.microsoft.com/office/powerpoint/2010/main" val="804917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Actually, network embedding is</a:t>
            </a:r>
            <a:r>
              <a:rPr lang="en-US" altLang="zh-CN" baseline="0" dirty="0"/>
              <a:t> not a new topic. But most of the previous works focus on the first goal, to find an embedding space to reconstruct the original network. For example, matrix factorization is a typical network embedding method. The network is represented by adjacency matrix. After decomposing the adjacency matrix through SVD, we can get the embedding matrix. From the objective function, we can see that the aim of the embedding is to optimally reconstruct all the observed links. That means, we want to find a embedding space to </a:t>
            </a:r>
            <a:r>
              <a:rPr lang="en-US" altLang="zh-CN" baseline="0" dirty="0" err="1"/>
              <a:t>overfit</a:t>
            </a:r>
            <a:r>
              <a:rPr lang="en-US" altLang="zh-CN" baseline="0" dirty="0"/>
              <a:t> the network. In such an embedding space, the network inference ability is seriously limited.</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40FC-551C-40A9-9BFC-143089139D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5886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101</a:t>
            </a:fld>
            <a:endParaRPr lang="en-US" dirty="0"/>
          </a:p>
        </p:txBody>
      </p:sp>
    </p:spTree>
    <p:extLst>
      <p:ext uri="{BB962C8B-B14F-4D97-AF65-F5344CB8AC3E}">
        <p14:creationId xmlns:p14="http://schemas.microsoft.com/office/powerpoint/2010/main" val="15371552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102</a:t>
            </a:fld>
            <a:endParaRPr lang="en-US" dirty="0"/>
          </a:p>
        </p:txBody>
      </p:sp>
    </p:spTree>
    <p:extLst>
      <p:ext uri="{BB962C8B-B14F-4D97-AF65-F5344CB8AC3E}">
        <p14:creationId xmlns:p14="http://schemas.microsoft.com/office/powerpoint/2010/main" val="31894843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631246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baseline="0" dirty="0">
                <a:solidFill>
                  <a:schemeClr val="tx1"/>
                </a:solidFill>
                <a:effectLst/>
                <a:latin typeface="+mn-lt"/>
                <a:ea typeface="+mn-ea"/>
                <a:cs typeface="+mn-cs"/>
              </a:rPr>
              <a:t>TODO: </a:t>
            </a:r>
            <a:r>
              <a:rPr lang="en-US" sz="1200" b="0" i="0" kern="1200" dirty="0">
                <a:solidFill>
                  <a:schemeClr val="tx1"/>
                </a:solidFill>
                <a:effectLst/>
                <a:latin typeface="+mn-lt"/>
                <a:ea typeface="+mn-ea"/>
                <a:cs typeface="+mn-cs"/>
              </a:rPr>
              <a:t>What’s the motivation of proposing a general solution. (Don’t know how to fix</a:t>
            </a:r>
            <a:r>
              <a:rPr lang="en-US" sz="1200" b="0" i="0" kern="1200" baseline="0" dirty="0">
                <a:solidFill>
                  <a:schemeClr val="tx1"/>
                </a:solidFill>
                <a:effectLst/>
                <a:latin typeface="+mn-lt"/>
                <a:ea typeface="+mn-ea"/>
                <a:cs typeface="+mn-cs"/>
              </a:rPr>
              <a:t> this anyway.)</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3A40FC-551C-40A9-9BFC-143089139DEF}" type="slidenum">
              <a:rPr lang="en-US" smtClean="0"/>
              <a:t>112</a:t>
            </a:fld>
            <a:endParaRPr lang="en-US"/>
          </a:p>
        </p:txBody>
      </p:sp>
    </p:spTree>
    <p:extLst>
      <p:ext uri="{BB962C8B-B14F-4D97-AF65-F5344CB8AC3E}">
        <p14:creationId xmlns:p14="http://schemas.microsoft.com/office/powerpoint/2010/main" val="18156582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3A40FC-551C-40A9-9BFC-143089139DEF}" type="slidenum">
              <a:rPr lang="en-US" smtClean="0"/>
              <a:t>113</a:t>
            </a:fld>
            <a:endParaRPr lang="en-US"/>
          </a:p>
        </p:txBody>
      </p:sp>
    </p:spTree>
    <p:extLst>
      <p:ext uri="{BB962C8B-B14F-4D97-AF65-F5344CB8AC3E}">
        <p14:creationId xmlns:p14="http://schemas.microsoft.com/office/powerpoint/2010/main" val="28487169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3A40FC-551C-40A9-9BFC-143089139DEF}" type="slidenum">
              <a:rPr lang="en-US" smtClean="0"/>
              <a:t>115</a:t>
            </a:fld>
            <a:endParaRPr lang="en-US"/>
          </a:p>
        </p:txBody>
      </p:sp>
    </p:spTree>
    <p:extLst>
      <p:ext uri="{BB962C8B-B14F-4D97-AF65-F5344CB8AC3E}">
        <p14:creationId xmlns:p14="http://schemas.microsoft.com/office/powerpoint/2010/main" val="27566526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dirty="0"/>
              <a:t>[1] </a:t>
            </a:r>
            <a:r>
              <a:rPr lang="en-US" altLang="zh-CN" dirty="0">
                <a:ea typeface="华文楷体" panose="02010600040101010101" pitchFamily="2" charset="-122"/>
              </a:rPr>
              <a:t>HOPE, M. </a:t>
            </a:r>
            <a:r>
              <a:rPr lang="en-US" altLang="zh-CN" dirty="0" err="1">
                <a:ea typeface="华文楷体" panose="02010600040101010101" pitchFamily="2" charset="-122"/>
              </a:rPr>
              <a:t>Ou</a:t>
            </a:r>
            <a:r>
              <a:rPr lang="en-US" altLang="zh-CN" dirty="0">
                <a:ea typeface="华文楷体" panose="02010600040101010101" pitchFamily="2" charset="-122"/>
              </a:rPr>
              <a:t>, et al. KDD 2016.</a:t>
            </a:r>
          </a:p>
        </p:txBody>
      </p:sp>
      <p:sp>
        <p:nvSpPr>
          <p:cNvPr id="4" name="灯片编号占位符 3"/>
          <p:cNvSpPr>
            <a:spLocks noGrp="1"/>
          </p:cNvSpPr>
          <p:nvPr>
            <p:ph type="sldNum" sz="quarter" idx="10"/>
          </p:nvPr>
        </p:nvSpPr>
        <p:spPr/>
        <p:txBody>
          <a:bodyPr/>
          <a:lstStyle/>
          <a:p>
            <a:fld id="{093A40FC-551C-40A9-9BFC-143089139DEF}" type="slidenum">
              <a:rPr lang="en-US" smtClean="0"/>
              <a:t>121</a:t>
            </a:fld>
            <a:endParaRPr lang="en-US" dirty="0"/>
          </a:p>
        </p:txBody>
      </p:sp>
    </p:spTree>
    <p:extLst>
      <p:ext uri="{BB962C8B-B14F-4D97-AF65-F5344CB8AC3E}">
        <p14:creationId xmlns:p14="http://schemas.microsoft.com/office/powerpoint/2010/main" val="34722530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125</a:t>
            </a:fld>
            <a:endParaRPr lang="en-US" dirty="0"/>
          </a:p>
        </p:txBody>
      </p:sp>
    </p:spTree>
    <p:extLst>
      <p:ext uri="{BB962C8B-B14F-4D97-AF65-F5344CB8AC3E}">
        <p14:creationId xmlns:p14="http://schemas.microsoft.com/office/powerpoint/2010/main" val="86857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127</a:t>
            </a:fld>
            <a:endParaRPr lang="en-US" dirty="0"/>
          </a:p>
        </p:txBody>
      </p:sp>
    </p:spTree>
    <p:extLst>
      <p:ext uri="{BB962C8B-B14F-4D97-AF65-F5344CB8AC3E}">
        <p14:creationId xmlns:p14="http://schemas.microsoft.com/office/powerpoint/2010/main" val="30501957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3A40FC-551C-40A9-9BFC-143089139DEF}" type="slidenum">
              <a:rPr lang="en-US" smtClean="0"/>
              <a:t>128</a:t>
            </a:fld>
            <a:endParaRPr lang="en-US" dirty="0"/>
          </a:p>
        </p:txBody>
      </p:sp>
    </p:spTree>
    <p:extLst>
      <p:ext uri="{BB962C8B-B14F-4D97-AF65-F5344CB8AC3E}">
        <p14:creationId xmlns:p14="http://schemas.microsoft.com/office/powerpoint/2010/main" val="1193918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p:txBody>
          <a:bodyPr/>
          <a:lstStyle/>
          <a:p>
            <a:pPr defTabSz="685800">
              <a:buClrTx/>
              <a:defRPr/>
            </a:pPr>
            <a:fld id="{0473B4FD-6A04-0C40-A451-FA7F82E5A93A}" type="datetime2">
              <a:rPr lang="en-US" sz="900" kern="1200" smtClean="0">
                <a:solidFill>
                  <a:srgbClr val="FFFFFF"/>
                </a:solidFill>
                <a:ea typeface="+mn-ea"/>
                <a:cs typeface="+mn-cs"/>
              </a:rPr>
              <a:pPr defTabSz="685800">
                <a:buClrTx/>
                <a:defRPr/>
              </a:pPr>
              <a:t>Saturday, August 18, 2018</a:t>
            </a:fld>
            <a:endParaRPr lang="en-US" sz="900" kern="1200" dirty="0">
              <a:solidFill>
                <a:srgbClr val="FFFFFF"/>
              </a:solidFill>
              <a:ea typeface="+mn-ea"/>
              <a:cs typeface="+mn-cs"/>
            </a:endParaRPr>
          </a:p>
        </p:txBody>
      </p:sp>
      <p:sp>
        <p:nvSpPr>
          <p:cNvPr id="5" name="Footer Placeholder 4"/>
          <p:cNvSpPr>
            <a:spLocks noGrp="1"/>
          </p:cNvSpPr>
          <p:nvPr>
            <p:ph type="ftr" sz="quarter" idx="11"/>
          </p:nvPr>
        </p:nvSpPr>
        <p:spPr/>
        <p:txBody>
          <a:bodyPr/>
          <a:lstStyle/>
          <a:p>
            <a:pPr algn="r" defTabSz="685800">
              <a:buClrTx/>
              <a:defRPr/>
            </a:pPr>
            <a:endParaRPr lang="en-US" sz="900" kern="1200" dirty="0">
              <a:solidFill>
                <a:srgbClr val="FFFFFF"/>
              </a:solidFill>
              <a:ea typeface="+mn-ea"/>
              <a:cs typeface="+mn-cs"/>
            </a:endParaRPr>
          </a:p>
        </p:txBody>
      </p:sp>
      <p:sp>
        <p:nvSpPr>
          <p:cNvPr id="6" name="Slide Number Placeholder 5"/>
          <p:cNvSpPr>
            <a:spLocks noGrp="1"/>
          </p:cNvSpPr>
          <p:nvPr>
            <p:ph type="sldNum" sz="quarter" idx="12"/>
          </p:nvPr>
        </p:nvSpPr>
        <p:spPr/>
        <p:txBody>
          <a:bodyPr/>
          <a:lstStyle/>
          <a:p>
            <a:pPr algn="l" defTabSz="685800">
              <a:buClrTx/>
              <a:defRPr/>
            </a:pPr>
            <a:fld id="{0CFEC368-1D7A-4F81-ABF6-AE0E36BAF64C}" type="slidenum">
              <a:rPr lang="en-US" sz="1050" b="1" kern="1200" smtClean="0">
                <a:solidFill>
                  <a:srgbClr val="FFFFFF"/>
                </a:solidFill>
                <a:ea typeface="+mn-ea"/>
                <a:cs typeface="+mn-cs"/>
              </a:rPr>
              <a:pPr algn="l" defTabSz="685800">
                <a:buClrTx/>
                <a:defRPr/>
              </a:pPr>
              <a:t>‹#›</a:t>
            </a:fld>
            <a:endParaRPr lang="en-US" sz="1050" b="1" kern="1200">
              <a:solidFill>
                <a:srgbClr val="FFFFFF"/>
              </a:solidFill>
              <a:ea typeface="+mn-ea"/>
              <a:cs typeface="+mn-cs"/>
            </a:endParaRPr>
          </a:p>
        </p:txBody>
      </p:sp>
    </p:spTree>
    <p:extLst>
      <p:ext uri="{BB962C8B-B14F-4D97-AF65-F5344CB8AC3E}">
        <p14:creationId xmlns:p14="http://schemas.microsoft.com/office/powerpoint/2010/main" val="3990492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85367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0.xml"/><Relationship Id="rId1" Type="http://schemas.openxmlformats.org/officeDocument/2006/relationships/slideLayout" Target="../slideLayouts/slideLayout11.xml"/><Relationship Id="rId5" Type="http://schemas.openxmlformats.org/officeDocument/2006/relationships/image" Target="../media/image172.png"/><Relationship Id="rId4" Type="http://schemas.openxmlformats.org/officeDocument/2006/relationships/image" Target="../media/image171.png"/></Relationships>
</file>

<file path=ppt/slides/_rels/slide10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image" Target="../media/image187.tmp"/><Relationship Id="rId2" Type="http://schemas.openxmlformats.org/officeDocument/2006/relationships/image" Target="../media/image302.png"/><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image" Target="../media/image188.tmp"/><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95.xml"/><Relationship Id="rId1" Type="http://schemas.openxmlformats.org/officeDocument/2006/relationships/slideLayout" Target="../slideLayouts/slideLayout11.xml"/><Relationship Id="rId4" Type="http://schemas.openxmlformats.org/officeDocument/2006/relationships/image" Target="../media/image189.tmp"/></Relationships>
</file>

<file path=ppt/slides/_rels/slide116.xml.rels><?xml version="1.0" encoding="UTF-8" standalone="yes"?>
<Relationships xmlns="http://schemas.openxmlformats.org/package/2006/relationships"><Relationship Id="rId2" Type="http://schemas.openxmlformats.org/officeDocument/2006/relationships/image" Target="../media/image190.tmp"/><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2" Type="http://schemas.openxmlformats.org/officeDocument/2006/relationships/image" Target="../media/image191.tmp"/><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2" Type="http://schemas.openxmlformats.org/officeDocument/2006/relationships/image" Target="../media/image192.tmp"/><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97.xml"/><Relationship Id="rId1" Type="http://schemas.openxmlformats.org/officeDocument/2006/relationships/slideLayout" Target="../slideLayouts/slideLayout11.xml"/><Relationship Id="rId4" Type="http://schemas.openxmlformats.org/officeDocument/2006/relationships/image" Target="../media/image198.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8" Type="http://schemas.openxmlformats.org/officeDocument/2006/relationships/image" Target="../media/image345.png"/><Relationship Id="rId3" Type="http://schemas.openxmlformats.org/officeDocument/2006/relationships/image" Target="../media/image3400.png"/><Relationship Id="rId7" Type="http://schemas.openxmlformats.org/officeDocument/2006/relationships/image" Target="../media/image344.png"/><Relationship Id="rId2" Type="http://schemas.openxmlformats.org/officeDocument/2006/relationships/notesSlide" Target="../notesSlides/notesSlide98.xml"/><Relationship Id="rId1" Type="http://schemas.openxmlformats.org/officeDocument/2006/relationships/slideLayout" Target="../slideLayouts/slideLayout11.xml"/><Relationship Id="rId6" Type="http://schemas.openxmlformats.org/officeDocument/2006/relationships/image" Target="../media/image343.png"/><Relationship Id="rId5" Type="http://schemas.openxmlformats.org/officeDocument/2006/relationships/image" Target="../media/image342.png"/><Relationship Id="rId4" Type="http://schemas.openxmlformats.org/officeDocument/2006/relationships/image" Target="../media/image3410.png"/><Relationship Id="rId9" Type="http://schemas.openxmlformats.org/officeDocument/2006/relationships/image" Target="../media/image346.png"/></Relationships>
</file>

<file path=ppt/slides/_rels/slide128.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99.xml"/><Relationship Id="rId1" Type="http://schemas.openxmlformats.org/officeDocument/2006/relationships/slideLayout" Target="../slideLayouts/slideLayout11.xml"/><Relationship Id="rId6" Type="http://schemas.openxmlformats.org/officeDocument/2006/relationships/image" Target="../media/image350.png"/><Relationship Id="rId5" Type="http://schemas.openxmlformats.org/officeDocument/2006/relationships/image" Target="../media/image349.png"/><Relationship Id="rId4" Type="http://schemas.openxmlformats.org/officeDocument/2006/relationships/image" Target="../media/image348.png"/></Relationships>
</file>

<file path=ppt/slides/_rels/slide12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00.xml"/><Relationship Id="rId1" Type="http://schemas.openxmlformats.org/officeDocument/2006/relationships/slideLayout" Target="../slideLayouts/slideLayout11.xml"/><Relationship Id="rId4" Type="http://schemas.openxmlformats.org/officeDocument/2006/relationships/image" Target="../media/image20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3" Type="http://schemas.openxmlformats.org/officeDocument/2006/relationships/image" Target="../media/image2230.png"/><Relationship Id="rId2" Type="http://schemas.openxmlformats.org/officeDocument/2006/relationships/notesSlide" Target="../notesSlides/notesSlide101.xml"/><Relationship Id="rId1" Type="http://schemas.openxmlformats.org/officeDocument/2006/relationships/slideLayout" Target="../slideLayouts/slideLayout11.xml"/><Relationship Id="rId4" Type="http://schemas.openxmlformats.org/officeDocument/2006/relationships/image" Target="../media/image202.png"/></Relationships>
</file>

<file path=ppt/slides/_rels/slide131.xml.rels><?xml version="1.0" encoding="UTF-8" standalone="yes"?>
<Relationships xmlns="http://schemas.openxmlformats.org/package/2006/relationships"><Relationship Id="rId3" Type="http://schemas.openxmlformats.org/officeDocument/2006/relationships/image" Target="../media/image2250.png"/><Relationship Id="rId2" Type="http://schemas.openxmlformats.org/officeDocument/2006/relationships/notesSlide" Target="../notesSlides/notesSlide102.xml"/><Relationship Id="rId1" Type="http://schemas.openxmlformats.org/officeDocument/2006/relationships/slideLayout" Target="../slideLayouts/slideLayout11.xml"/><Relationship Id="rId4" Type="http://schemas.openxmlformats.org/officeDocument/2006/relationships/image" Target="../media/image203.png"/></Relationships>
</file>

<file path=ppt/slides/_rels/slide132.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103.xml"/><Relationship Id="rId1" Type="http://schemas.openxmlformats.org/officeDocument/2006/relationships/slideLayout" Target="../slideLayouts/slideLayout11.xml"/><Relationship Id="rId5" Type="http://schemas.openxmlformats.org/officeDocument/2006/relationships/image" Target="../media/image205.png"/><Relationship Id="rId4" Type="http://schemas.openxmlformats.org/officeDocument/2006/relationships/image" Target="../media/image204.png"/></Relationships>
</file>

<file path=ppt/slides/_rels/slide13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06.xml"/><Relationship Id="rId1" Type="http://schemas.openxmlformats.org/officeDocument/2006/relationships/slideLayout" Target="../slideLayouts/slideLayout11.xml"/><Relationship Id="rId4" Type="http://schemas.openxmlformats.org/officeDocument/2006/relationships/image" Target="../media/image209.png"/></Relationships>
</file>

<file path=ppt/slides/_rels/slide13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07.xml"/><Relationship Id="rId1" Type="http://schemas.openxmlformats.org/officeDocument/2006/relationships/slideLayout" Target="../slideLayouts/slideLayout11.xml"/><Relationship Id="rId4" Type="http://schemas.openxmlformats.org/officeDocument/2006/relationships/image" Target="../media/image211.png"/></Relationships>
</file>

<file path=ppt/slides/_rels/slide13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08.xml"/><Relationship Id="rId1" Type="http://schemas.openxmlformats.org/officeDocument/2006/relationships/slideLayout" Target="../slideLayouts/slideLayout11.xml"/><Relationship Id="rId4" Type="http://schemas.openxmlformats.org/officeDocument/2006/relationships/image" Target="../media/image219.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420.png"/><Relationship Id="rId1" Type="http://schemas.openxmlformats.org/officeDocument/2006/relationships/slideLayout" Target="../slideLayouts/slideLayout11.xml"/><Relationship Id="rId4" Type="http://schemas.openxmlformats.org/officeDocument/2006/relationships/image" Target="../media/image223.emf"/></Relationships>
</file>

<file path=ppt/slides/_rels/slide143.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386.png"/><Relationship Id="rId1" Type="http://schemas.openxmlformats.org/officeDocument/2006/relationships/slideLayout" Target="../slideLayouts/slideLayout11.xml"/><Relationship Id="rId4" Type="http://schemas.openxmlformats.org/officeDocument/2006/relationships/image" Target="../media/image225.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12.xml"/><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6.tmp"/><Relationship Id="rId3" Type="http://schemas.openxmlformats.org/officeDocument/2006/relationships/image" Target="../media/image11.tmp"/><Relationship Id="rId7" Type="http://schemas.openxmlformats.org/officeDocument/2006/relationships/image" Target="../media/image15.tmp"/><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4.tmp"/><Relationship Id="rId11" Type="http://schemas.openxmlformats.org/officeDocument/2006/relationships/image" Target="../media/image19.tmp"/><Relationship Id="rId5" Type="http://schemas.openxmlformats.org/officeDocument/2006/relationships/image" Target="../media/image13.tmp"/><Relationship Id="rId10" Type="http://schemas.openxmlformats.org/officeDocument/2006/relationships/image" Target="../media/image18.tmp"/><Relationship Id="rId4" Type="http://schemas.openxmlformats.org/officeDocument/2006/relationships/image" Target="../media/image12.tmp"/><Relationship Id="rId9" Type="http://schemas.openxmlformats.org/officeDocument/2006/relationships/image" Target="../media/image17.tmp"/></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1.tmp"/><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4.tmp"/><Relationship Id="rId5" Type="http://schemas.openxmlformats.org/officeDocument/2006/relationships/image" Target="../media/image23.tmp"/><Relationship Id="rId4" Type="http://schemas.openxmlformats.org/officeDocument/2006/relationships/image" Target="../media/image22.tmp"/></Relationships>
</file>

<file path=ppt/slides/_rels/slide18.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6.tm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tm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81.png"/><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8" Type="http://schemas.openxmlformats.org/officeDocument/2006/relationships/image" Target="../media/image800.png"/><Relationship Id="rId3" Type="http://schemas.openxmlformats.org/officeDocument/2006/relationships/image" Target="../media/image53.jpeg"/><Relationship Id="rId7"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0.png"/></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1.xml"/><Relationship Id="rId1" Type="http://schemas.openxmlformats.org/officeDocument/2006/relationships/slideLayout" Target="../slideLayouts/slideLayout11.xml"/><Relationship Id="rId5" Type="http://schemas.openxmlformats.org/officeDocument/2006/relationships/image" Target="../media/image101.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26.png"/><Relationship Id="rId18" Type="http://schemas.openxmlformats.org/officeDocument/2006/relationships/image" Target="../media/image131.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20.png"/><Relationship Id="rId17" Type="http://schemas.openxmlformats.org/officeDocument/2006/relationships/image" Target="../media/image130.png"/><Relationship Id="rId2" Type="http://schemas.openxmlformats.org/officeDocument/2006/relationships/notesSlide" Target="../notesSlides/notesSlide59.xml"/><Relationship Id="rId16" Type="http://schemas.openxmlformats.org/officeDocument/2006/relationships/image" Target="../media/image129.png"/><Relationship Id="rId1" Type="http://schemas.openxmlformats.org/officeDocument/2006/relationships/slideLayout" Target="../slideLayouts/slideLayout11.xml"/><Relationship Id="rId6" Type="http://schemas.openxmlformats.org/officeDocument/2006/relationships/image" Target="../media/image123.png"/><Relationship Id="rId11" Type="http://schemas.openxmlformats.org/officeDocument/2006/relationships/image" Target="../media/image1210.png"/><Relationship Id="rId5" Type="http://schemas.openxmlformats.org/officeDocument/2006/relationships/image" Target="../media/image122.png"/><Relationship Id="rId15" Type="http://schemas.openxmlformats.org/officeDocument/2006/relationships/image" Target="../media/image128.png"/><Relationship Id="rId10" Type="http://schemas.openxmlformats.org/officeDocument/2006/relationships/image" Target="../media/image1200.png"/><Relationship Id="rId4" Type="http://schemas.openxmlformats.org/officeDocument/2006/relationships/image" Target="../media/image121.png"/><Relationship Id="rId9" Type="http://schemas.openxmlformats.org/officeDocument/2006/relationships/image" Target="../media/image1190.png"/><Relationship Id="rId14" Type="http://schemas.openxmlformats.org/officeDocument/2006/relationships/image" Target="../media/image127.png"/></Relationships>
</file>

<file path=ppt/slides/_rels/slide62.xml.rels><?xml version="1.0" encoding="UTF-8" standalone="yes"?>
<Relationships xmlns="http://schemas.openxmlformats.org/package/2006/relationships"><Relationship Id="rId13" Type="http://schemas.openxmlformats.org/officeDocument/2006/relationships/image" Target="../media/image133.png"/><Relationship Id="rId18" Type="http://schemas.openxmlformats.org/officeDocument/2006/relationships/image" Target="../media/image138.png"/><Relationship Id="rId26" Type="http://schemas.openxmlformats.org/officeDocument/2006/relationships/image" Target="../media/image146.png"/><Relationship Id="rId39" Type="http://schemas.openxmlformats.org/officeDocument/2006/relationships/image" Target="../media/image160.png"/><Relationship Id="rId21" Type="http://schemas.openxmlformats.org/officeDocument/2006/relationships/image" Target="../media/image141.png"/><Relationship Id="rId34" Type="http://schemas.openxmlformats.org/officeDocument/2006/relationships/image" Target="../media/image155.png"/><Relationship Id="rId7" Type="http://schemas.openxmlformats.org/officeDocument/2006/relationships/image" Target="../media/image900.png"/><Relationship Id="rId12" Type="http://schemas.openxmlformats.org/officeDocument/2006/relationships/image" Target="../media/image1260.png"/><Relationship Id="rId17" Type="http://schemas.openxmlformats.org/officeDocument/2006/relationships/image" Target="../media/image137.png"/><Relationship Id="rId25" Type="http://schemas.openxmlformats.org/officeDocument/2006/relationships/image" Target="../media/image145.png"/><Relationship Id="rId33" Type="http://schemas.openxmlformats.org/officeDocument/2006/relationships/image" Target="../media/image154.png"/><Relationship Id="rId38" Type="http://schemas.openxmlformats.org/officeDocument/2006/relationships/image" Target="../media/image159.png"/><Relationship Id="rId2" Type="http://schemas.openxmlformats.org/officeDocument/2006/relationships/notesSlide" Target="../notesSlides/notesSlide60.xml"/><Relationship Id="rId16" Type="http://schemas.openxmlformats.org/officeDocument/2006/relationships/image" Target="../media/image136.png"/><Relationship Id="rId20" Type="http://schemas.openxmlformats.org/officeDocument/2006/relationships/image" Target="../media/image140.png"/><Relationship Id="rId29" Type="http://schemas.openxmlformats.org/officeDocument/2006/relationships/image" Target="../media/image149.png"/><Relationship Id="rId1" Type="http://schemas.openxmlformats.org/officeDocument/2006/relationships/slideLayout" Target="../slideLayouts/slideLayout11.xml"/><Relationship Id="rId6" Type="http://schemas.openxmlformats.org/officeDocument/2006/relationships/image" Target="../media/image811.png"/><Relationship Id="rId11" Type="http://schemas.openxmlformats.org/officeDocument/2006/relationships/image" Target="../media/image1250.png"/><Relationship Id="rId24" Type="http://schemas.openxmlformats.org/officeDocument/2006/relationships/image" Target="../media/image144.png"/><Relationship Id="rId32" Type="http://schemas.openxmlformats.org/officeDocument/2006/relationships/image" Target="../media/image153.png"/><Relationship Id="rId37" Type="http://schemas.openxmlformats.org/officeDocument/2006/relationships/image" Target="../media/image158.png"/><Relationship Id="rId5" Type="http://schemas.openxmlformats.org/officeDocument/2006/relationships/image" Target="../media/image700.png"/><Relationship Id="rId15" Type="http://schemas.openxmlformats.org/officeDocument/2006/relationships/image" Target="../media/image135.png"/><Relationship Id="rId23" Type="http://schemas.openxmlformats.org/officeDocument/2006/relationships/image" Target="../media/image143.png"/><Relationship Id="rId28" Type="http://schemas.openxmlformats.org/officeDocument/2006/relationships/image" Target="../media/image148.png"/><Relationship Id="rId36" Type="http://schemas.openxmlformats.org/officeDocument/2006/relationships/image" Target="../media/image157.png"/><Relationship Id="rId10" Type="http://schemas.openxmlformats.org/officeDocument/2006/relationships/image" Target="../media/image1240.png"/><Relationship Id="rId19" Type="http://schemas.openxmlformats.org/officeDocument/2006/relationships/image" Target="../media/image139.png"/><Relationship Id="rId31" Type="http://schemas.openxmlformats.org/officeDocument/2006/relationships/image" Target="../media/image152.png"/><Relationship Id="rId4" Type="http://schemas.openxmlformats.org/officeDocument/2006/relationships/image" Target="../media/image600.png"/><Relationship Id="rId9" Type="http://schemas.openxmlformats.org/officeDocument/2006/relationships/image" Target="../media/image132.png"/><Relationship Id="rId14" Type="http://schemas.openxmlformats.org/officeDocument/2006/relationships/image" Target="../media/image134.png"/><Relationship Id="rId22" Type="http://schemas.openxmlformats.org/officeDocument/2006/relationships/image" Target="../media/image142.png"/><Relationship Id="rId27" Type="http://schemas.openxmlformats.org/officeDocument/2006/relationships/image" Target="../media/image147.png"/><Relationship Id="rId30" Type="http://schemas.openxmlformats.org/officeDocument/2006/relationships/image" Target="../media/image151.png"/><Relationship Id="rId35" Type="http://schemas.openxmlformats.org/officeDocument/2006/relationships/image" Target="../media/image156.png"/><Relationship Id="rId8" Type="http://schemas.openxmlformats.org/officeDocument/2006/relationships/image" Target="../media/image150.png"/><Relationship Id="rId3" Type="http://schemas.openxmlformats.org/officeDocument/2006/relationships/image" Target="../media/image580.png"/></Relationships>
</file>

<file path=ppt/slides/_rels/slide6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6.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11.xml"/><Relationship Id="rId6" Type="http://schemas.openxmlformats.org/officeDocument/2006/relationships/image" Target="../media/image77.png"/><Relationship Id="rId11" Type="http://schemas.openxmlformats.org/officeDocument/2006/relationships/image" Target="../media/image84.png"/><Relationship Id="rId5" Type="http://schemas.openxmlformats.org/officeDocument/2006/relationships/image" Target="../media/image76.png"/><Relationship Id="rId10" Type="http://schemas.openxmlformats.org/officeDocument/2006/relationships/image" Target="../media/image83.png"/><Relationship Id="rId4" Type="http://schemas.openxmlformats.org/officeDocument/2006/relationships/image" Target="../media/image75.png"/><Relationship Id="rId9" Type="http://schemas.openxmlformats.org/officeDocument/2006/relationships/image" Target="../media/image82.png"/><Relationship Id="rId14" Type="http://schemas.openxmlformats.org/officeDocument/2006/relationships/image" Target="../media/image87.png"/></Relationships>
</file>

<file path=ppt/slides/_rels/slide64.xml.rels><?xml version="1.0" encoding="UTF-8" standalone="yes"?>
<Relationships xmlns="http://schemas.openxmlformats.org/package/2006/relationships"><Relationship Id="rId8" Type="http://schemas.openxmlformats.org/officeDocument/2006/relationships/image" Target="../media/image1011.png"/><Relationship Id="rId13" Type="http://schemas.openxmlformats.org/officeDocument/2006/relationships/image" Target="../media/image173.png"/><Relationship Id="rId18" Type="http://schemas.openxmlformats.org/officeDocument/2006/relationships/image" Target="../media/image178.png"/><Relationship Id="rId3" Type="http://schemas.openxmlformats.org/officeDocument/2006/relationships/image" Target="../media/image580.png"/><Relationship Id="rId21" Type="http://schemas.openxmlformats.org/officeDocument/2006/relationships/image" Target="../media/image181.png"/><Relationship Id="rId7" Type="http://schemas.openxmlformats.org/officeDocument/2006/relationships/image" Target="../media/image900.png"/><Relationship Id="rId12" Type="http://schemas.openxmlformats.org/officeDocument/2006/relationships/image" Target="../media/image1710.png"/><Relationship Id="rId17" Type="http://schemas.openxmlformats.org/officeDocument/2006/relationships/image" Target="../media/image177.png"/><Relationship Id="rId2" Type="http://schemas.openxmlformats.org/officeDocument/2006/relationships/notesSlide" Target="../notesSlides/notesSlide62.xml"/><Relationship Id="rId16" Type="http://schemas.openxmlformats.org/officeDocument/2006/relationships/image" Target="../media/image176.png"/><Relationship Id="rId20" Type="http://schemas.openxmlformats.org/officeDocument/2006/relationships/image" Target="../media/image180.png"/><Relationship Id="rId1" Type="http://schemas.openxmlformats.org/officeDocument/2006/relationships/slideLayout" Target="../slideLayouts/slideLayout11.xml"/><Relationship Id="rId6" Type="http://schemas.openxmlformats.org/officeDocument/2006/relationships/image" Target="../media/image811.png"/><Relationship Id="rId11" Type="http://schemas.openxmlformats.org/officeDocument/2006/relationships/image" Target="../media/image1700.png"/><Relationship Id="rId5" Type="http://schemas.openxmlformats.org/officeDocument/2006/relationships/image" Target="../media/image700.png"/><Relationship Id="rId15" Type="http://schemas.openxmlformats.org/officeDocument/2006/relationships/image" Target="../media/image175.png"/><Relationship Id="rId10" Type="http://schemas.openxmlformats.org/officeDocument/2006/relationships/image" Target="../media/image1690.png"/><Relationship Id="rId19" Type="http://schemas.openxmlformats.org/officeDocument/2006/relationships/image" Target="../media/image179.png"/><Relationship Id="rId4" Type="http://schemas.openxmlformats.org/officeDocument/2006/relationships/image" Target="../media/image600.png"/><Relationship Id="rId9" Type="http://schemas.openxmlformats.org/officeDocument/2006/relationships/image" Target="../media/image1680.png"/><Relationship Id="rId14" Type="http://schemas.openxmlformats.org/officeDocument/2006/relationships/image" Target="../media/image174.png"/></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11.xml"/><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95.png"/><Relationship Id="rId7" Type="http://schemas.openxmlformats.org/officeDocument/2006/relationships/image" Target="../media/image1810.png"/><Relationship Id="rId2" Type="http://schemas.openxmlformats.org/officeDocument/2006/relationships/notesSlide" Target="../notesSlides/notesSlide64.xml"/><Relationship Id="rId1" Type="http://schemas.openxmlformats.org/officeDocument/2006/relationships/slideLayout" Target="../slideLayouts/slideLayout11.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84.png"/><Relationship Id="rId4" Type="http://schemas.openxmlformats.org/officeDocument/2006/relationships/image" Target="../media/image100.png"/><Relationship Id="rId9" Type="http://schemas.openxmlformats.org/officeDocument/2006/relationships/image" Target="../media/image183.png"/></Relationships>
</file>

<file path=ppt/slides/_rels/slide6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5.xml"/><Relationship Id="rId1" Type="http://schemas.openxmlformats.org/officeDocument/2006/relationships/slideLayout" Target="../slideLayouts/slideLayout11.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6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11.xml"/><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image" Target="../media/image212.png"/><Relationship Id="rId1" Type="http://schemas.openxmlformats.org/officeDocument/2006/relationships/slideLayout" Target="../slideLayouts/slideLayout11.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11.xml"/><Relationship Id="rId4" Type="http://schemas.openxmlformats.org/officeDocument/2006/relationships/image" Target="../media/image7.emf"/></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3.xml"/><Relationship Id="rId1" Type="http://schemas.openxmlformats.org/officeDocument/2006/relationships/slideLayout" Target="../slideLayouts/slideLayout11.xml"/><Relationship Id="rId4" Type="http://schemas.openxmlformats.org/officeDocument/2006/relationships/image" Target="../media/image111.png"/></Relationships>
</file>

<file path=ppt/slides/_rels/slide8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5.xml"/><Relationship Id="rId1" Type="http://schemas.openxmlformats.org/officeDocument/2006/relationships/slideLayout" Target="../slideLayouts/slideLayout11.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8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6.xml"/><Relationship Id="rId1" Type="http://schemas.openxmlformats.org/officeDocument/2006/relationships/slideLayout" Target="../slideLayouts/slideLayout11.xml"/><Relationship Id="rId4" Type="http://schemas.openxmlformats.org/officeDocument/2006/relationships/image" Target="../media/image117.png"/></Relationships>
</file>

<file path=ppt/slides/_rels/slide87.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77.xml"/><Relationship Id="rId1" Type="http://schemas.openxmlformats.org/officeDocument/2006/relationships/slideLayout" Target="../slideLayouts/slideLayout11.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120.jpeg"/><Relationship Id="rId10" Type="http://schemas.openxmlformats.org/officeDocument/2006/relationships/image" Target="../media/image125.jpeg"/><Relationship Id="rId4" Type="http://schemas.openxmlformats.org/officeDocument/2006/relationships/image" Target="../media/image119.jpeg"/><Relationship Id="rId9" Type="http://schemas.openxmlformats.org/officeDocument/2006/relationships/image" Target="../media/image124.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7.emf"/></Relationships>
</file>

<file path=ppt/slides/_rels/slide9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0.xml"/><Relationship Id="rId1" Type="http://schemas.openxmlformats.org/officeDocument/2006/relationships/slideLayout" Target="../slideLayouts/slideLayout11.xml"/><Relationship Id="rId4" Type="http://schemas.openxmlformats.org/officeDocument/2006/relationships/image" Target="../media/image265.png"/></Relationships>
</file>

<file path=ppt/slides/_rels/slide91.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81.xml"/><Relationship Id="rId1" Type="http://schemas.openxmlformats.org/officeDocument/2006/relationships/slideLayout" Target="../slideLayouts/slideLayout11.xml"/><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image" Target="../media/image128.emf"/></Relationships>
</file>

<file path=ppt/slides/_rels/slide92.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82.xml"/><Relationship Id="rId1" Type="http://schemas.openxmlformats.org/officeDocument/2006/relationships/slideLayout" Target="../slideLayouts/slideLayout11.xml"/><Relationship Id="rId4" Type="http://schemas.openxmlformats.org/officeDocument/2006/relationships/image" Target="../media/image131.emf"/></Relationships>
</file>

<file path=ppt/slides/_rels/slide93.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1.xml"/><Relationship Id="rId1" Type="http://schemas.openxmlformats.org/officeDocument/2006/relationships/tags" Target="../tags/tag1.xml"/><Relationship Id="rId4" Type="http://schemas.openxmlformats.org/officeDocument/2006/relationships/image" Target="../media/image161.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1.xml"/><Relationship Id="rId1" Type="http://schemas.openxmlformats.org/officeDocument/2006/relationships/tags" Target="../tags/tag2.xml"/><Relationship Id="rId4" Type="http://schemas.openxmlformats.org/officeDocument/2006/relationships/image" Target="../media/image162.png"/></Relationships>
</file>

<file path=ppt/slides/_rels/slide9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6.xml"/><Relationship Id="rId1" Type="http://schemas.openxmlformats.org/officeDocument/2006/relationships/slideLayout" Target="../slideLayouts/slideLayout11.xml"/><Relationship Id="rId4" Type="http://schemas.openxmlformats.org/officeDocument/2006/relationships/image" Target="../media/image108.png"/></Relationships>
</file>

<file path=ppt/slides/_rels/slide9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8.xml"/><Relationship Id="rId1" Type="http://schemas.openxmlformats.org/officeDocument/2006/relationships/slideLayout" Target="../slideLayouts/slideLayout11.xml"/><Relationship Id="rId5" Type="http://schemas.openxmlformats.org/officeDocument/2006/relationships/image" Target="../media/image168.png"/><Relationship Id="rId4" Type="http://schemas.openxmlformats.org/officeDocument/2006/relationships/image" Target="../media/image1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0" y="906237"/>
            <a:ext cx="8520600" cy="1422705"/>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600" dirty="0"/>
              <a:t>Network Embedding: Problems, Methodologies and Frontiers</a:t>
            </a:r>
            <a:endParaRPr sz="3600" dirty="0"/>
          </a:p>
        </p:txBody>
      </p:sp>
      <p:sp>
        <p:nvSpPr>
          <p:cNvPr id="55" name="Shape 5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800" dirty="0">
                <a:solidFill>
                  <a:schemeClr val="dk1"/>
                </a:solidFill>
              </a:rPr>
              <a:t>Peng Cui (Tsinghua University)</a:t>
            </a:r>
            <a:endParaRPr sz="1800" dirty="0">
              <a:solidFill>
                <a:schemeClr val="dk1"/>
              </a:solidFill>
            </a:endParaRPr>
          </a:p>
          <a:p>
            <a:pPr marL="0" lvl="0" indent="0" rtl="0">
              <a:spcBef>
                <a:spcPts val="0"/>
              </a:spcBef>
              <a:spcAft>
                <a:spcPts val="0"/>
              </a:spcAft>
              <a:buNone/>
            </a:pPr>
            <a:r>
              <a:rPr lang="en" sz="1800" dirty="0">
                <a:solidFill>
                  <a:schemeClr val="dk1"/>
                </a:solidFill>
              </a:rPr>
              <a:t>Wenwu Zhu (Tsinghua University)</a:t>
            </a:r>
            <a:endParaRPr sz="1800" dirty="0">
              <a:solidFill>
                <a:schemeClr val="dk1"/>
              </a:solidFill>
            </a:endParaRPr>
          </a:p>
          <a:p>
            <a:pPr marL="0" lvl="0" indent="0" rtl="0">
              <a:spcBef>
                <a:spcPts val="0"/>
              </a:spcBef>
              <a:spcAft>
                <a:spcPts val="0"/>
              </a:spcAft>
              <a:buNone/>
            </a:pPr>
            <a:r>
              <a:rPr lang="en" sz="1800" dirty="0">
                <a:solidFill>
                  <a:schemeClr val="dk1"/>
                </a:solidFill>
              </a:rPr>
              <a:t>Jian Pei (Simon Fraser University)</a:t>
            </a:r>
            <a:endParaRPr sz="1800" dirty="0">
              <a:solidFill>
                <a:schemeClr val="dk1"/>
              </a:solidFill>
            </a:endParaRPr>
          </a:p>
          <a:p>
            <a:pPr marL="0" lvl="0" indent="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18902674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775083" y="2846353"/>
            <a:ext cx="2693366" cy="553998"/>
          </a:xfrm>
          <a:prstGeom prst="rect">
            <a:avLst/>
          </a:prstGeom>
          <a:noFill/>
        </p:spPr>
        <p:txBody>
          <a:bodyPr wrap="none" rtlCol="0">
            <a:spAutoFit/>
          </a:bodyPr>
          <a:lstStyle/>
          <a:p>
            <a:pPr algn="ctr"/>
            <a:r>
              <a:rPr kumimoji="1" lang="en-US" altLang="zh-CN" sz="1500" b="1" dirty="0">
                <a:solidFill>
                  <a:srgbClr val="ADADAD"/>
                </a:solidFill>
              </a:rPr>
              <a:t>Enabling</a:t>
            </a:r>
            <a:r>
              <a:rPr kumimoji="1" lang="zh-CN" altLang="en-US" sz="1500" b="1" dirty="0">
                <a:solidFill>
                  <a:srgbClr val="ADADAD"/>
                </a:solidFill>
              </a:rPr>
              <a:t> </a:t>
            </a:r>
            <a:r>
              <a:rPr kumimoji="1" lang="en-US" altLang="zh-CN" sz="1500" b="1" dirty="0">
                <a:solidFill>
                  <a:srgbClr val="ADADAD"/>
                </a:solidFill>
              </a:rPr>
              <a:t>network</a:t>
            </a:r>
            <a:r>
              <a:rPr kumimoji="1" lang="zh-CN" altLang="en-US" sz="1500" b="1" dirty="0">
                <a:solidFill>
                  <a:srgbClr val="ADADAD"/>
                </a:solidFill>
              </a:rPr>
              <a:t> </a:t>
            </a:r>
            <a:r>
              <a:rPr kumimoji="1" lang="en-US" altLang="zh-CN" sz="1500" b="1" dirty="0">
                <a:solidFill>
                  <a:srgbClr val="ADADAD"/>
                </a:solidFill>
              </a:rPr>
              <a:t>inference</a:t>
            </a:r>
          </a:p>
          <a:p>
            <a:pPr algn="ctr"/>
            <a:r>
              <a:rPr kumimoji="1" lang="zh-CN" altLang="en-US" sz="1500" b="1" dirty="0">
                <a:solidFill>
                  <a:srgbClr val="ADADAD"/>
                </a:solidFill>
              </a:rPr>
              <a:t> </a:t>
            </a:r>
            <a:r>
              <a:rPr kumimoji="1" lang="en-US" altLang="zh-CN" sz="1500" b="1" dirty="0">
                <a:solidFill>
                  <a:srgbClr val="ADADAD"/>
                </a:solidFill>
              </a:rPr>
              <a:t>in</a:t>
            </a:r>
            <a:r>
              <a:rPr kumimoji="1" lang="zh-CN" altLang="en-US" sz="1500" b="1" dirty="0">
                <a:solidFill>
                  <a:srgbClr val="ADADAD"/>
                </a:solidFill>
              </a:rPr>
              <a:t> </a:t>
            </a:r>
            <a:r>
              <a:rPr kumimoji="1" lang="en-US" altLang="zh-CN" sz="1500" b="1" dirty="0">
                <a:solidFill>
                  <a:srgbClr val="ADADAD"/>
                </a:solidFill>
              </a:rPr>
              <a:t>vector</a:t>
            </a:r>
            <a:r>
              <a:rPr kumimoji="1" lang="zh-CN" altLang="en-US" sz="1500" b="1" dirty="0">
                <a:solidFill>
                  <a:srgbClr val="ADADAD"/>
                </a:solidFill>
              </a:rPr>
              <a:t> </a:t>
            </a:r>
            <a:r>
              <a:rPr kumimoji="1" lang="en-US" altLang="zh-CN" sz="1500" b="1" dirty="0">
                <a:solidFill>
                  <a:srgbClr val="ADADAD"/>
                </a:solidFill>
              </a:rPr>
              <a:t>space</a:t>
            </a:r>
            <a:endParaRPr kumimoji="1" lang="zh-CN" altLang="en-US" sz="1500" b="1" dirty="0">
              <a:solidFill>
                <a:srgbClr val="ADADAD"/>
              </a:solidFill>
            </a:endParaRPr>
          </a:p>
        </p:txBody>
      </p:sp>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10</a:t>
            </a:fld>
            <a:endParaRPr lang="en-US" sz="1050" b="1" kern="1200">
              <a:solidFill>
                <a:srgbClr val="FFFFFF"/>
              </a:solidFill>
              <a:ea typeface="+mn-ea"/>
              <a:cs typeface="+mn-cs"/>
            </a:endParaRPr>
          </a:p>
        </p:txBody>
      </p:sp>
      <p:sp>
        <p:nvSpPr>
          <p:cNvPr id="7" name="圆角矩形 6"/>
          <p:cNvSpPr/>
          <p:nvPr/>
        </p:nvSpPr>
        <p:spPr>
          <a:xfrm>
            <a:off x="2093011" y="1152392"/>
            <a:ext cx="5113943" cy="4474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800" b="1" dirty="0">
                <a:solidFill>
                  <a:srgbClr val="00B0F0"/>
                </a:solidFill>
              </a:rPr>
              <a:t>Goal 2 </a:t>
            </a:r>
            <a:r>
              <a:rPr lang="en-US" altLang="zh-CN" sz="1800" b="1" dirty="0"/>
              <a:t>Support network inference</a:t>
            </a:r>
            <a:endParaRPr lang="zh-CN" altLang="en-US" sz="1800" b="1" i="1" dirty="0"/>
          </a:p>
        </p:txBody>
      </p:sp>
      <p:cxnSp>
        <p:nvCxnSpPr>
          <p:cNvPr id="29" name="直线箭头连接符 28"/>
          <p:cNvCxnSpPr>
            <a:cxnSpLocks/>
          </p:cNvCxnSpPr>
          <p:nvPr/>
        </p:nvCxnSpPr>
        <p:spPr>
          <a:xfrm>
            <a:off x="2477762" y="3139242"/>
            <a:ext cx="31000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Shape 60">
            <a:extLst>
              <a:ext uri="{FF2B5EF4-FFF2-40B4-BE49-F238E27FC236}">
                <a16:creationId xmlns:a16="http://schemas.microsoft.com/office/drawing/2014/main" id="{064354F4-3394-E545-8262-4A3A8E237ACD}"/>
              </a:ext>
            </a:extLst>
          </p:cNvPr>
          <p:cNvSpPr txBox="1">
            <a:spLocks noGrp="1"/>
          </p:cNvSpPr>
          <p:nvPr>
            <p:ph type="title"/>
          </p:nvPr>
        </p:nvSpPr>
        <p:spPr>
          <a:xfrm>
            <a:off x="311700" y="246325"/>
            <a:ext cx="8520600" cy="572700"/>
          </a:xfrm>
          <a:prstGeom prst="rect">
            <a:avLst/>
          </a:prstGeom>
        </p:spPr>
        <p:txBody>
          <a:bodyPr spcFirstLastPara="1" wrap="square" lIns="91425" tIns="91425" rIns="91425" bIns="91425" anchor="t" anchorCtr="0">
            <a:noAutofit/>
          </a:bodyPr>
          <a:lstStyle/>
          <a:p>
            <a:pPr lvl="0"/>
            <a:r>
              <a:rPr lang="en-US" dirty="0">
                <a:solidFill>
                  <a:schemeClr val="tx1"/>
                </a:solidFill>
              </a:rPr>
              <a:t>Network Embedding</a:t>
            </a:r>
          </a:p>
        </p:txBody>
      </p:sp>
      <p:grpSp>
        <p:nvGrpSpPr>
          <p:cNvPr id="13" name="组合 12">
            <a:extLst>
              <a:ext uri="{FF2B5EF4-FFF2-40B4-BE49-F238E27FC236}">
                <a16:creationId xmlns:a16="http://schemas.microsoft.com/office/drawing/2014/main" id="{3BB3F16C-4082-9D4B-974F-C14E316C7104}"/>
              </a:ext>
            </a:extLst>
          </p:cNvPr>
          <p:cNvGrpSpPr/>
          <p:nvPr/>
        </p:nvGrpSpPr>
        <p:grpSpPr>
          <a:xfrm>
            <a:off x="5266670" y="2220345"/>
            <a:ext cx="4572000" cy="2546241"/>
            <a:chOff x="4359642" y="972849"/>
            <a:chExt cx="4572000" cy="2546241"/>
          </a:xfrm>
        </p:grpSpPr>
        <p:sp>
          <p:nvSpPr>
            <p:cNvPr id="14" name="文本框 13">
              <a:extLst>
                <a:ext uri="{FF2B5EF4-FFF2-40B4-BE49-F238E27FC236}">
                  <a16:creationId xmlns:a16="http://schemas.microsoft.com/office/drawing/2014/main" id="{524E8CED-2546-5041-84E8-CCF508D75A3C}"/>
                </a:ext>
              </a:extLst>
            </p:cNvPr>
            <p:cNvSpPr txBox="1"/>
            <p:nvPr/>
          </p:nvSpPr>
          <p:spPr>
            <a:xfrm>
              <a:off x="4999742" y="972849"/>
              <a:ext cx="1963999" cy="338554"/>
            </a:xfrm>
            <a:prstGeom prst="rect">
              <a:avLst/>
            </a:prstGeom>
            <a:noFill/>
          </p:spPr>
          <p:txBody>
            <a:bodyPr wrap="none" rtlCol="0">
              <a:spAutoFit/>
            </a:bodyPr>
            <a:lstStyle/>
            <a:p>
              <a:r>
                <a:rPr kumimoji="1" lang="en-US" altLang="zh-CN" sz="1600" b="1" dirty="0">
                  <a:solidFill>
                    <a:srgbClr val="ADADAD"/>
                  </a:solidFill>
                </a:rPr>
                <a:t>Network</a:t>
              </a:r>
              <a:r>
                <a:rPr kumimoji="1" lang="zh-CN" altLang="en-US" sz="1600" b="1" dirty="0">
                  <a:solidFill>
                    <a:srgbClr val="ADADAD"/>
                  </a:solidFill>
                </a:rPr>
                <a:t> </a:t>
              </a:r>
              <a:r>
                <a:rPr kumimoji="1" lang="en-US" altLang="zh-CN" sz="1600" b="1" dirty="0">
                  <a:solidFill>
                    <a:srgbClr val="ADADAD"/>
                  </a:solidFill>
                </a:rPr>
                <a:t>Inference</a:t>
              </a:r>
              <a:endParaRPr kumimoji="1" lang="zh-CN" altLang="en-US" sz="1600" b="1" dirty="0">
                <a:solidFill>
                  <a:srgbClr val="ADADAD"/>
                </a:solidFill>
              </a:endParaRPr>
            </a:p>
          </p:txBody>
        </p:sp>
        <p:sp>
          <p:nvSpPr>
            <p:cNvPr id="16" name="矩形 15">
              <a:extLst>
                <a:ext uri="{FF2B5EF4-FFF2-40B4-BE49-F238E27FC236}">
                  <a16:creationId xmlns:a16="http://schemas.microsoft.com/office/drawing/2014/main" id="{32C723E7-2D1A-8B44-A930-BD28C2ABB036}"/>
                </a:ext>
              </a:extLst>
            </p:cNvPr>
            <p:cNvSpPr/>
            <p:nvPr/>
          </p:nvSpPr>
          <p:spPr>
            <a:xfrm>
              <a:off x="4359642" y="1251866"/>
              <a:ext cx="4572000" cy="2267224"/>
            </a:xfrm>
            <a:prstGeom prst="rect">
              <a:avLst/>
            </a:prstGeom>
          </p:spPr>
          <p:txBody>
            <a:bodyPr>
              <a:spAutoFit/>
            </a:bodyPr>
            <a:lstStyle/>
            <a:p>
              <a:pPr marL="914400" lvl="1" indent="-317500">
                <a:lnSpc>
                  <a:spcPct val="115000"/>
                </a:lnSpc>
                <a:spcBef>
                  <a:spcPts val="600"/>
                </a:spcBef>
                <a:buClr>
                  <a:schemeClr val="lt2"/>
                </a:buClr>
                <a:buSzPts val="1400"/>
                <a:buFont typeface="Arial" panose="020B0604020202020204" pitchFamily="34" charset="0"/>
                <a:buChar char="•"/>
              </a:pPr>
              <a:r>
                <a:rPr lang="en" altLang="zh-CN" dirty="0">
                  <a:solidFill>
                    <a:schemeClr val="lt2"/>
                  </a:solidFill>
                </a:rPr>
                <a:t>Node importance</a:t>
              </a:r>
            </a:p>
            <a:p>
              <a:pPr marL="914400" lvl="1" indent="-317500">
                <a:lnSpc>
                  <a:spcPct val="115000"/>
                </a:lnSpc>
                <a:spcBef>
                  <a:spcPts val="600"/>
                </a:spcBef>
                <a:buClr>
                  <a:schemeClr val="lt2"/>
                </a:buClr>
                <a:buSzPts val="1400"/>
                <a:buFont typeface="Arial" panose="020B0604020202020204" pitchFamily="34" charset="0"/>
                <a:buChar char="•"/>
              </a:pPr>
              <a:r>
                <a:rPr lang="en" altLang="zh-CN" dirty="0">
                  <a:solidFill>
                    <a:schemeClr val="lt2"/>
                  </a:solidFill>
                </a:rPr>
                <a:t>Community detection</a:t>
              </a:r>
            </a:p>
            <a:p>
              <a:pPr marL="914400" lvl="1" indent="-317500">
                <a:lnSpc>
                  <a:spcPct val="115000"/>
                </a:lnSpc>
                <a:spcBef>
                  <a:spcPts val="600"/>
                </a:spcBef>
                <a:buClr>
                  <a:schemeClr val="lt2"/>
                </a:buClr>
                <a:buSzPts val="1400"/>
                <a:buFont typeface="Arial" panose="020B0604020202020204" pitchFamily="34" charset="0"/>
                <a:buChar char="•"/>
              </a:pPr>
              <a:r>
                <a:rPr lang="en" altLang="zh-CN" dirty="0">
                  <a:solidFill>
                    <a:schemeClr val="lt2"/>
                  </a:solidFill>
                </a:rPr>
                <a:t>Network distance</a:t>
              </a:r>
            </a:p>
            <a:p>
              <a:pPr marL="914400" lvl="1" indent="-317500">
                <a:lnSpc>
                  <a:spcPct val="115000"/>
                </a:lnSpc>
                <a:spcBef>
                  <a:spcPts val="600"/>
                </a:spcBef>
                <a:buClr>
                  <a:schemeClr val="lt2"/>
                </a:buClr>
                <a:buSzPts val="1400"/>
                <a:buFont typeface="Arial" panose="020B0604020202020204" pitchFamily="34" charset="0"/>
                <a:buChar char="•"/>
              </a:pPr>
              <a:r>
                <a:rPr lang="en" altLang="zh-CN" dirty="0">
                  <a:solidFill>
                    <a:schemeClr val="lt2"/>
                  </a:solidFill>
                </a:rPr>
                <a:t>Link prediction</a:t>
              </a:r>
            </a:p>
            <a:p>
              <a:pPr marL="914400" lvl="1" indent="-317500">
                <a:lnSpc>
                  <a:spcPct val="115000"/>
                </a:lnSpc>
                <a:spcBef>
                  <a:spcPts val="600"/>
                </a:spcBef>
                <a:buClr>
                  <a:schemeClr val="lt2"/>
                </a:buClr>
                <a:buSzPts val="1400"/>
                <a:buFont typeface="Arial" panose="020B0604020202020204" pitchFamily="34" charset="0"/>
                <a:buChar char="•"/>
              </a:pPr>
              <a:r>
                <a:rPr lang="en" altLang="zh-CN" dirty="0">
                  <a:solidFill>
                    <a:schemeClr val="lt2"/>
                  </a:solidFill>
                </a:rPr>
                <a:t>Node classification</a:t>
              </a:r>
            </a:p>
            <a:p>
              <a:pPr marL="914400" lvl="1" indent="-317500">
                <a:lnSpc>
                  <a:spcPct val="115000"/>
                </a:lnSpc>
                <a:spcBef>
                  <a:spcPts val="600"/>
                </a:spcBef>
                <a:buClr>
                  <a:schemeClr val="lt2"/>
                </a:buClr>
                <a:buSzPts val="1400"/>
                <a:buFont typeface="Arial" panose="020B0604020202020204" pitchFamily="34" charset="0"/>
                <a:buChar char="•"/>
              </a:pPr>
              <a:r>
                <a:rPr lang="en" altLang="zh-CN" dirty="0">
                  <a:solidFill>
                    <a:schemeClr val="lt2"/>
                  </a:solidFill>
                </a:rPr>
                <a:t>Network evolution</a:t>
              </a:r>
            </a:p>
            <a:p>
              <a:pPr marL="914400" lvl="1" indent="-317500">
                <a:lnSpc>
                  <a:spcPct val="115000"/>
                </a:lnSpc>
                <a:spcBef>
                  <a:spcPts val="600"/>
                </a:spcBef>
                <a:buClr>
                  <a:schemeClr val="lt2"/>
                </a:buClr>
                <a:buSzPts val="1400"/>
                <a:buFont typeface="Arial" panose="020B0604020202020204" pitchFamily="34" charset="0"/>
                <a:buChar char="•"/>
              </a:pPr>
              <a:r>
                <a:rPr lang="en" altLang="zh-CN" dirty="0">
                  <a:solidFill>
                    <a:schemeClr val="lt2"/>
                  </a:solidFill>
                </a:rPr>
                <a:t>…</a:t>
              </a:r>
            </a:p>
          </p:txBody>
        </p:sp>
      </p:grpSp>
      <p:pic>
        <p:nvPicPr>
          <p:cNvPr id="12" name="图片 11">
            <a:extLst>
              <a:ext uri="{FF2B5EF4-FFF2-40B4-BE49-F238E27FC236}">
                <a16:creationId xmlns:a16="http://schemas.microsoft.com/office/drawing/2014/main" id="{A1BF8000-3425-654F-994D-CD336D91DED0}"/>
              </a:ext>
            </a:extLst>
          </p:cNvPr>
          <p:cNvPicPr>
            <a:picLocks noChangeAspect="1"/>
          </p:cNvPicPr>
          <p:nvPr/>
        </p:nvPicPr>
        <p:blipFill>
          <a:blip r:embed="rId3"/>
          <a:stretch>
            <a:fillRect/>
          </a:stretch>
        </p:blipFill>
        <p:spPr>
          <a:xfrm>
            <a:off x="361314" y="2409732"/>
            <a:ext cx="2116448" cy="1611314"/>
          </a:xfrm>
          <a:prstGeom prst="rect">
            <a:avLst/>
          </a:prstGeom>
        </p:spPr>
      </p:pic>
      <p:sp>
        <p:nvSpPr>
          <p:cNvPr id="17" name="文本框 16">
            <a:extLst>
              <a:ext uri="{FF2B5EF4-FFF2-40B4-BE49-F238E27FC236}">
                <a16:creationId xmlns:a16="http://schemas.microsoft.com/office/drawing/2014/main" id="{6603C411-D61D-8F4A-91F8-016E92441DAB}"/>
              </a:ext>
            </a:extLst>
          </p:cNvPr>
          <p:cNvSpPr txBox="1"/>
          <p:nvPr/>
        </p:nvSpPr>
        <p:spPr>
          <a:xfrm>
            <a:off x="266525" y="2343766"/>
            <a:ext cx="2265244" cy="323165"/>
          </a:xfrm>
          <a:prstGeom prst="rect">
            <a:avLst/>
          </a:prstGeom>
          <a:noFill/>
        </p:spPr>
        <p:txBody>
          <a:bodyPr wrap="square" rtlCol="0">
            <a:spAutoFit/>
          </a:bodyPr>
          <a:lstStyle/>
          <a:p>
            <a:pPr algn="ctr"/>
            <a:r>
              <a:rPr kumimoji="1" lang="en-US" altLang="zh-CN" sz="1500" dirty="0">
                <a:solidFill>
                  <a:srgbClr val="ADADAD"/>
                </a:solidFill>
              </a:rPr>
              <a:t>Network</a:t>
            </a:r>
            <a:r>
              <a:rPr kumimoji="1" lang="zh-CN" altLang="en-US" sz="1500" dirty="0">
                <a:solidFill>
                  <a:srgbClr val="ADADAD"/>
                </a:solidFill>
              </a:rPr>
              <a:t> </a:t>
            </a:r>
            <a:r>
              <a:rPr kumimoji="1" lang="en-US" altLang="zh-CN" sz="1500" dirty="0">
                <a:solidFill>
                  <a:srgbClr val="ADADAD"/>
                </a:solidFill>
              </a:rPr>
              <a:t>Embedding</a:t>
            </a:r>
            <a:endParaRPr kumimoji="1" lang="zh-CN" altLang="en-US" sz="1500" dirty="0">
              <a:solidFill>
                <a:srgbClr val="ADADAD"/>
              </a:solidFill>
            </a:endParaRPr>
          </a:p>
        </p:txBody>
      </p:sp>
    </p:spTree>
    <p:extLst>
      <p:ext uri="{BB962C8B-B14F-4D97-AF65-F5344CB8AC3E}">
        <p14:creationId xmlns:p14="http://schemas.microsoft.com/office/powerpoint/2010/main" val="627871782"/>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100</a:t>
            </a:fld>
            <a:endParaRPr lang="en-US" dirty="0"/>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666630" y="827781"/>
            <a:ext cx="5402734" cy="3834426"/>
          </a:xfrm>
          <a:prstGeom prst="rect">
            <a:avLst/>
          </a:prstGeom>
        </p:spPr>
      </p:pic>
      <p:sp>
        <p:nvSpPr>
          <p:cNvPr id="6" name="标题 1">
            <a:extLst>
              <a:ext uri="{FF2B5EF4-FFF2-40B4-BE49-F238E27FC236}">
                <a16:creationId xmlns:a16="http://schemas.microsoft.com/office/drawing/2014/main" id="{A90CF5BF-BE16-4447-9157-94826F7A0CCA}"/>
              </a:ext>
            </a:extLst>
          </p:cNvPr>
          <p:cNvSpPr txBox="1">
            <a:spLocks/>
          </p:cNvSpPr>
          <p:nvPr/>
        </p:nvSpPr>
        <p:spPr>
          <a:xfrm>
            <a:off x="359663" y="83807"/>
            <a:ext cx="71342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smtClean="0">
                <a:latin typeface="微软雅黑" panose="020B0503020204020204" pitchFamily="34" charset="-122"/>
                <a:ea typeface="微软雅黑" panose="020B0503020204020204" pitchFamily="34" charset="-122"/>
              </a:rPr>
              <a:t>DVNE for </a:t>
            </a:r>
            <a:r>
              <a:rPr lang="en-US" altLang="zh-CN" sz="2800" b="1" dirty="0" smtClean="0">
                <a:solidFill>
                  <a:schemeClr val="accent5"/>
                </a:solidFill>
                <a:latin typeface="微软雅黑" panose="020B0503020204020204" pitchFamily="34" charset="-122"/>
                <a:ea typeface="微软雅黑" panose="020B0503020204020204" pitchFamily="34" charset="-122"/>
              </a:rPr>
              <a:t>Structure</a:t>
            </a:r>
            <a:r>
              <a:rPr lang="en-US" altLang="zh-CN" sz="2800" b="1" dirty="0" smtClean="0">
                <a:latin typeface="微软雅黑" panose="020B0503020204020204" pitchFamily="34" charset="-122"/>
                <a:ea typeface="微软雅黑" panose="020B0503020204020204" pitchFamily="34" charset="-122"/>
              </a:rPr>
              <a:t> and </a:t>
            </a:r>
            <a:r>
              <a:rPr lang="en-US" altLang="zh-CN" sz="2800" b="1" dirty="0" smtClean="0">
                <a:solidFill>
                  <a:schemeClr val="accent5"/>
                </a:solidFill>
                <a:latin typeface="微软雅黑" panose="020B0503020204020204" pitchFamily="34" charset="-122"/>
                <a:ea typeface="微软雅黑" panose="020B0503020204020204" pitchFamily="34" charset="-122"/>
              </a:rPr>
              <a:t>Uncertainty</a:t>
            </a:r>
            <a:endParaRPr lang="zh-CN" altLang="en-US" sz="2800" b="1" dirty="0">
              <a:solidFill>
                <a:schemeClr val="accent5"/>
              </a:solidFill>
              <a:latin typeface="微软雅黑" panose="020B0503020204020204" pitchFamily="34" charset="-122"/>
              <a:ea typeface="微软雅黑" panose="020B0503020204020204" pitchFamily="34" charset="-122"/>
            </a:endParaRPr>
          </a:p>
        </p:txBody>
      </p:sp>
      <p:sp>
        <p:nvSpPr>
          <p:cNvPr id="3" name="矩形 2"/>
          <p:cNvSpPr/>
          <p:nvPr/>
        </p:nvSpPr>
        <p:spPr>
          <a:xfrm>
            <a:off x="169739" y="4717349"/>
            <a:ext cx="8396515" cy="285335"/>
          </a:xfrm>
          <a:prstGeom prst="rect">
            <a:avLst/>
          </a:prstGeom>
        </p:spPr>
        <p:txBody>
          <a:bodyPr wrap="square">
            <a:spAutoFit/>
          </a:bodyPr>
          <a:lstStyle/>
          <a:p>
            <a:pPr algn="ctr">
              <a:lnSpc>
                <a:spcPct val="114000"/>
              </a:lnSpc>
            </a:pPr>
            <a:r>
              <a:rPr lang="en-US" altLang="zh-CN" sz="1200" dirty="0" err="1">
                <a:solidFill>
                  <a:schemeClr val="bg1">
                    <a:lumMod val="25000"/>
                    <a:lumOff val="75000"/>
                  </a:schemeClr>
                </a:solidFill>
              </a:rPr>
              <a:t>Dingyuan</a:t>
            </a:r>
            <a:r>
              <a:rPr lang="en-US" altLang="zh-CN" sz="1200" dirty="0">
                <a:solidFill>
                  <a:schemeClr val="bg1">
                    <a:lumMod val="25000"/>
                    <a:lumOff val="75000"/>
                  </a:schemeClr>
                </a:solidFill>
              </a:rPr>
              <a:t> Zhu,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Deep </a:t>
            </a:r>
            <a:r>
              <a:rPr lang="en-US" altLang="zh-CN" sz="1200" dirty="0" err="1">
                <a:solidFill>
                  <a:schemeClr val="bg1">
                    <a:lumMod val="25000"/>
                    <a:lumOff val="75000"/>
                  </a:schemeClr>
                </a:solidFill>
              </a:rPr>
              <a:t>Variational</a:t>
            </a:r>
            <a:r>
              <a:rPr lang="en-US" altLang="zh-CN" sz="1200" dirty="0">
                <a:solidFill>
                  <a:schemeClr val="bg1">
                    <a:lumMod val="25000"/>
                    <a:lumOff val="75000"/>
                  </a:schemeClr>
                </a:solidFill>
              </a:rPr>
              <a:t> Network Embedding in Wasserstein Space. </a:t>
            </a:r>
            <a:r>
              <a:rPr lang="en-US" altLang="zh-CN" sz="1200" b="1" i="1" dirty="0">
                <a:solidFill>
                  <a:schemeClr val="bg1">
                    <a:lumMod val="25000"/>
                    <a:lumOff val="75000"/>
                  </a:schemeClr>
                </a:solidFill>
              </a:rPr>
              <a:t>KDD</a:t>
            </a:r>
            <a:r>
              <a:rPr lang="en-US" altLang="zh-CN" sz="1200" dirty="0">
                <a:solidFill>
                  <a:schemeClr val="bg1">
                    <a:lumMod val="25000"/>
                    <a:lumOff val="75000"/>
                  </a:schemeClr>
                </a:solidFill>
              </a:rPr>
              <a:t>, 2018.</a:t>
            </a:r>
          </a:p>
        </p:txBody>
      </p:sp>
    </p:spTree>
    <p:extLst>
      <p:ext uri="{BB962C8B-B14F-4D97-AF65-F5344CB8AC3E}">
        <p14:creationId xmlns:p14="http://schemas.microsoft.com/office/powerpoint/2010/main" val="526070176"/>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101</a:t>
            </a:fld>
            <a:endParaRPr lang="en-US" dirty="0"/>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17232" y="825827"/>
            <a:ext cx="7619383" cy="739177"/>
          </a:xfrm>
          <a:prstGeom prst="rect">
            <a:avLst/>
          </a:prstGeom>
          <a:noFill/>
        </p:spPr>
        <p:txBody>
          <a:bodyPr wrap="square" rtlCol="0">
            <a:spAutoFit/>
          </a:bodyPr>
          <a:lstStyle/>
          <a:p>
            <a:pPr marL="285750" indent="-285750" algn="just">
              <a:lnSpc>
                <a:spcPct val="130000"/>
              </a:lnSpc>
              <a:buClr>
                <a:srgbClr val="ADADAD"/>
              </a:buClr>
              <a:buFont typeface="Arial" panose="020B0604020202020204" pitchFamily="34" charset="0"/>
              <a:buChar char="•"/>
            </a:pPr>
            <a:r>
              <a:rPr lang="en-US" altLang="zh-CN" sz="1800" b="1" dirty="0">
                <a:solidFill>
                  <a:srgbClr val="ADADAD"/>
                </a:solidFill>
              </a:rPr>
              <a:t>Network Reconstruction &amp; </a:t>
            </a:r>
            <a:r>
              <a:rPr lang="en-US" altLang="zh-CN" sz="1800" b="1" dirty="0">
                <a:solidFill>
                  <a:srgbClr val="ADADAD"/>
                </a:solidFill>
                <a:ea typeface="微软雅黑" panose="020B0503020204020204" pitchFamily="34" charset="-122"/>
              </a:rPr>
              <a:t>Link Prediction</a:t>
            </a:r>
          </a:p>
          <a:p>
            <a:pPr marL="628650" lvl="1" indent="-285750" algn="just">
              <a:lnSpc>
                <a:spcPct val="130000"/>
              </a:lnSpc>
              <a:buFont typeface="Arial" panose="020B0604020202020204" pitchFamily="34" charset="0"/>
              <a:buChar char="•"/>
            </a:pPr>
            <a:endParaRPr lang="zh-CN" altLang="en-US" sz="1600" b="1" dirty="0">
              <a:solidFill>
                <a:srgbClr val="ADADAD"/>
              </a:solidFill>
              <a:latin typeface="+mj-lt"/>
              <a:ea typeface="微软雅黑" panose="020B0503020204020204" pitchFamily="34" charset="-122"/>
            </a:endParaRPr>
          </a:p>
        </p:txBody>
      </p:sp>
      <p:sp>
        <p:nvSpPr>
          <p:cNvPr id="18" name="文本框 17"/>
          <p:cNvSpPr txBox="1"/>
          <p:nvPr/>
        </p:nvSpPr>
        <p:spPr>
          <a:xfrm>
            <a:off x="317232" y="2905654"/>
            <a:ext cx="7619383" cy="414985"/>
          </a:xfrm>
          <a:prstGeom prst="rect">
            <a:avLst/>
          </a:prstGeom>
          <a:noFill/>
        </p:spPr>
        <p:txBody>
          <a:bodyPr wrap="square" rtlCol="0">
            <a:spAutoFit/>
          </a:bodyPr>
          <a:lstStyle/>
          <a:p>
            <a:pPr marL="285750" indent="-285750" algn="just">
              <a:lnSpc>
                <a:spcPct val="130000"/>
              </a:lnSpc>
              <a:buClr>
                <a:srgbClr val="ADADAD"/>
              </a:buClr>
              <a:buFont typeface="Arial" panose="020B0604020202020204" pitchFamily="34" charset="0"/>
              <a:buChar char="•"/>
            </a:pPr>
            <a:r>
              <a:rPr lang="en-US" altLang="zh-CN" sz="1800" b="1" dirty="0">
                <a:solidFill>
                  <a:srgbClr val="ADADAD"/>
                </a:solidFill>
              </a:rPr>
              <a:t>Multi-label Classification</a:t>
            </a:r>
            <a:endParaRPr lang="zh-CN" altLang="en-US" sz="1800" b="1" dirty="0">
              <a:solidFill>
                <a:srgbClr val="ADADAD"/>
              </a:solidFill>
              <a:latin typeface="+mj-lt"/>
              <a:ea typeface="微软雅黑" panose="020B0503020204020204" pitchFamily="34" charset="-122"/>
            </a:endParaRPr>
          </a:p>
        </p:txBody>
      </p:sp>
      <p:pic>
        <p:nvPicPr>
          <p:cNvPr id="2" name="图片 1"/>
          <p:cNvPicPr>
            <a:picLocks noChangeAspect="1"/>
          </p:cNvPicPr>
          <p:nvPr/>
        </p:nvPicPr>
        <p:blipFill rotWithShape="1">
          <a:blip r:embed="rId3"/>
          <a:srcRect t="3279" b="3497"/>
          <a:stretch/>
        </p:blipFill>
        <p:spPr>
          <a:xfrm>
            <a:off x="4659514" y="1213597"/>
            <a:ext cx="3495833" cy="1692056"/>
          </a:xfrm>
          <a:prstGeom prst="rect">
            <a:avLst/>
          </a:prstGeom>
        </p:spPr>
      </p:pic>
      <p:pic>
        <p:nvPicPr>
          <p:cNvPr id="5" name="图片 4"/>
          <p:cNvPicPr>
            <a:picLocks noChangeAspect="1"/>
          </p:cNvPicPr>
          <p:nvPr/>
        </p:nvPicPr>
        <p:blipFill>
          <a:blip r:embed="rId4"/>
          <a:stretch>
            <a:fillRect/>
          </a:stretch>
        </p:blipFill>
        <p:spPr>
          <a:xfrm>
            <a:off x="1190356" y="1213597"/>
            <a:ext cx="3350408" cy="1692057"/>
          </a:xfrm>
          <a:prstGeom prst="rect">
            <a:avLst/>
          </a:prstGeom>
        </p:spPr>
      </p:pic>
      <p:pic>
        <p:nvPicPr>
          <p:cNvPr id="6" name="图片 5"/>
          <p:cNvPicPr>
            <a:picLocks noChangeAspect="1"/>
          </p:cNvPicPr>
          <p:nvPr/>
        </p:nvPicPr>
        <p:blipFill>
          <a:blip r:embed="rId5"/>
          <a:stretch>
            <a:fillRect/>
          </a:stretch>
        </p:blipFill>
        <p:spPr>
          <a:xfrm>
            <a:off x="1351838" y="3280088"/>
            <a:ext cx="6539431" cy="1728192"/>
          </a:xfrm>
          <a:prstGeom prst="rect">
            <a:avLst/>
          </a:prstGeom>
        </p:spPr>
      </p:pic>
      <p:sp>
        <p:nvSpPr>
          <p:cNvPr id="12" name="标题 1">
            <a:extLst>
              <a:ext uri="{FF2B5EF4-FFF2-40B4-BE49-F238E27FC236}">
                <a16:creationId xmlns:a16="http://schemas.microsoft.com/office/drawing/2014/main" id="{14AC0D98-6EE3-4B4B-8A5B-41A39C01CE2E}"/>
              </a:ext>
            </a:extLst>
          </p:cNvPr>
          <p:cNvSpPr txBox="1">
            <a:spLocks/>
          </p:cNvSpPr>
          <p:nvPr/>
        </p:nvSpPr>
        <p:spPr>
          <a:xfrm>
            <a:off x="317232" y="83807"/>
            <a:ext cx="736306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pitchFamily="34" charset="-122"/>
                <a:ea typeface="微软雅黑" panose="020B0503020204020204" pitchFamily="34" charset="-122"/>
              </a:rPr>
              <a:t>Experimental Results</a:t>
            </a:r>
            <a:endParaRPr lang="zh-CN" altLang="en-US" sz="2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48811315"/>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102</a:t>
            </a:fld>
            <a:endParaRPr lang="en-US" dirty="0"/>
          </a:p>
        </p:txBody>
      </p:sp>
      <p:sp>
        <p:nvSpPr>
          <p:cNvPr id="19" name="标题 1"/>
          <p:cNvSpPr txBox="1">
            <a:spLocks/>
          </p:cNvSpPr>
          <p:nvPr/>
        </p:nvSpPr>
        <p:spPr>
          <a:xfrm>
            <a:off x="317232" y="83807"/>
            <a:ext cx="736306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pitchFamily="34" charset="-122"/>
                <a:ea typeface="微软雅黑" panose="020B0503020204020204" pitchFamily="34" charset="-122"/>
              </a:rPr>
              <a:t>Experimental Results</a:t>
            </a:r>
            <a:endParaRPr lang="zh-CN" altLang="en-US" sz="2800" b="1" dirty="0">
              <a:latin typeface="微软雅黑" panose="020B0503020204020204" pitchFamily="34" charset="-122"/>
              <a:ea typeface="微软雅黑" panose="020B0503020204020204" pitchFamily="34" charset="-122"/>
            </a:endParaRPr>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95288" y="825828"/>
            <a:ext cx="7541327" cy="414985"/>
          </a:xfrm>
          <a:prstGeom prst="rect">
            <a:avLst/>
          </a:prstGeom>
          <a:noFill/>
        </p:spPr>
        <p:txBody>
          <a:bodyPr wrap="square" rtlCol="0">
            <a:spAutoFit/>
          </a:bodyPr>
          <a:lstStyle/>
          <a:p>
            <a:pPr marL="285750" indent="-285750" algn="just">
              <a:lnSpc>
                <a:spcPct val="130000"/>
              </a:lnSpc>
              <a:buClr>
                <a:srgbClr val="ADADAD"/>
              </a:buClr>
              <a:buFont typeface="Arial" panose="020B0604020202020204" pitchFamily="34" charset="0"/>
              <a:buChar char="•"/>
            </a:pPr>
            <a:r>
              <a:rPr lang="en-US" altLang="zh-CN" sz="1800" b="1" dirty="0">
                <a:solidFill>
                  <a:srgbClr val="ADADAD"/>
                </a:solidFill>
              </a:rPr>
              <a:t>Uncertainty</a:t>
            </a:r>
            <a:endParaRPr lang="zh-CN" altLang="en-US" sz="1500" b="1" dirty="0">
              <a:solidFill>
                <a:srgbClr val="ADADAD"/>
              </a:solidFill>
              <a:latin typeface="+mj-lt"/>
              <a:ea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1591159" y="1396819"/>
            <a:ext cx="5607927" cy="3090610"/>
          </a:xfrm>
          <a:prstGeom prst="rect">
            <a:avLst/>
          </a:prstGeom>
        </p:spPr>
      </p:pic>
      <p:sp>
        <p:nvSpPr>
          <p:cNvPr id="9" name="矩形 8"/>
          <p:cNvSpPr/>
          <p:nvPr/>
        </p:nvSpPr>
        <p:spPr>
          <a:xfrm>
            <a:off x="169739" y="4717349"/>
            <a:ext cx="8396515" cy="285335"/>
          </a:xfrm>
          <a:prstGeom prst="rect">
            <a:avLst/>
          </a:prstGeom>
        </p:spPr>
        <p:txBody>
          <a:bodyPr wrap="square">
            <a:spAutoFit/>
          </a:bodyPr>
          <a:lstStyle/>
          <a:p>
            <a:pPr algn="ctr">
              <a:lnSpc>
                <a:spcPct val="114000"/>
              </a:lnSpc>
            </a:pPr>
            <a:r>
              <a:rPr lang="en-US" altLang="zh-CN" sz="1200" dirty="0" err="1">
                <a:solidFill>
                  <a:schemeClr val="bg1">
                    <a:lumMod val="25000"/>
                    <a:lumOff val="75000"/>
                  </a:schemeClr>
                </a:solidFill>
              </a:rPr>
              <a:t>Dingyuan</a:t>
            </a:r>
            <a:r>
              <a:rPr lang="en-US" altLang="zh-CN" sz="1200" dirty="0">
                <a:solidFill>
                  <a:schemeClr val="bg1">
                    <a:lumMod val="25000"/>
                    <a:lumOff val="75000"/>
                  </a:schemeClr>
                </a:solidFill>
              </a:rPr>
              <a:t> Zhu,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Deep </a:t>
            </a:r>
            <a:r>
              <a:rPr lang="en-US" altLang="zh-CN" sz="1200" dirty="0" err="1">
                <a:solidFill>
                  <a:schemeClr val="bg1">
                    <a:lumMod val="25000"/>
                    <a:lumOff val="75000"/>
                  </a:schemeClr>
                </a:solidFill>
              </a:rPr>
              <a:t>Variational</a:t>
            </a:r>
            <a:r>
              <a:rPr lang="en-US" altLang="zh-CN" sz="1200" dirty="0">
                <a:solidFill>
                  <a:schemeClr val="bg1">
                    <a:lumMod val="25000"/>
                    <a:lumOff val="75000"/>
                  </a:schemeClr>
                </a:solidFill>
              </a:rPr>
              <a:t> Network Embedding in Wasserstein Space. </a:t>
            </a:r>
            <a:r>
              <a:rPr lang="en-US" altLang="zh-CN" sz="1200" b="1" i="1" dirty="0">
                <a:solidFill>
                  <a:schemeClr val="bg1">
                    <a:lumMod val="25000"/>
                    <a:lumOff val="75000"/>
                  </a:schemeClr>
                </a:solidFill>
              </a:rPr>
              <a:t>KDD</a:t>
            </a:r>
            <a:r>
              <a:rPr lang="en-US" altLang="zh-CN" sz="1200" dirty="0">
                <a:solidFill>
                  <a:schemeClr val="bg1">
                    <a:lumMod val="25000"/>
                    <a:lumOff val="75000"/>
                  </a:schemeClr>
                </a:solidFill>
              </a:rPr>
              <a:t>, 2018.</a:t>
            </a:r>
          </a:p>
        </p:txBody>
      </p:sp>
    </p:spTree>
    <p:extLst>
      <p:ext uri="{BB962C8B-B14F-4D97-AF65-F5344CB8AC3E}">
        <p14:creationId xmlns:p14="http://schemas.microsoft.com/office/powerpoint/2010/main" val="3175484130"/>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1700" y="255458"/>
            <a:ext cx="8520600" cy="572700"/>
          </a:xfrm>
        </p:spPr>
        <p:txBody>
          <a:bodyPr/>
          <a:lstStyle/>
          <a:p>
            <a:r>
              <a:rPr lang="en-US" altLang="zh-CN" b="1" dirty="0" smtClean="0"/>
              <a:t>Section Summary</a:t>
            </a:r>
            <a:endParaRPr lang="zh-CN" altLang="en-US" dirty="0"/>
          </a:p>
        </p:txBody>
      </p:sp>
      <p:sp>
        <p:nvSpPr>
          <p:cNvPr id="3" name="内容占位符 2"/>
          <p:cNvSpPr>
            <a:spLocks noGrp="1"/>
          </p:cNvSpPr>
          <p:nvPr>
            <p:ph idx="1"/>
          </p:nvPr>
        </p:nvSpPr>
        <p:spPr>
          <a:xfrm>
            <a:off x="311700" y="828158"/>
            <a:ext cx="8520600" cy="4228659"/>
          </a:xfrm>
        </p:spPr>
        <p:txBody>
          <a:bodyPr>
            <a:noAutofit/>
          </a:bodyPr>
          <a:lstStyle/>
          <a:p>
            <a:pPr>
              <a:lnSpc>
                <a:spcPct val="150000"/>
              </a:lnSpc>
            </a:pPr>
            <a:r>
              <a:rPr lang="en-US" altLang="zh-CN" sz="2000" dirty="0" smtClean="0"/>
              <a:t>Compared with network structures,  </a:t>
            </a:r>
            <a:r>
              <a:rPr lang="en-US" altLang="zh-CN" sz="2000" dirty="0" smtClean="0">
                <a:solidFill>
                  <a:schemeClr val="accent1">
                    <a:lumMod val="60000"/>
                    <a:lumOff val="40000"/>
                  </a:schemeClr>
                </a:solidFill>
              </a:rPr>
              <a:t>network properties </a:t>
            </a:r>
            <a:r>
              <a:rPr lang="en-US" altLang="zh-CN" sz="2000" dirty="0" smtClean="0"/>
              <a:t>have large space to explore in network embedding.</a:t>
            </a:r>
          </a:p>
          <a:p>
            <a:pPr>
              <a:lnSpc>
                <a:spcPct val="150000"/>
              </a:lnSpc>
            </a:pPr>
            <a:r>
              <a:rPr lang="en-US" altLang="zh-CN" sz="2000" dirty="0" smtClean="0"/>
              <a:t>Transitivity is important for network inference.</a:t>
            </a:r>
          </a:p>
          <a:p>
            <a:pPr>
              <a:lnSpc>
                <a:spcPct val="150000"/>
              </a:lnSpc>
            </a:pPr>
            <a:r>
              <a:rPr lang="en-US" altLang="zh-CN" sz="2000" dirty="0" smtClean="0"/>
              <a:t>Uncertainty provides evidence in making network inference.</a:t>
            </a:r>
          </a:p>
          <a:p>
            <a:pPr>
              <a:lnSpc>
                <a:spcPct val="150000"/>
              </a:lnSpc>
            </a:pPr>
            <a:r>
              <a:rPr lang="en-US" altLang="zh-CN" sz="2000" dirty="0" smtClean="0"/>
              <a:t>Many other property issues:</a:t>
            </a:r>
          </a:p>
          <a:p>
            <a:pPr lvl="1">
              <a:lnSpc>
                <a:spcPct val="110000"/>
              </a:lnSpc>
              <a:spcBef>
                <a:spcPts val="600"/>
              </a:spcBef>
            </a:pPr>
            <a:r>
              <a:rPr lang="en-US" altLang="zh-CN" sz="1600" dirty="0" smtClean="0"/>
              <a:t>The right embedding space: Euclidean space?</a:t>
            </a:r>
          </a:p>
          <a:p>
            <a:pPr lvl="1">
              <a:lnSpc>
                <a:spcPct val="110000"/>
              </a:lnSpc>
              <a:spcBef>
                <a:spcPts val="600"/>
              </a:spcBef>
            </a:pPr>
            <a:r>
              <a:rPr lang="en-US" altLang="zh-CN" sz="1600" dirty="0" smtClean="0"/>
              <a:t>Power-law distribution</a:t>
            </a:r>
          </a:p>
          <a:p>
            <a:pPr lvl="1">
              <a:lnSpc>
                <a:spcPct val="110000"/>
              </a:lnSpc>
              <a:spcBef>
                <a:spcPts val="600"/>
              </a:spcBef>
            </a:pPr>
            <a:r>
              <a:rPr lang="en-US" altLang="zh-CN" sz="1600" dirty="0" smtClean="0"/>
              <a:t>…</a:t>
            </a:r>
            <a:endParaRPr lang="en-US" altLang="zh-CN" sz="1600" dirty="0"/>
          </a:p>
          <a:p>
            <a:pPr lvl="1">
              <a:lnSpc>
                <a:spcPct val="110000"/>
              </a:lnSpc>
            </a:pPr>
            <a:endParaRPr lang="en-US" altLang="zh-CN" sz="1600" dirty="0" smtClean="0"/>
          </a:p>
          <a:p>
            <a:pPr lvl="1">
              <a:lnSpc>
                <a:spcPct val="110000"/>
              </a:lnSpc>
            </a:pPr>
            <a:endParaRPr lang="en-US" altLang="zh-CN" sz="1600" dirty="0" smtClean="0"/>
          </a:p>
          <a:p>
            <a:pPr>
              <a:lnSpc>
                <a:spcPct val="110000"/>
              </a:lnSpc>
            </a:pPr>
            <a:endParaRPr lang="en-US" altLang="zh-CN" sz="1500" dirty="0"/>
          </a:p>
          <a:p>
            <a:pPr>
              <a:lnSpc>
                <a:spcPct val="110000"/>
              </a:lnSpc>
            </a:pPr>
            <a:endParaRPr lang="zh-CN" altLang="en-US" sz="1500" dirty="0"/>
          </a:p>
        </p:txBody>
      </p:sp>
      <p:sp>
        <p:nvSpPr>
          <p:cNvPr id="4" name="灯片编号占位符 3"/>
          <p:cNvSpPr>
            <a:spLocks noGrp="1"/>
          </p:cNvSpPr>
          <p:nvPr>
            <p:ph type="sldNum" sz="quarter" idx="12"/>
          </p:nvPr>
        </p:nvSpPr>
        <p:spPr/>
        <p:txBody>
          <a:bodyPr/>
          <a:lstStyle/>
          <a:p>
            <a:fld id="{0CFEC368-1D7A-4F81-ABF6-AE0E36BAF64C}" type="slidenum">
              <a:rPr lang="en-US" smtClean="0"/>
              <a:pPr/>
              <a:t>103</a:t>
            </a:fld>
            <a:endParaRPr lang="en-US" dirty="0"/>
          </a:p>
        </p:txBody>
      </p:sp>
    </p:spTree>
    <p:extLst>
      <p:ext uri="{BB962C8B-B14F-4D97-AF65-F5344CB8AC3E}">
        <p14:creationId xmlns:p14="http://schemas.microsoft.com/office/powerpoint/2010/main" val="139837562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311700" y="266606"/>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Outline</a:t>
            </a:r>
            <a:endParaRPr dirty="0"/>
          </a:p>
        </p:txBody>
      </p:sp>
      <p:sp>
        <p:nvSpPr>
          <p:cNvPr id="61" name="Shape 6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285750" lvl="0" indent="-285750">
              <a:spcAft>
                <a:spcPts val="1600"/>
              </a:spcAft>
              <a:buFont typeface="Arial" panose="020B0604020202020204" pitchFamily="34" charset="0"/>
              <a:buChar char="•"/>
            </a:pPr>
            <a:r>
              <a:rPr lang="en-US" altLang="zh-CN" b="1" dirty="0"/>
              <a:t>Structure-preserved network embedding</a:t>
            </a:r>
          </a:p>
          <a:p>
            <a:pPr marL="285750" lvl="0" indent="-285750">
              <a:spcAft>
                <a:spcPts val="1600"/>
              </a:spcAft>
              <a:buFont typeface="Arial" panose="020B0604020202020204" pitchFamily="34" charset="0"/>
              <a:buChar char="•"/>
            </a:pPr>
            <a:r>
              <a:rPr lang="en-US" altLang="zh-CN" b="1" dirty="0"/>
              <a:t>Property-preserved network embedding</a:t>
            </a:r>
          </a:p>
          <a:p>
            <a:pPr marL="285750" lvl="0" indent="-285750">
              <a:spcAft>
                <a:spcPts val="1600"/>
              </a:spcAft>
              <a:buFont typeface="Arial" panose="020B0604020202020204" pitchFamily="34" charset="0"/>
              <a:buChar char="•"/>
            </a:pPr>
            <a:r>
              <a:rPr lang="en-US" altLang="zh-CN" b="1" dirty="0">
                <a:solidFill>
                  <a:srgbClr val="FFC000"/>
                </a:solidFill>
              </a:rPr>
              <a:t>Dynamic network embedding</a:t>
            </a:r>
          </a:p>
        </p:txBody>
      </p:sp>
    </p:spTree>
    <p:extLst>
      <p:ext uri="{BB962C8B-B14F-4D97-AF65-F5344CB8AC3E}">
        <p14:creationId xmlns:p14="http://schemas.microsoft.com/office/powerpoint/2010/main" val="166839393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15128" y="797203"/>
            <a:ext cx="8580394" cy="3657600"/>
          </a:xfrm>
        </p:spPr>
        <p:txBody>
          <a:bodyPr/>
          <a:lstStyle/>
          <a:p>
            <a:pPr>
              <a:lnSpc>
                <a:spcPct val="100000"/>
              </a:lnSpc>
              <a:spcBef>
                <a:spcPts val="600"/>
              </a:spcBef>
            </a:pPr>
            <a:r>
              <a:rPr lang="en-US" altLang="zh-CN" sz="2000" b="1" dirty="0">
                <a:solidFill>
                  <a:srgbClr val="FFC000"/>
                </a:solidFill>
              </a:rPr>
              <a:t>Networks are dynamic in nature</a:t>
            </a:r>
          </a:p>
          <a:p>
            <a:pPr lvl="1">
              <a:lnSpc>
                <a:spcPct val="100000"/>
              </a:lnSpc>
              <a:spcBef>
                <a:spcPts val="600"/>
              </a:spcBef>
            </a:pPr>
            <a:r>
              <a:rPr lang="en-US" altLang="zh-CN" sz="1600" b="1" dirty="0"/>
              <a:t>New (old) nodes are added (deleted)</a:t>
            </a:r>
            <a:r>
              <a:rPr lang="en-US" altLang="zh-CN" sz="1600" dirty="0"/>
              <a:t> </a:t>
            </a:r>
          </a:p>
          <a:p>
            <a:pPr lvl="2">
              <a:lnSpc>
                <a:spcPct val="100000"/>
              </a:lnSpc>
              <a:spcBef>
                <a:spcPts val="600"/>
              </a:spcBef>
            </a:pPr>
            <a:r>
              <a:rPr lang="en-US" altLang="zh-CN" sz="1600" dirty="0"/>
              <a:t>New users, products, etc.</a:t>
            </a:r>
          </a:p>
          <a:p>
            <a:pPr lvl="1">
              <a:lnSpc>
                <a:spcPct val="100000"/>
              </a:lnSpc>
              <a:spcBef>
                <a:spcPts val="600"/>
              </a:spcBef>
            </a:pPr>
            <a:r>
              <a:rPr lang="en-US" altLang="zh-CN" sz="1600" b="1" dirty="0"/>
              <a:t>The edges between nodes evolve over time</a:t>
            </a:r>
          </a:p>
          <a:p>
            <a:pPr lvl="2">
              <a:lnSpc>
                <a:spcPct val="100000"/>
              </a:lnSpc>
              <a:spcBef>
                <a:spcPts val="600"/>
              </a:spcBef>
            </a:pPr>
            <a:r>
              <a:rPr lang="en-US" altLang="zh-CN" sz="1600" dirty="0"/>
              <a:t>Users add or delete friends in social networks, or neurons establish new connections in brain networks.</a:t>
            </a:r>
          </a:p>
          <a:p>
            <a:pPr>
              <a:lnSpc>
                <a:spcPct val="100000"/>
              </a:lnSpc>
              <a:spcBef>
                <a:spcPts val="600"/>
              </a:spcBef>
            </a:pPr>
            <a:r>
              <a:rPr lang="en-US" altLang="zh-CN" sz="2000" b="1" dirty="0">
                <a:solidFill>
                  <a:srgbClr val="FFC000"/>
                </a:solidFill>
              </a:rPr>
              <a:t>How to efficiently incorporate the dynamic changes when networks evolve?</a:t>
            </a:r>
          </a:p>
          <a:p>
            <a:pPr marL="114300" indent="0">
              <a:lnSpc>
                <a:spcPct val="100000"/>
              </a:lnSpc>
              <a:spcBef>
                <a:spcPts val="600"/>
              </a:spcBef>
              <a:buNone/>
            </a:pPr>
            <a:endParaRPr lang="zh-CN" altLang="en-US" sz="2000" dirty="0"/>
          </a:p>
        </p:txBody>
      </p:sp>
      <p:sp>
        <p:nvSpPr>
          <p:cNvPr id="4" name="灯片编号占位符 3"/>
          <p:cNvSpPr>
            <a:spLocks noGrp="1"/>
          </p:cNvSpPr>
          <p:nvPr>
            <p:ph type="sldNum" sz="quarter" idx="12"/>
          </p:nvPr>
        </p:nvSpPr>
        <p:spPr/>
        <p:txBody>
          <a:bodyPr/>
          <a:lstStyle/>
          <a:p>
            <a:fld id="{0CFEC368-1D7A-4F81-ABF6-AE0E36BAF64C}" type="slidenum">
              <a:rPr lang="en-US" smtClean="0"/>
              <a:pPr/>
              <a:t>105</a:t>
            </a:fld>
            <a:endParaRPr lang="en-US" dirty="0"/>
          </a:p>
        </p:txBody>
      </p:sp>
      <p:pic>
        <p:nvPicPr>
          <p:cNvPr id="5" name="图片 4"/>
          <p:cNvPicPr>
            <a:picLocks noChangeAspect="1"/>
          </p:cNvPicPr>
          <p:nvPr/>
        </p:nvPicPr>
        <p:blipFill>
          <a:blip r:embed="rId2"/>
          <a:stretch>
            <a:fillRect/>
          </a:stretch>
        </p:blipFill>
        <p:spPr>
          <a:xfrm>
            <a:off x="2485615" y="3553513"/>
            <a:ext cx="4351307" cy="1503304"/>
          </a:xfrm>
          <a:prstGeom prst="rect">
            <a:avLst/>
          </a:prstGeom>
        </p:spPr>
      </p:pic>
      <p:sp>
        <p:nvSpPr>
          <p:cNvPr id="7" name="标题 1"/>
          <p:cNvSpPr txBox="1">
            <a:spLocks/>
          </p:cNvSpPr>
          <p:nvPr/>
        </p:nvSpPr>
        <p:spPr>
          <a:xfrm>
            <a:off x="315128" y="83804"/>
            <a:ext cx="637270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defRPr/>
            </a:pPr>
            <a:r>
              <a:rPr lang="en-US" altLang="zh-CN" sz="2800" b="1" dirty="0">
                <a:latin typeface="微软雅黑" panose="020B0503020204020204" pitchFamily="34" charset="-122"/>
                <a:ea typeface="微软雅黑" panose="020B0503020204020204" pitchFamily="34" charset="-122"/>
              </a:rPr>
              <a:t>Dynamic Networks</a:t>
            </a:r>
            <a:endParaRPr lang="zh-CN" altLang="en-US" sz="2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622100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288" y="897564"/>
            <a:ext cx="7457271" cy="3657600"/>
          </a:xfrm>
        </p:spPr>
        <p:txBody>
          <a:bodyPr>
            <a:normAutofit/>
          </a:bodyPr>
          <a:lstStyle/>
          <a:p>
            <a:pPr>
              <a:lnSpc>
                <a:spcPct val="150000"/>
              </a:lnSpc>
            </a:pPr>
            <a:r>
              <a:rPr lang="en-US" altLang="zh-CN" sz="2000" b="1" dirty="0">
                <a:solidFill>
                  <a:srgbClr val="FFC000"/>
                </a:solidFill>
              </a:rPr>
              <a:t>I </a:t>
            </a:r>
            <a:r>
              <a:rPr lang="en-US" altLang="zh-CN" sz="2000" b="1" dirty="0">
                <a:solidFill>
                  <a:srgbClr val="0070C0"/>
                </a:solidFill>
              </a:rPr>
              <a:t> </a:t>
            </a:r>
            <a:r>
              <a:rPr lang="en-US" altLang="zh-CN" sz="2000" b="1" dirty="0"/>
              <a:t>: Out-of-sample nodes</a:t>
            </a:r>
          </a:p>
          <a:p>
            <a:pPr>
              <a:lnSpc>
                <a:spcPct val="150000"/>
              </a:lnSpc>
            </a:pPr>
            <a:r>
              <a:rPr lang="en-US" altLang="zh-CN" sz="2000" b="1" dirty="0">
                <a:solidFill>
                  <a:srgbClr val="FFC000"/>
                </a:solidFill>
              </a:rPr>
              <a:t>II</a:t>
            </a:r>
            <a:r>
              <a:rPr lang="en-US" altLang="zh-CN" sz="2000" b="1" dirty="0">
                <a:solidFill>
                  <a:srgbClr val="0070C0"/>
                </a:solidFill>
              </a:rPr>
              <a:t> </a:t>
            </a:r>
            <a:r>
              <a:rPr lang="en-US" altLang="zh-CN" sz="2000" b="1" dirty="0"/>
              <a:t>: </a:t>
            </a:r>
            <a:r>
              <a:rPr lang="en-US" altLang="zh-CN" sz="2000" b="1" dirty="0" smtClean="0"/>
              <a:t>Incremental edges</a:t>
            </a:r>
            <a:endParaRPr lang="en-US" altLang="zh-CN" sz="2000" b="1" dirty="0"/>
          </a:p>
          <a:p>
            <a:pPr>
              <a:lnSpc>
                <a:spcPct val="150000"/>
              </a:lnSpc>
            </a:pPr>
            <a:r>
              <a:rPr lang="en-US" altLang="zh-CN" sz="2000" b="1" dirty="0">
                <a:solidFill>
                  <a:srgbClr val="FFC000"/>
                </a:solidFill>
              </a:rPr>
              <a:t>III</a:t>
            </a:r>
            <a:r>
              <a:rPr lang="en-US" altLang="zh-CN" sz="2000" b="1" dirty="0"/>
              <a:t>: Aggregated error</a:t>
            </a:r>
          </a:p>
          <a:p>
            <a:pPr>
              <a:lnSpc>
                <a:spcPct val="150000"/>
              </a:lnSpc>
            </a:pPr>
            <a:r>
              <a:rPr lang="en-US" altLang="zh-CN" sz="2000" b="1" dirty="0">
                <a:solidFill>
                  <a:srgbClr val="FFC000"/>
                </a:solidFill>
              </a:rPr>
              <a:t>IV</a:t>
            </a:r>
            <a:r>
              <a:rPr lang="en-US" altLang="zh-CN" sz="2000" b="1" dirty="0"/>
              <a:t>: Scalable optimization</a:t>
            </a:r>
            <a:endParaRPr lang="zh-CN" altLang="en-US" sz="2000" b="1" dirty="0"/>
          </a:p>
        </p:txBody>
      </p:sp>
      <p:sp>
        <p:nvSpPr>
          <p:cNvPr id="4" name="灯片编号占位符 3"/>
          <p:cNvSpPr>
            <a:spLocks noGrp="1"/>
          </p:cNvSpPr>
          <p:nvPr>
            <p:ph type="sldNum" sz="quarter" idx="12"/>
          </p:nvPr>
        </p:nvSpPr>
        <p:spPr/>
        <p:txBody>
          <a:bodyPr/>
          <a:lstStyle/>
          <a:p>
            <a:fld id="{0CFEC368-1D7A-4F81-ABF6-AE0E36BAF64C}" type="slidenum">
              <a:rPr lang="en-US" smtClean="0"/>
              <a:pPr/>
              <a:t>106</a:t>
            </a:fld>
            <a:endParaRPr lang="en-US" dirty="0"/>
          </a:p>
        </p:txBody>
      </p:sp>
      <p:sp>
        <p:nvSpPr>
          <p:cNvPr id="7" name="标题 1"/>
          <p:cNvSpPr txBox="1">
            <a:spLocks/>
          </p:cNvSpPr>
          <p:nvPr/>
        </p:nvSpPr>
        <p:spPr>
          <a:xfrm>
            <a:off x="170163" y="83805"/>
            <a:ext cx="869505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defRPr/>
            </a:pPr>
            <a:r>
              <a:rPr lang="en-US" altLang="zh-CN" sz="2800" b="1" dirty="0">
                <a:latin typeface="微软雅黑" panose="020B0503020204020204" pitchFamily="34" charset="-122"/>
                <a:ea typeface="微软雅黑" panose="020B0503020204020204" pitchFamily="34" charset="-122"/>
              </a:rPr>
              <a:t>Key problems in dynamic network embedding</a:t>
            </a:r>
            <a:endParaRPr lang="zh-CN" altLang="en-US" sz="2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592003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288" y="1005617"/>
            <a:ext cx="4823481" cy="3657600"/>
          </a:xfrm>
        </p:spPr>
        <p:txBody>
          <a:bodyPr/>
          <a:lstStyle/>
          <a:p>
            <a:pPr>
              <a:spcBef>
                <a:spcPts val="600"/>
              </a:spcBef>
            </a:pPr>
            <a:r>
              <a:rPr lang="en-US" altLang="zh-CN" sz="2400" b="1" dirty="0">
                <a:solidFill>
                  <a:srgbClr val="FFC000"/>
                </a:solidFill>
              </a:rPr>
              <a:t>High-order proximity</a:t>
            </a:r>
          </a:p>
          <a:p>
            <a:pPr lvl="1">
              <a:spcBef>
                <a:spcPts val="600"/>
              </a:spcBef>
            </a:pPr>
            <a:r>
              <a:rPr lang="en-US" altLang="zh-CN" sz="1600" dirty="0"/>
              <a:t>Critical structural property of networks</a:t>
            </a:r>
          </a:p>
          <a:p>
            <a:pPr lvl="1">
              <a:spcBef>
                <a:spcPts val="600"/>
              </a:spcBef>
            </a:pPr>
            <a:r>
              <a:rPr lang="en-US" altLang="zh-CN" sz="1600" dirty="0"/>
              <a:t>Measure indirect relationship between nodes</a:t>
            </a:r>
          </a:p>
          <a:p>
            <a:pPr lvl="1">
              <a:spcBef>
                <a:spcPts val="600"/>
              </a:spcBef>
            </a:pPr>
            <a:r>
              <a:rPr lang="en-US" altLang="zh-CN" sz="1600" dirty="0"/>
              <a:t>Capture the structure of networks with different scales and </a:t>
            </a:r>
            <a:r>
              <a:rPr lang="en-US" altLang="zh-CN" sz="1600" dirty="0">
                <a:ea typeface="华文楷体" panose="02010600040101010101" pitchFamily="2" charset="-122"/>
              </a:rPr>
              <a:t>sparsity</a:t>
            </a:r>
            <a:endParaRPr lang="en-US" altLang="zh-CN" sz="1600" dirty="0"/>
          </a:p>
        </p:txBody>
      </p:sp>
      <p:sp>
        <p:nvSpPr>
          <p:cNvPr id="4" name="灯片编号占位符 3"/>
          <p:cNvSpPr>
            <a:spLocks noGrp="1"/>
          </p:cNvSpPr>
          <p:nvPr>
            <p:ph type="sldNum" sz="quarter" idx="12"/>
          </p:nvPr>
        </p:nvSpPr>
        <p:spPr/>
        <p:txBody>
          <a:bodyPr/>
          <a:lstStyle/>
          <a:p>
            <a:fld id="{0CFEC368-1D7A-4F81-ABF6-AE0E36BAF64C}" type="slidenum">
              <a:rPr lang="en-US" smtClean="0"/>
              <a:pPr/>
              <a:t>107</a:t>
            </a:fld>
            <a:endParaRPr lang="en-US" dirty="0"/>
          </a:p>
        </p:txBody>
      </p:sp>
      <p:pic>
        <p:nvPicPr>
          <p:cNvPr id="5" name="图片 4"/>
          <p:cNvPicPr>
            <a:picLocks noChangeAspect="1"/>
          </p:cNvPicPr>
          <p:nvPr/>
        </p:nvPicPr>
        <p:blipFill>
          <a:blip r:embed="rId2"/>
          <a:stretch>
            <a:fillRect/>
          </a:stretch>
        </p:blipFill>
        <p:spPr>
          <a:xfrm>
            <a:off x="5328959" y="1584075"/>
            <a:ext cx="2900641" cy="2076895"/>
          </a:xfrm>
          <a:prstGeom prst="rect">
            <a:avLst/>
          </a:prstGeom>
        </p:spPr>
      </p:pic>
      <p:sp>
        <p:nvSpPr>
          <p:cNvPr id="8" name="圆角矩形 7"/>
          <p:cNvSpPr/>
          <p:nvPr/>
        </p:nvSpPr>
        <p:spPr>
          <a:xfrm>
            <a:off x="811988" y="4170785"/>
            <a:ext cx="7498080" cy="655815"/>
          </a:xfrm>
          <a:prstGeom prst="roundRect">
            <a:avLst/>
          </a:prstGeom>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800" b="1" i="1" dirty="0"/>
              <a:t>Network Embedding V.S. Traditional Graph Embedding</a:t>
            </a:r>
            <a:endParaRPr lang="zh-CN" altLang="en-US" sz="1800" b="1" i="1" dirty="0"/>
          </a:p>
        </p:txBody>
      </p:sp>
      <p:sp>
        <p:nvSpPr>
          <p:cNvPr id="9" name="标题 1">
            <a:extLst>
              <a:ext uri="{FF2B5EF4-FFF2-40B4-BE49-F238E27FC236}">
                <a16:creationId xmlns:a16="http://schemas.microsoft.com/office/drawing/2014/main" id="{2C4C09E0-38DC-7740-BA9D-D21AE673EBA9}"/>
              </a:ext>
            </a:extLst>
          </p:cNvPr>
          <p:cNvSpPr txBox="1">
            <a:spLocks/>
          </p:cNvSpPr>
          <p:nvPr/>
        </p:nvSpPr>
        <p:spPr>
          <a:xfrm>
            <a:off x="328382" y="83804"/>
            <a:ext cx="736306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defRPr/>
            </a:pPr>
            <a:r>
              <a:rPr lang="en-US" altLang="zh-CN" sz="2800" b="1" dirty="0">
                <a:latin typeface="微软雅黑" panose="020B0503020204020204" pitchFamily="34" charset="-122"/>
                <a:ea typeface="微软雅黑" panose="020B0503020204020204" pitchFamily="34" charset="-122"/>
              </a:rPr>
              <a:t>Challenge: High-order Proximity</a:t>
            </a:r>
            <a:endParaRPr lang="zh-CN" altLang="en-US" sz="2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220732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108</a:t>
            </a:fld>
            <a:endParaRPr lang="en-US" dirty="0"/>
          </a:p>
        </p:txBody>
      </p:sp>
      <p:pic>
        <p:nvPicPr>
          <p:cNvPr id="5" name="图片 4"/>
          <p:cNvPicPr>
            <a:picLocks noChangeAspect="1"/>
          </p:cNvPicPr>
          <p:nvPr/>
        </p:nvPicPr>
        <p:blipFill>
          <a:blip r:embed="rId2"/>
          <a:stretch>
            <a:fillRect/>
          </a:stretch>
        </p:blipFill>
        <p:spPr>
          <a:xfrm>
            <a:off x="5436545" y="1343292"/>
            <a:ext cx="3132348" cy="2242800"/>
          </a:xfrm>
          <a:prstGeom prst="rect">
            <a:avLst/>
          </a:prstGeom>
        </p:spPr>
      </p:pic>
      <p:sp>
        <p:nvSpPr>
          <p:cNvPr id="7" name="标题 1"/>
          <p:cNvSpPr txBox="1">
            <a:spLocks/>
          </p:cNvSpPr>
          <p:nvPr/>
        </p:nvSpPr>
        <p:spPr>
          <a:xfrm>
            <a:off x="328382" y="83804"/>
            <a:ext cx="736306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defRPr/>
            </a:pPr>
            <a:r>
              <a:rPr lang="en-US" altLang="zh-CN" sz="2800" b="1" dirty="0">
                <a:latin typeface="微软雅黑" panose="020B0503020204020204" pitchFamily="34" charset="-122"/>
                <a:ea typeface="微软雅黑" panose="020B0503020204020204" pitchFamily="34" charset="-122"/>
              </a:rPr>
              <a:t>Challenge: High-order Proximity</a:t>
            </a:r>
            <a:endParaRPr lang="zh-CN" altLang="en-US" sz="2800" b="1" dirty="0">
              <a:latin typeface="微软雅黑" panose="020B0503020204020204" pitchFamily="34" charset="-122"/>
              <a:ea typeface="微软雅黑" panose="020B0503020204020204" pitchFamily="34" charset="-122"/>
            </a:endParaRPr>
          </a:p>
        </p:txBody>
      </p:sp>
      <p:sp>
        <p:nvSpPr>
          <p:cNvPr id="2" name="矩形 1"/>
          <p:cNvSpPr/>
          <p:nvPr/>
        </p:nvSpPr>
        <p:spPr>
          <a:xfrm>
            <a:off x="1420734" y="1343292"/>
            <a:ext cx="3186354"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pPr>
            <a:r>
              <a:rPr lang="en-US" altLang="zh-CN" sz="1800" b="1" dirty="0">
                <a:solidFill>
                  <a:srgbClr val="FFC000"/>
                </a:solidFill>
              </a:rPr>
              <a:t>I</a:t>
            </a:r>
            <a:r>
              <a:rPr lang="en-US" altLang="zh-CN" sz="1800" b="1" dirty="0">
                <a:solidFill>
                  <a:srgbClr val="0070C0"/>
                </a:solidFill>
              </a:rPr>
              <a:t>  </a:t>
            </a:r>
            <a:r>
              <a:rPr lang="en-US" altLang="zh-CN" sz="1800" b="1" dirty="0"/>
              <a:t>: Out-of-sample nodes</a:t>
            </a:r>
          </a:p>
          <a:p>
            <a:pPr>
              <a:lnSpc>
                <a:spcPct val="150000"/>
              </a:lnSpc>
            </a:pPr>
            <a:r>
              <a:rPr lang="en-US" altLang="zh-CN" sz="1800" b="1" dirty="0">
                <a:solidFill>
                  <a:srgbClr val="FFC000"/>
                </a:solidFill>
              </a:rPr>
              <a:t>II </a:t>
            </a:r>
            <a:r>
              <a:rPr lang="en-US" altLang="zh-CN" sz="1800" b="1" dirty="0"/>
              <a:t>: </a:t>
            </a:r>
            <a:r>
              <a:rPr lang="en-US" altLang="zh-CN" sz="1800" b="1" dirty="0" smtClean="0"/>
              <a:t>Incremental edges </a:t>
            </a:r>
            <a:endParaRPr lang="en-US" altLang="zh-CN" sz="1800" b="1" dirty="0"/>
          </a:p>
          <a:p>
            <a:pPr>
              <a:lnSpc>
                <a:spcPct val="150000"/>
              </a:lnSpc>
            </a:pPr>
            <a:r>
              <a:rPr lang="en-US" altLang="zh-CN" sz="1800" b="1" dirty="0">
                <a:solidFill>
                  <a:srgbClr val="FFC000"/>
                </a:solidFill>
              </a:rPr>
              <a:t>III</a:t>
            </a:r>
            <a:r>
              <a:rPr lang="en-US" altLang="zh-CN" sz="1800" b="1" dirty="0"/>
              <a:t>: Aggregated error</a:t>
            </a:r>
          </a:p>
          <a:p>
            <a:pPr>
              <a:lnSpc>
                <a:spcPct val="150000"/>
              </a:lnSpc>
            </a:pPr>
            <a:r>
              <a:rPr lang="en-US" altLang="zh-CN" sz="1800" b="1" dirty="0">
                <a:solidFill>
                  <a:srgbClr val="FFC000"/>
                </a:solidFill>
              </a:rPr>
              <a:t>IV</a:t>
            </a:r>
            <a:r>
              <a:rPr lang="en-US" altLang="zh-CN" sz="1800" b="1" dirty="0"/>
              <a:t>: Scalable optimization</a:t>
            </a:r>
            <a:endParaRPr lang="zh-CN" altLang="en-US" sz="1800" b="1" dirty="0"/>
          </a:p>
        </p:txBody>
      </p:sp>
      <p:sp>
        <p:nvSpPr>
          <p:cNvPr id="9" name="圆角矩形 8"/>
          <p:cNvSpPr/>
          <p:nvPr/>
        </p:nvSpPr>
        <p:spPr>
          <a:xfrm>
            <a:off x="1293803" y="3404716"/>
            <a:ext cx="3722343" cy="39857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800" b="1" i="1" dirty="0">
                <a:solidFill>
                  <a:schemeClr val="bg1"/>
                </a:solidFill>
              </a:rPr>
              <a:t>Preserve</a:t>
            </a:r>
            <a:r>
              <a:rPr lang="en-US" altLang="zh-CN" sz="1800" b="1" i="1" dirty="0"/>
              <a:t> </a:t>
            </a:r>
            <a:r>
              <a:rPr lang="en-US" altLang="zh-CN" sz="1800" b="1" i="1" dirty="0">
                <a:solidFill>
                  <a:srgbClr val="FF0000"/>
                </a:solidFill>
              </a:rPr>
              <a:t>High-order Proximities</a:t>
            </a:r>
            <a:endParaRPr lang="zh-CN" altLang="en-US" sz="1800" b="1" i="1" dirty="0">
              <a:solidFill>
                <a:srgbClr val="FF0000"/>
              </a:solidFill>
            </a:endParaRPr>
          </a:p>
        </p:txBody>
      </p:sp>
      <p:sp>
        <p:nvSpPr>
          <p:cNvPr id="10" name="下箭头 9"/>
          <p:cNvSpPr/>
          <p:nvPr/>
        </p:nvSpPr>
        <p:spPr>
          <a:xfrm>
            <a:off x="2945385" y="3147422"/>
            <a:ext cx="419179" cy="21602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050"/>
          </a:p>
        </p:txBody>
      </p:sp>
      <p:sp>
        <p:nvSpPr>
          <p:cNvPr id="11" name="下箭头 10"/>
          <p:cNvSpPr/>
          <p:nvPr/>
        </p:nvSpPr>
        <p:spPr>
          <a:xfrm>
            <a:off x="2931252" y="3921900"/>
            <a:ext cx="419179" cy="21602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050"/>
          </a:p>
        </p:txBody>
      </p:sp>
      <p:sp>
        <p:nvSpPr>
          <p:cNvPr id="13" name="圆角矩形 12"/>
          <p:cNvSpPr/>
          <p:nvPr/>
        </p:nvSpPr>
        <p:spPr>
          <a:xfrm>
            <a:off x="1314096" y="4256539"/>
            <a:ext cx="4608054" cy="39857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800" b="1" i="1" dirty="0">
                <a:solidFill>
                  <a:srgbClr val="FF0000"/>
                </a:solidFill>
              </a:rPr>
              <a:t>Local Change </a:t>
            </a:r>
            <a:r>
              <a:rPr lang="en-US" altLang="zh-CN" sz="1800" b="1" i="1" dirty="0">
                <a:solidFill>
                  <a:schemeClr val="bg1"/>
                </a:solidFill>
              </a:rPr>
              <a:t>leads to </a:t>
            </a:r>
            <a:r>
              <a:rPr lang="en-US" altLang="zh-CN" sz="1800" b="1" i="1" dirty="0">
                <a:solidFill>
                  <a:srgbClr val="FF0000"/>
                </a:solidFill>
              </a:rPr>
              <a:t>Global Updating</a:t>
            </a:r>
            <a:endParaRPr lang="zh-CN" altLang="en-US" sz="1800" b="1" i="1" dirty="0">
              <a:solidFill>
                <a:srgbClr val="FF0000"/>
              </a:solidFill>
            </a:endParaRPr>
          </a:p>
        </p:txBody>
      </p:sp>
    </p:spTree>
    <p:extLst>
      <p:ext uri="{BB962C8B-B14F-4D97-AF65-F5344CB8AC3E}">
        <p14:creationId xmlns:p14="http://schemas.microsoft.com/office/powerpoint/2010/main" val="19663800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109</a:t>
            </a:fld>
            <a:endParaRPr lang="en-US" dirty="0"/>
          </a:p>
        </p:txBody>
      </p:sp>
      <p:sp>
        <p:nvSpPr>
          <p:cNvPr id="8" name="内容占位符 2">
            <a:extLst>
              <a:ext uri="{FF2B5EF4-FFF2-40B4-BE49-F238E27FC236}">
                <a16:creationId xmlns:a16="http://schemas.microsoft.com/office/drawing/2014/main" id="{C1CA679C-DCB1-7C47-984B-3B9FF3D1C5F2}"/>
              </a:ext>
            </a:extLst>
          </p:cNvPr>
          <p:cNvSpPr>
            <a:spLocks noGrp="1"/>
          </p:cNvSpPr>
          <p:nvPr>
            <p:ph idx="1"/>
          </p:nvPr>
        </p:nvSpPr>
        <p:spPr>
          <a:xfrm>
            <a:off x="395288" y="1080000"/>
            <a:ext cx="7446654" cy="3657600"/>
          </a:xfrm>
        </p:spPr>
        <p:txBody>
          <a:bodyPr>
            <a:normAutofit/>
          </a:bodyPr>
          <a:lstStyle/>
          <a:p>
            <a:pPr>
              <a:lnSpc>
                <a:spcPct val="150000"/>
              </a:lnSpc>
            </a:pPr>
            <a:r>
              <a:rPr lang="en-US" altLang="zh-CN" sz="2000" b="1" dirty="0">
                <a:solidFill>
                  <a:srgbClr val="FFC000"/>
                </a:solidFill>
              </a:rPr>
              <a:t>I  : Out-of-sample nodes</a:t>
            </a:r>
          </a:p>
          <a:p>
            <a:pPr>
              <a:lnSpc>
                <a:spcPct val="150000"/>
              </a:lnSpc>
            </a:pPr>
            <a:r>
              <a:rPr lang="en-US" altLang="zh-CN" sz="2000" b="1" dirty="0">
                <a:solidFill>
                  <a:srgbClr val="ADADAD"/>
                </a:solidFill>
              </a:rPr>
              <a:t>II : </a:t>
            </a:r>
            <a:r>
              <a:rPr lang="en-US" altLang="zh-CN" sz="2000" b="1" dirty="0" smtClean="0">
                <a:solidFill>
                  <a:srgbClr val="ADADAD"/>
                </a:solidFill>
              </a:rPr>
              <a:t>Incremental edges </a:t>
            </a:r>
            <a:endParaRPr lang="en-US" altLang="zh-CN" sz="2000" b="1" dirty="0">
              <a:solidFill>
                <a:srgbClr val="ADADAD"/>
              </a:solidFill>
            </a:endParaRPr>
          </a:p>
          <a:p>
            <a:pPr>
              <a:lnSpc>
                <a:spcPct val="150000"/>
              </a:lnSpc>
            </a:pPr>
            <a:r>
              <a:rPr lang="en-US" altLang="zh-CN" sz="2000" b="1" dirty="0">
                <a:solidFill>
                  <a:srgbClr val="ADADAD"/>
                </a:solidFill>
              </a:rPr>
              <a:t>III: Aggregated error</a:t>
            </a:r>
          </a:p>
          <a:p>
            <a:pPr>
              <a:lnSpc>
                <a:spcPct val="150000"/>
              </a:lnSpc>
            </a:pPr>
            <a:r>
              <a:rPr lang="en-US" altLang="zh-CN" sz="2000" b="1" dirty="0">
                <a:solidFill>
                  <a:srgbClr val="ADADAD"/>
                </a:solidFill>
              </a:rPr>
              <a:t>IV: Scalable optimization</a:t>
            </a:r>
            <a:endParaRPr lang="zh-CN" altLang="en-US" sz="2000" b="1" dirty="0">
              <a:solidFill>
                <a:srgbClr val="ADADAD"/>
              </a:solidFill>
            </a:endParaRPr>
          </a:p>
        </p:txBody>
      </p:sp>
      <p:sp>
        <p:nvSpPr>
          <p:cNvPr id="9" name="Shape 60">
            <a:extLst>
              <a:ext uri="{FF2B5EF4-FFF2-40B4-BE49-F238E27FC236}">
                <a16:creationId xmlns:a16="http://schemas.microsoft.com/office/drawing/2014/main" id="{39C9670C-9D66-3A44-BD47-2BDF58F8F6A5}"/>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Key problems in dynamic network embedding</a:t>
            </a:r>
          </a:p>
        </p:txBody>
      </p:sp>
    </p:spTree>
    <p:extLst>
      <p:ext uri="{BB962C8B-B14F-4D97-AF65-F5344CB8AC3E}">
        <p14:creationId xmlns:p14="http://schemas.microsoft.com/office/powerpoint/2010/main" val="3373555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11</a:t>
            </a:fld>
            <a:endParaRPr lang="en-US" sz="1050" b="1" kern="1200">
              <a:solidFill>
                <a:srgbClr val="FFFFFF"/>
              </a:solidFill>
              <a:ea typeface="+mn-ea"/>
              <a:cs typeface="+mn-cs"/>
            </a:endParaRPr>
          </a:p>
        </p:txBody>
      </p:sp>
      <p:sp>
        <p:nvSpPr>
          <p:cNvPr id="7" name="圆角矩形 6"/>
          <p:cNvSpPr/>
          <p:nvPr/>
        </p:nvSpPr>
        <p:spPr>
          <a:xfrm>
            <a:off x="1246653" y="1152392"/>
            <a:ext cx="6806658" cy="4474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800" b="1" dirty="0">
                <a:solidFill>
                  <a:srgbClr val="00B0F0"/>
                </a:solidFill>
              </a:rPr>
              <a:t>Goal 2 </a:t>
            </a:r>
            <a:r>
              <a:rPr lang="en-US" altLang="zh-CN" sz="1800" b="1" dirty="0"/>
              <a:t>Support network inference</a:t>
            </a:r>
            <a:endParaRPr lang="zh-CN" altLang="en-US" sz="1800" b="1" i="1" dirty="0"/>
          </a:p>
        </p:txBody>
      </p:sp>
      <p:sp>
        <p:nvSpPr>
          <p:cNvPr id="12" name="圆角矩形 11"/>
          <p:cNvSpPr/>
          <p:nvPr/>
        </p:nvSpPr>
        <p:spPr>
          <a:xfrm>
            <a:off x="1601670" y="2017997"/>
            <a:ext cx="1782198" cy="7227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500" b="1" dirty="0"/>
              <a:t>Reflect network structure</a:t>
            </a:r>
            <a:endParaRPr lang="zh-CN" altLang="en-US" sz="1500" b="1" dirty="0"/>
          </a:p>
        </p:txBody>
      </p:sp>
      <p:pic>
        <p:nvPicPr>
          <p:cNvPr id="2" name="图片 1"/>
          <p:cNvPicPr>
            <a:picLocks noChangeAspect="1"/>
          </p:cNvPicPr>
          <p:nvPr/>
        </p:nvPicPr>
        <p:blipFill>
          <a:blip r:embed="rId3"/>
          <a:stretch>
            <a:fillRect/>
          </a:stretch>
        </p:blipFill>
        <p:spPr>
          <a:xfrm>
            <a:off x="3600925" y="2787156"/>
            <a:ext cx="2205448" cy="1676524"/>
          </a:xfrm>
          <a:prstGeom prst="rect">
            <a:avLst/>
          </a:prstGeom>
        </p:spPr>
      </p:pic>
      <p:sp>
        <p:nvSpPr>
          <p:cNvPr id="17" name="圆角矩形 16"/>
          <p:cNvSpPr/>
          <p:nvPr/>
        </p:nvSpPr>
        <p:spPr>
          <a:xfrm>
            <a:off x="5842125" y="2017997"/>
            <a:ext cx="1754211" cy="7227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500" b="1" dirty="0"/>
              <a:t>Maintain network Properties</a:t>
            </a:r>
            <a:endParaRPr lang="zh-CN" altLang="en-US" sz="1500" b="1" dirty="0"/>
          </a:p>
        </p:txBody>
      </p:sp>
      <p:sp>
        <p:nvSpPr>
          <p:cNvPr id="18" name="流程图: 接点 17"/>
          <p:cNvSpPr/>
          <p:nvPr/>
        </p:nvSpPr>
        <p:spPr>
          <a:xfrm>
            <a:off x="6659370" y="2923959"/>
            <a:ext cx="342900" cy="342900"/>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t>B</a:t>
            </a:r>
            <a:endParaRPr lang="zh-CN" altLang="en-US" sz="1050" dirty="0"/>
          </a:p>
        </p:txBody>
      </p:sp>
      <p:sp>
        <p:nvSpPr>
          <p:cNvPr id="19" name="流程图: 接点 18"/>
          <p:cNvSpPr/>
          <p:nvPr/>
        </p:nvSpPr>
        <p:spPr>
          <a:xfrm>
            <a:off x="6065304" y="3788055"/>
            <a:ext cx="342900" cy="342900"/>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t>A</a:t>
            </a:r>
            <a:endParaRPr lang="zh-CN" altLang="en-US" sz="1050" dirty="0"/>
          </a:p>
        </p:txBody>
      </p:sp>
      <p:sp>
        <p:nvSpPr>
          <p:cNvPr id="20" name="流程图: 接点 19"/>
          <p:cNvSpPr/>
          <p:nvPr/>
        </p:nvSpPr>
        <p:spPr>
          <a:xfrm>
            <a:off x="7199430" y="3788055"/>
            <a:ext cx="342900" cy="342900"/>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t>C</a:t>
            </a:r>
            <a:endParaRPr lang="zh-CN" altLang="en-US" sz="1050" dirty="0"/>
          </a:p>
        </p:txBody>
      </p:sp>
      <p:cxnSp>
        <p:nvCxnSpPr>
          <p:cNvPr id="23" name="直接连接符 22"/>
          <p:cNvCxnSpPr>
            <a:stCxn id="18" idx="3"/>
            <a:endCxn id="19" idx="7"/>
          </p:cNvCxnSpPr>
          <p:nvPr/>
        </p:nvCxnSpPr>
        <p:spPr>
          <a:xfrm flipH="1">
            <a:off x="6357988" y="3216643"/>
            <a:ext cx="351599" cy="62162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8" idx="5"/>
            <a:endCxn id="20" idx="1"/>
          </p:cNvCxnSpPr>
          <p:nvPr/>
        </p:nvCxnSpPr>
        <p:spPr>
          <a:xfrm>
            <a:off x="6952054" y="3216643"/>
            <a:ext cx="297593" cy="62162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9" idx="6"/>
            <a:endCxn id="20" idx="2"/>
          </p:cNvCxnSpPr>
          <p:nvPr/>
        </p:nvCxnSpPr>
        <p:spPr>
          <a:xfrm>
            <a:off x="6408204" y="3959505"/>
            <a:ext cx="791226"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a:blip r:embed="rId4"/>
          <a:stretch>
            <a:fillRect/>
          </a:stretch>
        </p:blipFill>
        <p:spPr>
          <a:xfrm>
            <a:off x="1289381" y="3016158"/>
            <a:ext cx="1887792" cy="1337791"/>
          </a:xfrm>
          <a:prstGeom prst="rect">
            <a:avLst/>
          </a:prstGeom>
        </p:spPr>
      </p:pic>
      <p:sp>
        <p:nvSpPr>
          <p:cNvPr id="3" name="右箭头 2"/>
          <p:cNvSpPr/>
          <p:nvPr/>
        </p:nvSpPr>
        <p:spPr>
          <a:xfrm>
            <a:off x="5706230" y="3323899"/>
            <a:ext cx="214908" cy="378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5" name="左箭头 4"/>
          <p:cNvSpPr/>
          <p:nvPr/>
        </p:nvSpPr>
        <p:spPr>
          <a:xfrm>
            <a:off x="3341280" y="3337079"/>
            <a:ext cx="245408" cy="35741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1" name="下箭头 30"/>
          <p:cNvSpPr/>
          <p:nvPr/>
        </p:nvSpPr>
        <p:spPr>
          <a:xfrm>
            <a:off x="2465766" y="1653648"/>
            <a:ext cx="108012" cy="27003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050"/>
          </a:p>
        </p:txBody>
      </p:sp>
      <p:sp>
        <p:nvSpPr>
          <p:cNvPr id="32" name="下箭头 31"/>
          <p:cNvSpPr/>
          <p:nvPr/>
        </p:nvSpPr>
        <p:spPr>
          <a:xfrm>
            <a:off x="6624228" y="1647038"/>
            <a:ext cx="95438" cy="27003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050"/>
          </a:p>
        </p:txBody>
      </p:sp>
      <p:sp>
        <p:nvSpPr>
          <p:cNvPr id="33" name="文本框 32"/>
          <p:cNvSpPr txBox="1"/>
          <p:nvPr/>
        </p:nvSpPr>
        <p:spPr>
          <a:xfrm>
            <a:off x="6246186" y="4083918"/>
            <a:ext cx="1141884" cy="307777"/>
          </a:xfrm>
          <a:prstGeom prst="rect">
            <a:avLst/>
          </a:prstGeom>
          <a:noFill/>
        </p:spPr>
        <p:txBody>
          <a:bodyPr wrap="square" rtlCol="0">
            <a:spAutoFit/>
          </a:bodyPr>
          <a:lstStyle/>
          <a:p>
            <a:pPr algn="ctr"/>
            <a:r>
              <a:rPr lang="en-US" altLang="zh-CN" dirty="0">
                <a:solidFill>
                  <a:srgbClr val="ADADAD"/>
                </a:solidFill>
              </a:rPr>
              <a:t>Transitivity</a:t>
            </a:r>
            <a:endParaRPr lang="zh-CN" altLang="en-US" dirty="0">
              <a:solidFill>
                <a:srgbClr val="ADADAD"/>
              </a:solidFill>
            </a:endParaRPr>
          </a:p>
        </p:txBody>
      </p:sp>
      <p:sp>
        <p:nvSpPr>
          <p:cNvPr id="22" name="Shape 60">
            <a:extLst>
              <a:ext uri="{FF2B5EF4-FFF2-40B4-BE49-F238E27FC236}">
                <a16:creationId xmlns:a16="http://schemas.microsoft.com/office/drawing/2014/main" id="{2D4E8F57-793D-AD44-8E82-1898C5DA774E}"/>
              </a:ext>
            </a:extLst>
          </p:cNvPr>
          <p:cNvSpPr txBox="1">
            <a:spLocks noGrp="1"/>
          </p:cNvSpPr>
          <p:nvPr>
            <p:ph type="title"/>
          </p:nvPr>
        </p:nvSpPr>
        <p:spPr>
          <a:xfrm>
            <a:off x="311700" y="246325"/>
            <a:ext cx="8520600" cy="572700"/>
          </a:xfrm>
          <a:prstGeom prst="rect">
            <a:avLst/>
          </a:prstGeom>
        </p:spPr>
        <p:txBody>
          <a:bodyPr spcFirstLastPara="1" wrap="square" lIns="91425" tIns="91425" rIns="91425" bIns="91425" anchor="t" anchorCtr="0">
            <a:noAutofit/>
          </a:bodyPr>
          <a:lstStyle/>
          <a:p>
            <a:pPr lvl="0"/>
            <a:r>
              <a:rPr lang="en-US" dirty="0">
                <a:solidFill>
                  <a:schemeClr val="tx1"/>
                </a:solidFill>
              </a:rPr>
              <a:t>Network Embedding</a:t>
            </a:r>
          </a:p>
        </p:txBody>
      </p:sp>
    </p:spTree>
    <p:extLst>
      <p:ext uri="{BB962C8B-B14F-4D97-AF65-F5344CB8AC3E}">
        <p14:creationId xmlns:p14="http://schemas.microsoft.com/office/powerpoint/2010/main" val="2174298776"/>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47098"/>
            <a:ext cx="8520600" cy="572700"/>
          </a:xfrm>
        </p:spPr>
        <p:txBody>
          <a:bodyPr/>
          <a:lstStyle/>
          <a:p>
            <a:r>
              <a:rPr lang="en-US" dirty="0"/>
              <a:t>Problem</a:t>
            </a:r>
            <a:endParaRPr lang="en-US" sz="3200"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110</a:t>
            </a:fld>
            <a:endParaRPr lang="en-US"/>
          </a:p>
        </p:txBody>
      </p:sp>
      <p:sp>
        <p:nvSpPr>
          <p:cNvPr id="6" name="Content Placeholder 5"/>
          <p:cNvSpPr>
            <a:spLocks noGrp="1"/>
          </p:cNvSpPr>
          <p:nvPr>
            <p:ph idx="1"/>
          </p:nvPr>
        </p:nvSpPr>
        <p:spPr>
          <a:xfrm>
            <a:off x="395288" y="971296"/>
            <a:ext cx="8160758" cy="1791783"/>
          </a:xfrm>
        </p:spPr>
        <p:txBody>
          <a:bodyPr/>
          <a:lstStyle/>
          <a:p>
            <a:r>
              <a:rPr lang="en-US" sz="2000" dirty="0"/>
              <a:t> To infer </a:t>
            </a:r>
            <a:r>
              <a:rPr lang="en-US" sz="2000" dirty="0" err="1"/>
              <a:t>embeddings</a:t>
            </a:r>
            <a:r>
              <a:rPr lang="en-US" sz="2000" dirty="0"/>
              <a:t> for out-of-sample nodes.</a:t>
            </a:r>
          </a:p>
        </p:txBody>
      </p:sp>
      <mc:AlternateContent xmlns:mc="http://schemas.openxmlformats.org/markup-compatibility/2006" xmlns:a14="http://schemas.microsoft.com/office/drawing/2010/main">
        <mc:Choice Requires="a14">
          <p:sp>
            <p:nvSpPr>
              <p:cNvPr id="3" name="Rectangle 2"/>
              <p:cNvSpPr/>
              <p:nvPr/>
            </p:nvSpPr>
            <p:spPr>
              <a:xfrm>
                <a:off x="1317536" y="3877561"/>
                <a:ext cx="6703342" cy="1015663"/>
              </a:xfrm>
              <a:prstGeom prst="rect">
                <a:avLst/>
              </a:prstGeom>
            </p:spPr>
            <p:txBody>
              <a:bodyPr wrap="square">
                <a:spAutoFit/>
              </a:bodyPr>
              <a:lstStyle/>
              <a:p>
                <a:pPr marL="285750" indent="-285750">
                  <a:buClr>
                    <a:srgbClr val="ADADAD"/>
                  </a:buClr>
                  <a:buFont typeface="Arial" panose="020B0604020202020204" pitchFamily="34" charset="0"/>
                  <a:buChar char="•"/>
                </a:pPr>
                <a:r>
                  <a:rPr lang="en-US" sz="1500" dirty="0">
                    <a:solidFill>
                      <a:srgbClr val="ADADAD"/>
                    </a:solidFill>
                  </a:rPr>
                  <a:t> G=(V, E) evolves into G’=(V’, E’),  where </a:t>
                </a:r>
                <a:r>
                  <a:rPr lang="en-US" altLang="zh-CN" sz="1500" dirty="0">
                    <a:solidFill>
                      <a:srgbClr val="ADADAD"/>
                    </a:solidFill>
                  </a:rPr>
                  <a:t>V’ = V </a:t>
                </a:r>
                <a14:m>
                  <m:oMath xmlns:m="http://schemas.openxmlformats.org/officeDocument/2006/math">
                    <m:r>
                      <a:rPr lang="en-US" altLang="zh-CN" sz="1500" i="1">
                        <a:solidFill>
                          <a:srgbClr val="ADADAD"/>
                        </a:solidFill>
                        <a:latin typeface="Cambria Math" panose="02040503050406030204" pitchFamily="18" charset="0"/>
                      </a:rPr>
                      <m:t>∪ </m:t>
                    </m:r>
                  </m:oMath>
                </a14:m>
                <a:r>
                  <a:rPr lang="en-US" altLang="zh-CN" sz="1500" dirty="0">
                    <a:solidFill>
                      <a:srgbClr val="ADADAD"/>
                    </a:solidFill>
                  </a:rPr>
                  <a:t>V*.</a:t>
                </a:r>
                <a:endParaRPr lang="en-US" sz="1500" dirty="0">
                  <a:solidFill>
                    <a:srgbClr val="ADADAD"/>
                  </a:solidFill>
                </a:endParaRPr>
              </a:p>
              <a:p>
                <a:pPr marL="285750" lvl="1" indent="-285750">
                  <a:buClr>
                    <a:srgbClr val="ADADAD"/>
                  </a:buClr>
                  <a:buFont typeface="Arial" panose="020B0604020202020204" pitchFamily="34" charset="0"/>
                  <a:buChar char="•"/>
                </a:pPr>
                <a:r>
                  <a:rPr lang="en-US" sz="1500" dirty="0">
                    <a:solidFill>
                      <a:srgbClr val="ADADAD"/>
                    </a:solidFill>
                  </a:rPr>
                  <a:t> n old nodes: V = {v1,…,</a:t>
                </a:r>
                <a:r>
                  <a:rPr lang="en-US" sz="1500" dirty="0" err="1">
                    <a:solidFill>
                      <a:srgbClr val="ADADAD"/>
                    </a:solidFill>
                  </a:rPr>
                  <a:t>vn</a:t>
                </a:r>
                <a:r>
                  <a:rPr lang="en-US" sz="1500" dirty="0">
                    <a:solidFill>
                      <a:srgbClr val="ADADAD"/>
                    </a:solidFill>
                  </a:rPr>
                  <a:t>},  m new nodes: V* = {vn+1,…,</a:t>
                </a:r>
                <a:r>
                  <a:rPr lang="en-US" sz="1500" dirty="0" err="1">
                    <a:solidFill>
                      <a:srgbClr val="ADADAD"/>
                    </a:solidFill>
                  </a:rPr>
                  <a:t>vn+m</a:t>
                </a:r>
                <a:r>
                  <a:rPr lang="en-US" sz="1500" dirty="0">
                    <a:solidFill>
                      <a:srgbClr val="ADADAD"/>
                    </a:solidFill>
                  </a:rPr>
                  <a:t>}</a:t>
                </a:r>
              </a:p>
              <a:p>
                <a:pPr marL="285750" indent="-285750">
                  <a:buClr>
                    <a:srgbClr val="ADADAD"/>
                  </a:buClr>
                  <a:buFont typeface="Arial" panose="020B0604020202020204" pitchFamily="34" charset="0"/>
                  <a:buChar char="•"/>
                </a:pPr>
                <a:r>
                  <a:rPr lang="en-US" sz="1500" dirty="0">
                    <a:solidFill>
                      <a:srgbClr val="ADADAD"/>
                    </a:solidFill>
                  </a:rPr>
                  <a:t> Network embedding: f: V</a:t>
                </a:r>
                <a14:m>
                  <m:oMath xmlns:m="http://schemas.openxmlformats.org/officeDocument/2006/math">
                    <m:r>
                      <a:rPr lang="en-US" sz="1500" i="1">
                        <a:solidFill>
                          <a:srgbClr val="ADADAD"/>
                        </a:solidFill>
                        <a:latin typeface="Cambria Math" panose="02040503050406030204" pitchFamily="18" charset="0"/>
                      </a:rPr>
                      <m:t>→</m:t>
                    </m:r>
                  </m:oMath>
                </a14:m>
                <a:r>
                  <a:rPr lang="en-US" sz="1500" dirty="0">
                    <a:solidFill>
                      <a:srgbClr val="ADADAD"/>
                    </a:solidFill>
                  </a:rPr>
                  <a:t>Rd</a:t>
                </a:r>
              </a:p>
              <a:p>
                <a:pPr marL="285750" lvl="1" indent="-285750">
                  <a:buClr>
                    <a:srgbClr val="ADADAD"/>
                  </a:buClr>
                  <a:buFont typeface="Arial" panose="020B0604020202020204" pitchFamily="34" charset="0"/>
                  <a:buChar char="•"/>
                </a:pPr>
                <a:r>
                  <a:rPr lang="en-US" sz="1500" dirty="0">
                    <a:solidFill>
                      <a:srgbClr val="ADADAD"/>
                    </a:solidFill>
                  </a:rPr>
                  <a:t> We know f(v) for old nodes, want to infer f(v) for new nodes.</a:t>
                </a:r>
              </a:p>
            </p:txBody>
          </p:sp>
        </mc:Choice>
        <mc:Fallback xmlns="">
          <p:sp>
            <p:nvSpPr>
              <p:cNvPr id="3" name="Rectangle 2"/>
              <p:cNvSpPr>
                <a:spLocks noRot="1" noChangeAspect="1" noMove="1" noResize="1" noEditPoints="1" noAdjustHandles="1" noChangeArrowheads="1" noChangeShapeType="1" noTextEdit="1"/>
              </p:cNvSpPr>
              <p:nvPr/>
            </p:nvSpPr>
            <p:spPr>
              <a:xfrm>
                <a:off x="1317536" y="3877561"/>
                <a:ext cx="6703342" cy="1015663"/>
              </a:xfrm>
              <a:prstGeom prst="rect">
                <a:avLst/>
              </a:prstGeom>
              <a:blipFill>
                <a:blip r:embed="rId2"/>
                <a:stretch>
                  <a:fillRect l="-189" b="-6173"/>
                </a:stretch>
              </a:blipFill>
            </p:spPr>
            <p:txBody>
              <a:bodyPr/>
              <a:lstStyle/>
              <a:p>
                <a:r>
                  <a:rPr lang="zh-CN" altLang="en-US">
                    <a:noFill/>
                  </a:rPr>
                  <a:t> </a:t>
                </a:r>
              </a:p>
            </p:txBody>
          </p:sp>
        </mc:Fallback>
      </mc:AlternateContent>
      <p:pic>
        <p:nvPicPr>
          <p:cNvPr id="11" name="Picture 10"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735" y="1539028"/>
            <a:ext cx="4579909" cy="2279593"/>
          </a:xfrm>
          <a:prstGeom prst="rect">
            <a:avLst/>
          </a:prstGeom>
        </p:spPr>
      </p:pic>
    </p:spTree>
    <p:extLst>
      <p:ext uri="{BB962C8B-B14F-4D97-AF65-F5344CB8AC3E}">
        <p14:creationId xmlns:p14="http://schemas.microsoft.com/office/powerpoint/2010/main" val="19569995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48400"/>
            <a:ext cx="8520600" cy="572700"/>
          </a:xfrm>
        </p:spPr>
        <p:txBody>
          <a:bodyPr/>
          <a:lstStyle/>
          <a:p>
            <a:r>
              <a:rPr lang="en-US" dirty="0"/>
              <a:t>Challenges</a:t>
            </a:r>
            <a:endParaRPr lang="en-US" sz="3200" dirty="0"/>
          </a:p>
        </p:txBody>
      </p:sp>
      <p:sp>
        <p:nvSpPr>
          <p:cNvPr id="3" name="Content Placeholder 2"/>
          <p:cNvSpPr>
            <a:spLocks noGrp="1"/>
          </p:cNvSpPr>
          <p:nvPr>
            <p:ph idx="1"/>
          </p:nvPr>
        </p:nvSpPr>
        <p:spPr>
          <a:xfrm>
            <a:off x="395288" y="901722"/>
            <a:ext cx="8077170" cy="4538976"/>
          </a:xfrm>
        </p:spPr>
        <p:txBody>
          <a:bodyPr/>
          <a:lstStyle/>
          <a:p>
            <a:pPr>
              <a:spcBef>
                <a:spcPts val="600"/>
              </a:spcBef>
            </a:pPr>
            <a:r>
              <a:rPr lang="en-US" sz="2000" dirty="0"/>
              <a:t>Preserve network structures</a:t>
            </a:r>
          </a:p>
          <a:p>
            <a:pPr lvl="1">
              <a:spcBef>
                <a:spcPts val="600"/>
              </a:spcBef>
            </a:pPr>
            <a:r>
              <a:rPr lang="en-US" sz="1600" dirty="0"/>
              <a:t> e.g. high-order proximity</a:t>
            </a:r>
          </a:p>
          <a:p>
            <a:pPr lvl="1">
              <a:spcBef>
                <a:spcPts val="600"/>
              </a:spcBef>
            </a:pPr>
            <a:r>
              <a:rPr lang="en-US" sz="1600" dirty="0"/>
              <a:t> need to incorporate prior knowledge on networks</a:t>
            </a:r>
          </a:p>
          <a:p>
            <a:pPr lvl="1">
              <a:spcBef>
                <a:spcPts val="600"/>
              </a:spcBef>
            </a:pPr>
            <a:endParaRPr lang="en-US" sz="1600" dirty="0"/>
          </a:p>
          <a:p>
            <a:pPr>
              <a:spcBef>
                <a:spcPts val="600"/>
              </a:spcBef>
            </a:pPr>
            <a:r>
              <a:rPr lang="en-US" sz="2000" dirty="0"/>
              <a:t>Share similar characteristics with in-sample embeddings</a:t>
            </a:r>
          </a:p>
          <a:p>
            <a:pPr lvl="1">
              <a:spcBef>
                <a:spcPts val="600"/>
              </a:spcBef>
            </a:pPr>
            <a:r>
              <a:rPr lang="en-US" sz="1600" dirty="0"/>
              <a:t> e.g. magnitude, mean, variance</a:t>
            </a:r>
          </a:p>
          <a:p>
            <a:pPr lvl="1">
              <a:spcBef>
                <a:spcPts val="600"/>
              </a:spcBef>
            </a:pPr>
            <a:r>
              <a:rPr lang="en-US" sz="1600" dirty="0"/>
              <a:t> requires a model with great expressive power to fit the data well</a:t>
            </a:r>
          </a:p>
          <a:p>
            <a:pPr lvl="1">
              <a:spcBef>
                <a:spcPts val="600"/>
              </a:spcBef>
            </a:pPr>
            <a:endParaRPr lang="en-US" sz="1600" dirty="0"/>
          </a:p>
          <a:p>
            <a:pPr>
              <a:spcBef>
                <a:spcPts val="600"/>
              </a:spcBef>
            </a:pPr>
            <a:r>
              <a:rPr lang="en-US" sz="2000" dirty="0"/>
              <a:t> Low computational cost</a:t>
            </a:r>
          </a:p>
        </p:txBody>
      </p:sp>
      <p:sp>
        <p:nvSpPr>
          <p:cNvPr id="4" name="Slide Number Placeholder 3"/>
          <p:cNvSpPr>
            <a:spLocks noGrp="1"/>
          </p:cNvSpPr>
          <p:nvPr>
            <p:ph type="sldNum" sz="quarter" idx="12"/>
          </p:nvPr>
        </p:nvSpPr>
        <p:spPr/>
        <p:txBody>
          <a:bodyPr/>
          <a:lstStyle/>
          <a:p>
            <a:fld id="{0CFEC368-1D7A-4F81-ABF6-AE0E36BAF64C}" type="slidenum">
              <a:rPr lang="en-US" smtClean="0"/>
              <a:pPr/>
              <a:t>111</a:t>
            </a:fld>
            <a:endParaRPr lang="en-US"/>
          </a:p>
        </p:txBody>
      </p:sp>
      <p:sp>
        <p:nvSpPr>
          <p:cNvPr id="5" name="矩形 4"/>
          <p:cNvSpPr/>
          <p:nvPr/>
        </p:nvSpPr>
        <p:spPr>
          <a:xfrm>
            <a:off x="244840" y="4779818"/>
            <a:ext cx="8501968" cy="276999"/>
          </a:xfrm>
          <a:prstGeom prst="rect">
            <a:avLst/>
          </a:prstGeom>
        </p:spPr>
        <p:txBody>
          <a:bodyPr wrap="square">
            <a:spAutoFit/>
          </a:bodyPr>
          <a:lstStyle/>
          <a:p>
            <a:pPr algn="ctr"/>
            <a:r>
              <a:rPr lang="en-US" altLang="zh-CN" sz="1200" dirty="0">
                <a:solidFill>
                  <a:schemeClr val="bg1">
                    <a:lumMod val="25000"/>
                    <a:lumOff val="75000"/>
                  </a:schemeClr>
                </a:solidFill>
              </a:rPr>
              <a:t>Jianxin Ma, </a:t>
            </a:r>
            <a:r>
              <a:rPr lang="en-US" altLang="zh-CN" sz="1200" dirty="0" smtClean="0">
                <a:solidFill>
                  <a:schemeClr val="bg1">
                    <a:lumMod val="25000"/>
                    <a:lumOff val="75000"/>
                  </a:schemeClr>
                </a:solidFill>
              </a:rPr>
              <a:t>et al. </a:t>
            </a:r>
            <a:r>
              <a:rPr lang="en-US" altLang="zh-CN" sz="1200" dirty="0" err="1">
                <a:solidFill>
                  <a:schemeClr val="bg1">
                    <a:lumMod val="25000"/>
                    <a:lumOff val="75000"/>
                  </a:schemeClr>
                </a:solidFill>
              </a:rPr>
              <a:t>DepthLGP</a:t>
            </a:r>
            <a:r>
              <a:rPr lang="en-US" altLang="zh-CN" sz="1200" dirty="0">
                <a:solidFill>
                  <a:schemeClr val="bg1">
                    <a:lumMod val="25000"/>
                    <a:lumOff val="75000"/>
                  </a:schemeClr>
                </a:solidFill>
              </a:rPr>
              <a:t>: Learning </a:t>
            </a:r>
            <a:r>
              <a:rPr lang="en-US" altLang="zh-CN" sz="1200" dirty="0" err="1">
                <a:solidFill>
                  <a:schemeClr val="bg1">
                    <a:lumMod val="25000"/>
                    <a:lumOff val="75000"/>
                  </a:schemeClr>
                </a:solidFill>
              </a:rPr>
              <a:t>Embeddings</a:t>
            </a:r>
            <a:r>
              <a:rPr lang="en-US" altLang="zh-CN" sz="1200" dirty="0">
                <a:solidFill>
                  <a:schemeClr val="bg1">
                    <a:lumMod val="25000"/>
                    <a:lumOff val="75000"/>
                  </a:schemeClr>
                </a:solidFill>
              </a:rPr>
              <a:t> of Out-of-Sample Nodes in Dynamic Networks. </a:t>
            </a:r>
            <a:r>
              <a:rPr lang="en-US" altLang="zh-CN" sz="1200" b="1" i="1" dirty="0">
                <a:solidFill>
                  <a:schemeClr val="bg1">
                    <a:lumMod val="25000"/>
                    <a:lumOff val="75000"/>
                  </a:schemeClr>
                </a:solidFill>
              </a:rPr>
              <a:t>AAAI</a:t>
            </a:r>
            <a:r>
              <a:rPr lang="en-US" altLang="zh-CN" sz="1200" dirty="0">
                <a:solidFill>
                  <a:schemeClr val="bg1">
                    <a:lumMod val="25000"/>
                    <a:lumOff val="75000"/>
                  </a:schemeClr>
                </a:solidFill>
              </a:rPr>
              <a:t>, 2018. </a:t>
            </a:r>
          </a:p>
        </p:txBody>
      </p:sp>
    </p:spTree>
    <p:extLst>
      <p:ext uri="{BB962C8B-B14F-4D97-AF65-F5344CB8AC3E}">
        <p14:creationId xmlns:p14="http://schemas.microsoft.com/office/powerpoint/2010/main" val="272449032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200" y="248400"/>
            <a:ext cx="7268779" cy="742950"/>
          </a:xfrm>
        </p:spPr>
        <p:txBody>
          <a:bodyPr/>
          <a:lstStyle/>
          <a:p>
            <a:r>
              <a:rPr lang="en-US" dirty="0"/>
              <a:t>Specific vs. General</a:t>
            </a:r>
            <a:endParaRPr lang="en-US" sz="3200" dirty="0"/>
          </a:p>
        </p:txBody>
      </p:sp>
      <p:sp>
        <p:nvSpPr>
          <p:cNvPr id="3" name="Content Placeholder 2"/>
          <p:cNvSpPr>
            <a:spLocks noGrp="1"/>
          </p:cNvSpPr>
          <p:nvPr>
            <p:ph idx="1"/>
          </p:nvPr>
        </p:nvSpPr>
        <p:spPr>
          <a:xfrm>
            <a:off x="395288" y="921599"/>
            <a:ext cx="8177531" cy="4753643"/>
          </a:xfrm>
        </p:spPr>
        <p:txBody>
          <a:bodyPr>
            <a:noAutofit/>
          </a:bodyPr>
          <a:lstStyle/>
          <a:p>
            <a:pPr>
              <a:lnSpc>
                <a:spcPct val="100000"/>
              </a:lnSpc>
              <a:spcBef>
                <a:spcPts val="600"/>
              </a:spcBef>
            </a:pPr>
            <a:r>
              <a:rPr lang="en-US" sz="2400" dirty="0"/>
              <a:t> Specific </a:t>
            </a:r>
          </a:p>
          <a:p>
            <a:pPr lvl="1">
              <a:lnSpc>
                <a:spcPct val="100000"/>
              </a:lnSpc>
              <a:spcBef>
                <a:spcPts val="600"/>
              </a:spcBef>
            </a:pPr>
            <a:r>
              <a:rPr lang="en-US" sz="1800" dirty="0"/>
              <a:t> A new NE algorithm capable of handling OOS nodes.</a:t>
            </a:r>
          </a:p>
          <a:p>
            <a:pPr lvl="1">
              <a:lnSpc>
                <a:spcPct val="100000"/>
              </a:lnSpc>
              <a:spcBef>
                <a:spcPts val="600"/>
              </a:spcBef>
            </a:pPr>
            <a:endParaRPr lang="en-US" sz="1800" dirty="0"/>
          </a:p>
          <a:p>
            <a:pPr>
              <a:lnSpc>
                <a:spcPct val="100000"/>
              </a:lnSpc>
              <a:spcBef>
                <a:spcPts val="600"/>
              </a:spcBef>
            </a:pPr>
            <a:r>
              <a:rPr lang="en-US" sz="2400" dirty="0"/>
              <a:t> General</a:t>
            </a:r>
          </a:p>
          <a:p>
            <a:pPr lvl="1">
              <a:lnSpc>
                <a:spcPct val="100000"/>
              </a:lnSpc>
              <a:spcBef>
                <a:spcPts val="600"/>
              </a:spcBef>
            </a:pPr>
            <a:r>
              <a:rPr lang="en-US" sz="1800" dirty="0"/>
              <a:t> A solution that helps an arbitrary NE algorithm handle OOS nodes.</a:t>
            </a:r>
          </a:p>
          <a:p>
            <a:pPr lvl="1">
              <a:lnSpc>
                <a:spcPct val="100000"/>
              </a:lnSpc>
              <a:spcBef>
                <a:spcPts val="600"/>
              </a:spcBef>
            </a:pPr>
            <a:endParaRPr lang="en-US" sz="1800" dirty="0"/>
          </a:p>
          <a:p>
            <a:pPr>
              <a:lnSpc>
                <a:spcPct val="100000"/>
              </a:lnSpc>
              <a:spcBef>
                <a:spcPts val="600"/>
              </a:spcBef>
            </a:pPr>
            <a:r>
              <a:rPr lang="en-US" sz="2400" dirty="0"/>
              <a:t> We propose a </a:t>
            </a:r>
            <a:r>
              <a:rPr lang="en-US" sz="2400" b="1" dirty="0">
                <a:solidFill>
                  <a:srgbClr val="FFC000"/>
                </a:solidFill>
              </a:rPr>
              <a:t>general</a:t>
            </a:r>
            <a:r>
              <a:rPr lang="en-US" sz="2400" dirty="0"/>
              <a:t> solution.</a:t>
            </a:r>
          </a:p>
          <a:p>
            <a:pPr lvl="1">
              <a:lnSpc>
                <a:spcPct val="100000"/>
              </a:lnSpc>
              <a:spcBef>
                <a:spcPts val="600"/>
              </a:spcBef>
            </a:pPr>
            <a:r>
              <a:rPr lang="en-US" sz="1800" dirty="0"/>
              <a:t> But it can be easily integrated into an existing NE algorithm (e.g. </a:t>
            </a:r>
            <a:r>
              <a:rPr lang="en-US" sz="1800" dirty="0" err="1"/>
              <a:t>DeepWalk</a:t>
            </a:r>
            <a:r>
              <a:rPr lang="en-US" sz="1800" dirty="0"/>
              <a:t>) to derive a </a:t>
            </a:r>
            <a:r>
              <a:rPr lang="en-US" sz="1800" b="1" dirty="0"/>
              <a:t>specific</a:t>
            </a:r>
            <a:r>
              <a:rPr lang="en-US" sz="1800" dirty="0"/>
              <a:t> algorithm (see the paper).</a:t>
            </a:r>
          </a:p>
        </p:txBody>
      </p:sp>
      <p:sp>
        <p:nvSpPr>
          <p:cNvPr id="4" name="Slide Number Placeholder 3"/>
          <p:cNvSpPr>
            <a:spLocks noGrp="1"/>
          </p:cNvSpPr>
          <p:nvPr>
            <p:ph type="sldNum" sz="quarter" idx="12"/>
          </p:nvPr>
        </p:nvSpPr>
        <p:spPr/>
        <p:txBody>
          <a:bodyPr/>
          <a:lstStyle/>
          <a:p>
            <a:fld id="{0CFEC368-1D7A-4F81-ABF6-AE0E36BAF64C}" type="slidenum">
              <a:rPr lang="en-US" smtClean="0"/>
              <a:pPr/>
              <a:t>112</a:t>
            </a:fld>
            <a:endParaRPr lang="en-US"/>
          </a:p>
        </p:txBody>
      </p:sp>
      <p:sp>
        <p:nvSpPr>
          <p:cNvPr id="5" name="矩形 4"/>
          <p:cNvSpPr/>
          <p:nvPr/>
        </p:nvSpPr>
        <p:spPr>
          <a:xfrm>
            <a:off x="244840" y="4779818"/>
            <a:ext cx="8501968" cy="276999"/>
          </a:xfrm>
          <a:prstGeom prst="rect">
            <a:avLst/>
          </a:prstGeom>
        </p:spPr>
        <p:txBody>
          <a:bodyPr wrap="square">
            <a:spAutoFit/>
          </a:bodyPr>
          <a:lstStyle/>
          <a:p>
            <a:pPr algn="ctr"/>
            <a:r>
              <a:rPr lang="en-US" altLang="zh-CN" sz="1200" dirty="0">
                <a:solidFill>
                  <a:schemeClr val="bg1">
                    <a:lumMod val="25000"/>
                    <a:lumOff val="75000"/>
                  </a:schemeClr>
                </a:solidFill>
              </a:rPr>
              <a:t>Jianxin Ma, </a:t>
            </a:r>
            <a:r>
              <a:rPr lang="en-US" altLang="zh-CN" sz="1200" dirty="0" smtClean="0">
                <a:solidFill>
                  <a:schemeClr val="bg1">
                    <a:lumMod val="25000"/>
                    <a:lumOff val="75000"/>
                  </a:schemeClr>
                </a:solidFill>
              </a:rPr>
              <a:t>et al. </a:t>
            </a:r>
            <a:r>
              <a:rPr lang="en-US" altLang="zh-CN" sz="1200" dirty="0" err="1">
                <a:solidFill>
                  <a:schemeClr val="bg1">
                    <a:lumMod val="25000"/>
                    <a:lumOff val="75000"/>
                  </a:schemeClr>
                </a:solidFill>
              </a:rPr>
              <a:t>DepthLGP</a:t>
            </a:r>
            <a:r>
              <a:rPr lang="en-US" altLang="zh-CN" sz="1200" dirty="0">
                <a:solidFill>
                  <a:schemeClr val="bg1">
                    <a:lumMod val="25000"/>
                    <a:lumOff val="75000"/>
                  </a:schemeClr>
                </a:solidFill>
              </a:rPr>
              <a:t>: Learning </a:t>
            </a:r>
            <a:r>
              <a:rPr lang="en-US" altLang="zh-CN" sz="1200" dirty="0" err="1">
                <a:solidFill>
                  <a:schemeClr val="bg1">
                    <a:lumMod val="25000"/>
                    <a:lumOff val="75000"/>
                  </a:schemeClr>
                </a:solidFill>
              </a:rPr>
              <a:t>Embeddings</a:t>
            </a:r>
            <a:r>
              <a:rPr lang="en-US" altLang="zh-CN" sz="1200" dirty="0">
                <a:solidFill>
                  <a:schemeClr val="bg1">
                    <a:lumMod val="25000"/>
                    <a:lumOff val="75000"/>
                  </a:schemeClr>
                </a:solidFill>
              </a:rPr>
              <a:t> of Out-of-Sample Nodes in Dynamic Networks. </a:t>
            </a:r>
            <a:r>
              <a:rPr lang="en-US" altLang="zh-CN" sz="1200" b="1" i="1" dirty="0">
                <a:solidFill>
                  <a:schemeClr val="bg1">
                    <a:lumMod val="25000"/>
                    <a:lumOff val="75000"/>
                  </a:schemeClr>
                </a:solidFill>
              </a:rPr>
              <a:t>AAAI</a:t>
            </a:r>
            <a:r>
              <a:rPr lang="en-US" altLang="zh-CN" sz="1200" dirty="0">
                <a:solidFill>
                  <a:schemeClr val="bg1">
                    <a:lumMod val="25000"/>
                    <a:lumOff val="75000"/>
                  </a:schemeClr>
                </a:solidFill>
              </a:rPr>
              <a:t>, 2018. </a:t>
            </a:r>
          </a:p>
        </p:txBody>
      </p:sp>
    </p:spTree>
    <p:extLst>
      <p:ext uri="{BB962C8B-B14F-4D97-AF65-F5344CB8AC3E}">
        <p14:creationId xmlns:p14="http://schemas.microsoft.com/office/powerpoint/2010/main" val="10356441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95288" y="828154"/>
                <a:ext cx="8077170" cy="4119860"/>
              </a:xfrm>
            </p:spPr>
            <p:txBody>
              <a:bodyPr>
                <a:noAutofit/>
              </a:bodyPr>
              <a:lstStyle/>
              <a:p>
                <a:pPr>
                  <a:spcBef>
                    <a:spcPts val="600"/>
                  </a:spcBef>
                </a:pPr>
                <a:r>
                  <a:rPr lang="en-US" dirty="0"/>
                  <a:t> Network embedding: </a:t>
                </a:r>
                <a:r>
                  <a:rPr lang="en-US" b="1" i="1" dirty="0"/>
                  <a:t>f</a:t>
                </a:r>
                <a:r>
                  <a:rPr lang="en-US" i="1" dirty="0"/>
                  <a:t>: V</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i="1" dirty="0"/>
                  <a:t>R</a:t>
                </a:r>
                <a:r>
                  <a:rPr lang="en-US" i="1" baseline="30000" dirty="0"/>
                  <a:t>d</a:t>
                </a:r>
              </a:p>
              <a:p>
                <a:pPr lvl="1">
                  <a:spcBef>
                    <a:spcPts val="600"/>
                  </a:spcBef>
                </a:pPr>
                <a:r>
                  <a:rPr lang="en-US" dirty="0"/>
                  <a:t> Problem: Hard to model </a:t>
                </a:r>
                <a:r>
                  <a:rPr lang="en-US" b="1" i="1" dirty="0"/>
                  <a:t>f</a:t>
                </a:r>
                <a:r>
                  <a:rPr lang="en-US" i="1" dirty="0"/>
                  <a:t> </a:t>
                </a:r>
                <a:r>
                  <a:rPr lang="en-US" dirty="0"/>
                  <a:t>directly, due to nonlinearity.</a:t>
                </a:r>
              </a:p>
              <a:p>
                <a:pPr lvl="1">
                  <a:spcBef>
                    <a:spcPts val="600"/>
                  </a:spcBef>
                </a:pPr>
                <a:r>
                  <a:rPr lang="en-US" dirty="0"/>
                  <a:t> Solution: Let </a:t>
                </a:r>
                <a:r>
                  <a:rPr lang="en-US" i="1" dirty="0"/>
                  <a:t>f</a:t>
                </a:r>
                <a:r>
                  <a:rPr lang="en-US" dirty="0"/>
                  <a:t> be nonlinearly transformed from a simpler space.</a:t>
                </a:r>
              </a:p>
              <a:p>
                <a:pPr>
                  <a:spcBef>
                    <a:spcPts val="600"/>
                  </a:spcBef>
                </a:pPr>
                <a:r>
                  <a:rPr lang="en-US" altLang="zh-CN" dirty="0"/>
                  <a:t> A latent function easier to model: </a:t>
                </a:r>
                <a:r>
                  <a:rPr lang="en-US" altLang="zh-CN" b="1" i="1" dirty="0"/>
                  <a:t>h</a:t>
                </a:r>
                <a:r>
                  <a:rPr lang="en-US" altLang="zh-CN" i="1" dirty="0"/>
                  <a:t>: V</a:t>
                </a:r>
                <a14:m>
                  <m:oMath xmlns:m="http://schemas.openxmlformats.org/officeDocument/2006/math">
                    <m:r>
                      <a:rPr lang="en-US" altLang="zh-CN" i="1">
                        <a:latin typeface="Cambria Math" panose="02040503050406030204" pitchFamily="18" charset="0"/>
                        <a:ea typeface="Cambria Math" panose="02040503050406030204" pitchFamily="18" charset="0"/>
                      </a:rPr>
                      <m:t>→</m:t>
                    </m:r>
                  </m:oMath>
                </a14:m>
                <a:r>
                  <a:rPr lang="en-US" altLang="zh-CN" i="1" dirty="0"/>
                  <a:t>R</a:t>
                </a:r>
                <a:r>
                  <a:rPr lang="en-US" altLang="zh-CN" i="1" baseline="30000" dirty="0"/>
                  <a:t>s</a:t>
                </a:r>
              </a:p>
              <a:p>
                <a:pPr lvl="1">
                  <a:spcBef>
                    <a:spcPts val="600"/>
                  </a:spcBef>
                </a:pPr>
                <a:r>
                  <a:rPr lang="en-US" altLang="zh-CN" dirty="0"/>
                  <a:t> Model each </a:t>
                </a:r>
                <a:r>
                  <a:rPr lang="en-US" altLang="zh-CN" i="1" dirty="0" err="1"/>
                  <a:t>h</a:t>
                </a:r>
                <a:r>
                  <a:rPr lang="en-US" altLang="zh-CN" i="1" baseline="-25000" dirty="0" err="1"/>
                  <a:t>k</a:t>
                </a:r>
                <a:r>
                  <a:rPr lang="en-US" altLang="zh-CN" i="1" dirty="0"/>
                  <a:t>: V</a:t>
                </a:r>
                <a14:m>
                  <m:oMath xmlns:m="http://schemas.openxmlformats.org/officeDocument/2006/math">
                    <m:r>
                      <a:rPr lang="en-US" altLang="zh-CN" i="1">
                        <a:latin typeface="Cambria Math" panose="02040503050406030204" pitchFamily="18" charset="0"/>
                        <a:ea typeface="Cambria Math" panose="02040503050406030204" pitchFamily="18" charset="0"/>
                      </a:rPr>
                      <m:t>→</m:t>
                    </m:r>
                  </m:oMath>
                </a14:m>
                <a:r>
                  <a:rPr lang="en-US" altLang="zh-CN" i="1" dirty="0"/>
                  <a:t>R</a:t>
                </a:r>
                <a:r>
                  <a:rPr lang="en-US" altLang="zh-CN" i="1" baseline="30000" dirty="0"/>
                  <a:t>  </a:t>
                </a:r>
                <a:r>
                  <a:rPr lang="en-US" altLang="zh-CN" dirty="0"/>
                  <a:t>with a Gaussian process (</a:t>
                </a:r>
                <a:r>
                  <a:rPr lang="en-US" altLang="zh-CN" b="1" i="1" dirty="0"/>
                  <a:t>h</a:t>
                </a:r>
                <a:r>
                  <a:rPr lang="en-US" altLang="zh-CN" dirty="0"/>
                  <a:t>(</a:t>
                </a:r>
                <a:r>
                  <a:rPr lang="en-US" altLang="zh-CN" i="1" dirty="0"/>
                  <a:t>v</a:t>
                </a:r>
                <a:r>
                  <a:rPr lang="en-US" altLang="zh-CN" dirty="0"/>
                  <a:t>) = [</a:t>
                </a:r>
                <a:r>
                  <a:rPr lang="en-US" altLang="zh-CN" i="1" dirty="0"/>
                  <a:t>h</a:t>
                </a:r>
                <a:r>
                  <a:rPr lang="en-US" altLang="zh-CN" baseline="-25000" dirty="0"/>
                  <a:t>1</a:t>
                </a:r>
                <a:r>
                  <a:rPr lang="en-US" altLang="zh-CN" dirty="0"/>
                  <a:t>(</a:t>
                </a:r>
                <a:r>
                  <a:rPr lang="en-US" altLang="zh-CN" i="1" dirty="0"/>
                  <a:t>v</a:t>
                </a:r>
                <a:r>
                  <a:rPr lang="en-US" altLang="zh-CN" dirty="0"/>
                  <a:t>),…,</a:t>
                </a:r>
                <a:r>
                  <a:rPr lang="en-US" altLang="zh-CN" i="1" dirty="0" err="1"/>
                  <a:t>h</a:t>
                </a:r>
                <a:r>
                  <a:rPr lang="en-US" altLang="zh-CN" baseline="-25000" dirty="0" err="1"/>
                  <a:t>s</a:t>
                </a:r>
                <a:r>
                  <a:rPr lang="en-US" altLang="zh-CN" dirty="0"/>
                  <a:t>(</a:t>
                </a:r>
                <a:r>
                  <a:rPr lang="en-US" altLang="zh-CN" i="1" dirty="0"/>
                  <a:t>v</a:t>
                </a:r>
                <a:r>
                  <a:rPr lang="en-US" altLang="zh-CN" dirty="0"/>
                  <a:t>)])</a:t>
                </a:r>
                <a:r>
                  <a:rPr lang="en-US" altLang="zh-CN" i="1" dirty="0"/>
                  <a:t>.</a:t>
                </a:r>
                <a:endParaRPr lang="en-US" altLang="zh-CN" dirty="0"/>
              </a:p>
              <a:p>
                <a:pPr lvl="1">
                  <a:spcBef>
                    <a:spcPts val="600"/>
                  </a:spcBef>
                </a:pPr>
                <a:r>
                  <a:rPr lang="en-US" altLang="zh-CN" dirty="0"/>
                  <a:t> Advantages: Easy to encode network properties in the kernel of a GP; GPs naturally provide high-quality generalization on unseen nodes.  </a:t>
                </a:r>
              </a:p>
              <a:p>
                <a:pPr>
                  <a:spcBef>
                    <a:spcPts val="600"/>
                  </a:spcBef>
                </a:pPr>
                <a:r>
                  <a:rPr lang="en-US" altLang="zh-CN" dirty="0"/>
                  <a:t>A deep neural network: </a:t>
                </a:r>
                <a:r>
                  <a:rPr lang="en-US" b="1" i="1" dirty="0"/>
                  <a:t>g</a:t>
                </a:r>
                <a:r>
                  <a:rPr lang="en-US" altLang="zh-CN" i="1" dirty="0"/>
                  <a:t>: </a:t>
                </a:r>
                <a:r>
                  <a:rPr lang="en-US" altLang="zh-CN" i="1" dirty="0" err="1"/>
                  <a:t>R</a:t>
                </a:r>
                <a:r>
                  <a:rPr lang="en-US" altLang="zh-CN" i="1" baseline="30000" dirty="0" err="1"/>
                  <a:t>s</a:t>
                </a:r>
                <a14:m>
                  <m:oMath xmlns:m="http://schemas.openxmlformats.org/officeDocument/2006/math">
                    <m:r>
                      <a:rPr lang="en-US" altLang="zh-CN" i="1">
                        <a:latin typeface="Cambria Math" panose="02040503050406030204" pitchFamily="18" charset="0"/>
                        <a:ea typeface="Cambria Math" panose="02040503050406030204" pitchFamily="18" charset="0"/>
                      </a:rPr>
                      <m:t>→</m:t>
                    </m:r>
                  </m:oMath>
                </a14:m>
                <a:r>
                  <a:rPr lang="en-US" altLang="zh-CN" i="1" dirty="0"/>
                  <a:t>R</a:t>
                </a:r>
                <a:r>
                  <a:rPr lang="en-US" altLang="zh-CN" i="1" baseline="30000" dirty="0"/>
                  <a:t>d</a:t>
                </a:r>
                <a:r>
                  <a:rPr lang="en-US" altLang="zh-CN" dirty="0"/>
                  <a:t> </a:t>
                </a:r>
              </a:p>
              <a:p>
                <a:pPr>
                  <a:spcBef>
                    <a:spcPts val="600"/>
                  </a:spcBef>
                </a:pPr>
                <a:r>
                  <a:rPr lang="en-US" altLang="zh-CN" dirty="0"/>
                  <a:t> Nonlinear transformation: </a:t>
                </a:r>
                <a:r>
                  <a:rPr lang="en-US" altLang="zh-CN" b="1" i="1" dirty="0"/>
                  <a:t>f</a:t>
                </a:r>
                <a:r>
                  <a:rPr lang="en-US" altLang="zh-CN" dirty="0"/>
                  <a:t>(</a:t>
                </a:r>
                <a:r>
                  <a:rPr lang="en-US" altLang="zh-CN" i="1" dirty="0"/>
                  <a:t>v</a:t>
                </a:r>
                <a:r>
                  <a:rPr lang="en-US" altLang="zh-CN" dirty="0"/>
                  <a:t>)=</a:t>
                </a:r>
                <a:r>
                  <a:rPr lang="en-US" altLang="zh-CN" b="1" i="1" dirty="0"/>
                  <a:t>g</a:t>
                </a:r>
                <a:r>
                  <a:rPr lang="en-US" altLang="zh-CN" dirty="0"/>
                  <a:t>(</a:t>
                </a:r>
                <a:r>
                  <a:rPr lang="en-US" altLang="zh-CN" b="1" i="1" dirty="0"/>
                  <a:t>h</a:t>
                </a:r>
                <a:r>
                  <a:rPr lang="en-US" altLang="zh-CN" dirty="0"/>
                  <a:t>(</a:t>
                </a:r>
                <a:r>
                  <a:rPr lang="en-US" altLang="zh-CN" i="1" dirty="0"/>
                  <a:t>v</a:t>
                </a:r>
                <a:r>
                  <a:rPr lang="en-US" altLang="zh-CN"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95288" y="828154"/>
                <a:ext cx="8077170" cy="4119860"/>
              </a:xfrm>
              <a:blipFill>
                <a:blip r:embed="rId3"/>
                <a:stretch>
                  <a:fillRect/>
                </a:stretch>
              </a:blipFill>
            </p:spPr>
            <p:txBody>
              <a:bodyPr/>
              <a:lstStyle/>
              <a:p>
                <a:r>
                  <a:rPr lang="zh-CN" altLang="en-US">
                    <a:noFill/>
                  </a:rPr>
                  <a:t> </a:t>
                </a:r>
              </a:p>
            </p:txBody>
          </p:sp>
        </mc:Fallback>
      </mc:AlternateContent>
      <p:sp>
        <p:nvSpPr>
          <p:cNvPr id="4" name="Slide Number Placeholder 3"/>
          <p:cNvSpPr>
            <a:spLocks noGrp="1"/>
          </p:cNvSpPr>
          <p:nvPr>
            <p:ph type="sldNum" sz="quarter" idx="12"/>
          </p:nvPr>
        </p:nvSpPr>
        <p:spPr/>
        <p:txBody>
          <a:bodyPr/>
          <a:lstStyle/>
          <a:p>
            <a:fld id="{0CFEC368-1D7A-4F81-ABF6-AE0E36BAF64C}" type="slidenum">
              <a:rPr lang="en-US" smtClean="0"/>
              <a:pPr/>
              <a:t>113</a:t>
            </a:fld>
            <a:endParaRPr lang="en-US"/>
          </a:p>
        </p:txBody>
      </p:sp>
      <p:sp>
        <p:nvSpPr>
          <p:cNvPr id="8" name="Title 1">
            <a:extLst>
              <a:ext uri="{FF2B5EF4-FFF2-40B4-BE49-F238E27FC236}">
                <a16:creationId xmlns:a16="http://schemas.microsoft.com/office/drawing/2014/main" id="{6F9A5E0B-3B43-D349-B29C-7DA1B0306311}"/>
              </a:ext>
            </a:extLst>
          </p:cNvPr>
          <p:cNvSpPr>
            <a:spLocks noGrp="1"/>
          </p:cNvSpPr>
          <p:nvPr>
            <p:ph type="title"/>
          </p:nvPr>
        </p:nvSpPr>
        <p:spPr>
          <a:xfrm>
            <a:off x="311700" y="248400"/>
            <a:ext cx="8520600" cy="572700"/>
          </a:xfrm>
        </p:spPr>
        <p:txBody>
          <a:bodyPr/>
          <a:lstStyle/>
          <a:p>
            <a:r>
              <a:rPr lang="en-US" dirty="0" err="1"/>
              <a:t>DepthLGP</a:t>
            </a:r>
            <a:endParaRPr lang="en-US" sz="3200" dirty="0"/>
          </a:p>
        </p:txBody>
      </p:sp>
      <p:sp>
        <p:nvSpPr>
          <p:cNvPr id="5" name="矩形 4"/>
          <p:cNvSpPr/>
          <p:nvPr/>
        </p:nvSpPr>
        <p:spPr>
          <a:xfrm>
            <a:off x="244840" y="4779818"/>
            <a:ext cx="8501968" cy="276999"/>
          </a:xfrm>
          <a:prstGeom prst="rect">
            <a:avLst/>
          </a:prstGeom>
        </p:spPr>
        <p:txBody>
          <a:bodyPr wrap="square">
            <a:spAutoFit/>
          </a:bodyPr>
          <a:lstStyle/>
          <a:p>
            <a:pPr algn="ctr"/>
            <a:r>
              <a:rPr lang="en-US" altLang="zh-CN" sz="1200" dirty="0">
                <a:solidFill>
                  <a:schemeClr val="bg1">
                    <a:lumMod val="25000"/>
                    <a:lumOff val="75000"/>
                  </a:schemeClr>
                </a:solidFill>
              </a:rPr>
              <a:t>Jianxin Ma, </a:t>
            </a:r>
            <a:r>
              <a:rPr lang="en-US" altLang="zh-CN" sz="1200" dirty="0" smtClean="0">
                <a:solidFill>
                  <a:schemeClr val="bg1">
                    <a:lumMod val="25000"/>
                    <a:lumOff val="75000"/>
                  </a:schemeClr>
                </a:solidFill>
              </a:rPr>
              <a:t>et al. </a:t>
            </a:r>
            <a:r>
              <a:rPr lang="en-US" altLang="zh-CN" sz="1200" dirty="0" err="1">
                <a:solidFill>
                  <a:schemeClr val="bg1">
                    <a:lumMod val="25000"/>
                    <a:lumOff val="75000"/>
                  </a:schemeClr>
                </a:solidFill>
              </a:rPr>
              <a:t>DepthLGP</a:t>
            </a:r>
            <a:r>
              <a:rPr lang="en-US" altLang="zh-CN" sz="1200" dirty="0">
                <a:solidFill>
                  <a:schemeClr val="bg1">
                    <a:lumMod val="25000"/>
                    <a:lumOff val="75000"/>
                  </a:schemeClr>
                </a:solidFill>
              </a:rPr>
              <a:t>: Learning </a:t>
            </a:r>
            <a:r>
              <a:rPr lang="en-US" altLang="zh-CN" sz="1200" dirty="0" err="1">
                <a:solidFill>
                  <a:schemeClr val="bg1">
                    <a:lumMod val="25000"/>
                    <a:lumOff val="75000"/>
                  </a:schemeClr>
                </a:solidFill>
              </a:rPr>
              <a:t>Embeddings</a:t>
            </a:r>
            <a:r>
              <a:rPr lang="en-US" altLang="zh-CN" sz="1200" dirty="0">
                <a:solidFill>
                  <a:schemeClr val="bg1">
                    <a:lumMod val="25000"/>
                    <a:lumOff val="75000"/>
                  </a:schemeClr>
                </a:solidFill>
              </a:rPr>
              <a:t> of Out-of-Sample Nodes in Dynamic Networks. </a:t>
            </a:r>
            <a:r>
              <a:rPr lang="en-US" altLang="zh-CN" sz="1200" b="1" i="1" dirty="0">
                <a:solidFill>
                  <a:schemeClr val="bg1">
                    <a:lumMod val="25000"/>
                    <a:lumOff val="75000"/>
                  </a:schemeClr>
                </a:solidFill>
              </a:rPr>
              <a:t>AAAI</a:t>
            </a:r>
            <a:r>
              <a:rPr lang="en-US" altLang="zh-CN" sz="1200" dirty="0">
                <a:solidFill>
                  <a:schemeClr val="bg1">
                    <a:lumMod val="25000"/>
                    <a:lumOff val="75000"/>
                  </a:schemeClr>
                </a:solidFill>
              </a:rPr>
              <a:t>, 2018. </a:t>
            </a:r>
          </a:p>
        </p:txBody>
      </p:sp>
    </p:spTree>
    <p:extLst>
      <p:ext uri="{BB962C8B-B14F-4D97-AF65-F5344CB8AC3E}">
        <p14:creationId xmlns:p14="http://schemas.microsoft.com/office/powerpoint/2010/main" val="17170795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48400"/>
            <a:ext cx="8520600" cy="572700"/>
          </a:xfrm>
        </p:spPr>
        <p:txBody>
          <a:bodyPr/>
          <a:lstStyle/>
          <a:p>
            <a:r>
              <a:rPr lang="en-US" dirty="0" err="1"/>
              <a:t>DepthLGP</a:t>
            </a:r>
            <a:endParaRPr lang="en-US" sz="3200"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114</a:t>
            </a:fld>
            <a:endParaRPr lang="en-US"/>
          </a:p>
        </p:txBody>
      </p:sp>
      <p:sp>
        <p:nvSpPr>
          <p:cNvPr id="6" name="Content Placeholder 5"/>
          <p:cNvSpPr>
            <a:spLocks noGrp="1"/>
          </p:cNvSpPr>
          <p:nvPr>
            <p:ph idx="1"/>
          </p:nvPr>
        </p:nvSpPr>
        <p:spPr>
          <a:xfrm>
            <a:off x="395288" y="847878"/>
            <a:ext cx="8520600" cy="3416400"/>
          </a:xfrm>
        </p:spPr>
        <p:txBody>
          <a:bodyPr/>
          <a:lstStyle/>
          <a:p>
            <a:r>
              <a:rPr lang="en-US" dirty="0"/>
              <a:t>Nonparametric probabilistic modeling + Deep Learning</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355" y="1418155"/>
            <a:ext cx="4968941" cy="3180617"/>
          </a:xfrm>
          <a:prstGeom prst="rect">
            <a:avLst/>
          </a:prstGeom>
        </p:spPr>
      </p:pic>
      <p:sp>
        <p:nvSpPr>
          <p:cNvPr id="7" name="矩形 6"/>
          <p:cNvSpPr/>
          <p:nvPr/>
        </p:nvSpPr>
        <p:spPr>
          <a:xfrm>
            <a:off x="244840" y="4779818"/>
            <a:ext cx="8501968" cy="276999"/>
          </a:xfrm>
          <a:prstGeom prst="rect">
            <a:avLst/>
          </a:prstGeom>
        </p:spPr>
        <p:txBody>
          <a:bodyPr wrap="square">
            <a:spAutoFit/>
          </a:bodyPr>
          <a:lstStyle/>
          <a:p>
            <a:pPr algn="ctr"/>
            <a:r>
              <a:rPr lang="en-US" altLang="zh-CN" sz="1200" dirty="0">
                <a:solidFill>
                  <a:schemeClr val="bg1">
                    <a:lumMod val="25000"/>
                    <a:lumOff val="75000"/>
                  </a:schemeClr>
                </a:solidFill>
              </a:rPr>
              <a:t>Jianxin Ma, </a:t>
            </a:r>
            <a:r>
              <a:rPr lang="en-US" altLang="zh-CN" sz="1200" dirty="0" smtClean="0">
                <a:solidFill>
                  <a:schemeClr val="bg1">
                    <a:lumMod val="25000"/>
                    <a:lumOff val="75000"/>
                  </a:schemeClr>
                </a:solidFill>
              </a:rPr>
              <a:t>et al. </a:t>
            </a:r>
            <a:r>
              <a:rPr lang="en-US" altLang="zh-CN" sz="1200" dirty="0" err="1">
                <a:solidFill>
                  <a:schemeClr val="bg1">
                    <a:lumMod val="25000"/>
                    <a:lumOff val="75000"/>
                  </a:schemeClr>
                </a:solidFill>
              </a:rPr>
              <a:t>DepthLGP</a:t>
            </a:r>
            <a:r>
              <a:rPr lang="en-US" altLang="zh-CN" sz="1200" dirty="0">
                <a:solidFill>
                  <a:schemeClr val="bg1">
                    <a:lumMod val="25000"/>
                    <a:lumOff val="75000"/>
                  </a:schemeClr>
                </a:solidFill>
              </a:rPr>
              <a:t>: Learning </a:t>
            </a:r>
            <a:r>
              <a:rPr lang="en-US" altLang="zh-CN" sz="1200" dirty="0" err="1">
                <a:solidFill>
                  <a:schemeClr val="bg1">
                    <a:lumMod val="25000"/>
                    <a:lumOff val="75000"/>
                  </a:schemeClr>
                </a:solidFill>
              </a:rPr>
              <a:t>Embeddings</a:t>
            </a:r>
            <a:r>
              <a:rPr lang="en-US" altLang="zh-CN" sz="1200" dirty="0">
                <a:solidFill>
                  <a:schemeClr val="bg1">
                    <a:lumMod val="25000"/>
                    <a:lumOff val="75000"/>
                  </a:schemeClr>
                </a:solidFill>
              </a:rPr>
              <a:t> of Out-of-Sample Nodes in Dynamic Networks. </a:t>
            </a:r>
            <a:r>
              <a:rPr lang="en-US" altLang="zh-CN" sz="1200" b="1" i="1" dirty="0">
                <a:solidFill>
                  <a:schemeClr val="bg1">
                    <a:lumMod val="25000"/>
                    <a:lumOff val="75000"/>
                  </a:schemeClr>
                </a:solidFill>
              </a:rPr>
              <a:t>AAAI</a:t>
            </a:r>
            <a:r>
              <a:rPr lang="en-US" altLang="zh-CN" sz="1200" dirty="0">
                <a:solidFill>
                  <a:schemeClr val="bg1">
                    <a:lumMod val="25000"/>
                    <a:lumOff val="75000"/>
                  </a:schemeClr>
                </a:solidFill>
              </a:rPr>
              <a:t>, 2018. </a:t>
            </a:r>
          </a:p>
        </p:txBody>
      </p:sp>
    </p:spTree>
    <p:extLst>
      <p:ext uri="{BB962C8B-B14F-4D97-AF65-F5344CB8AC3E}">
        <p14:creationId xmlns:p14="http://schemas.microsoft.com/office/powerpoint/2010/main" val="12444946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95288" y="831039"/>
                <a:ext cx="8077170" cy="3657600"/>
              </a:xfrm>
            </p:spPr>
            <p:txBody>
              <a:bodyPr>
                <a:normAutofit/>
              </a:bodyPr>
              <a:lstStyle/>
              <a:p>
                <a:pPr marL="342900"/>
                <a:r>
                  <a:rPr lang="en-US" dirty="0"/>
                  <a:t>Design</a:t>
                </a:r>
                <a:r>
                  <a:rPr lang="en-US" altLang="zh-CN" dirty="0"/>
                  <a:t> a kernel </a:t>
                </a:r>
                <a:r>
                  <a:rPr lang="en-US" dirty="0"/>
                  <a:t>for the </a:t>
                </a:r>
                <a:r>
                  <a:rPr lang="en-US" i="1" dirty="0"/>
                  <a:t>k</a:t>
                </a:r>
                <a:r>
                  <a:rPr lang="en-US" dirty="0"/>
                  <a:t>th (</a:t>
                </a:r>
                <a:r>
                  <a:rPr lang="en-US" i="1" dirty="0"/>
                  <a:t>k=1,…,s</a:t>
                </a:r>
                <a:r>
                  <a:rPr lang="en-US" dirty="0"/>
                  <a:t>) dimension of </a:t>
                </a:r>
                <a:r>
                  <a:rPr lang="en-US" i="1" dirty="0"/>
                  <a:t>h</a:t>
                </a:r>
                <a:r>
                  <a:rPr lang="en-US" dirty="0"/>
                  <a:t>(</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95288" y="831039"/>
                <a:ext cx="8077170" cy="3657600"/>
              </a:xfrm>
              <a:blipFill>
                <a:blip r:embed="rId3"/>
                <a:stretch>
                  <a:fillRect l="-314"/>
                </a:stretch>
              </a:blipFill>
            </p:spPr>
            <p:txBody>
              <a:bodyPr/>
              <a:lstStyle/>
              <a:p>
                <a:r>
                  <a:rPr lang="zh-CN" altLang="en-US">
                    <a:noFill/>
                  </a:rPr>
                  <a:t> </a:t>
                </a:r>
              </a:p>
            </p:txBody>
          </p:sp>
        </mc:Fallback>
      </mc:AlternateContent>
      <p:sp>
        <p:nvSpPr>
          <p:cNvPr id="4" name="Slide Number Placeholder 3"/>
          <p:cNvSpPr>
            <a:spLocks noGrp="1"/>
          </p:cNvSpPr>
          <p:nvPr>
            <p:ph type="sldNum" sz="quarter" idx="12"/>
          </p:nvPr>
        </p:nvSpPr>
        <p:spPr/>
        <p:txBody>
          <a:bodyPr/>
          <a:lstStyle/>
          <a:p>
            <a:fld id="{0CFEC368-1D7A-4F81-ABF6-AE0E36BAF64C}" type="slidenum">
              <a:rPr lang="en-US" smtClean="0"/>
              <a:pPr/>
              <a:t>115</a:t>
            </a:fld>
            <a:endParaRPr lang="en-US"/>
          </a:p>
        </p:txBody>
      </p:sp>
      <p:sp>
        <p:nvSpPr>
          <p:cNvPr id="6" name="Rectangle 5"/>
          <p:cNvSpPr/>
          <p:nvPr/>
        </p:nvSpPr>
        <p:spPr>
          <a:xfrm>
            <a:off x="395288" y="4142027"/>
            <a:ext cx="8077170" cy="1061829"/>
          </a:xfrm>
          <a:prstGeom prst="rect">
            <a:avLst/>
          </a:prstGeom>
        </p:spPr>
        <p:txBody>
          <a:bodyPr wrap="square">
            <a:spAutoFit/>
          </a:bodyPr>
          <a:lstStyle/>
          <a:p>
            <a:pPr>
              <a:lnSpc>
                <a:spcPct val="150000"/>
              </a:lnSpc>
            </a:pPr>
            <a:r>
              <a:rPr lang="en-US" baseline="30000" dirty="0">
                <a:solidFill>
                  <a:srgbClr val="ADADAD"/>
                </a:solidFill>
              </a:rPr>
              <a:t>1</a:t>
            </a:r>
            <a:r>
              <a:rPr lang="en-US" dirty="0">
                <a:solidFill>
                  <a:srgbClr val="ADADAD"/>
                </a:solidFill>
              </a:rPr>
              <a:t>The matrix inversion can be bypassed without approximation.</a:t>
            </a:r>
          </a:p>
          <a:p>
            <a:r>
              <a:rPr lang="en-US" baseline="30000" dirty="0">
                <a:solidFill>
                  <a:srgbClr val="ADADAD"/>
                </a:solidFill>
              </a:rPr>
              <a:t>2</a:t>
            </a:r>
            <a:r>
              <a:rPr lang="en-US" dirty="0">
                <a:solidFill>
                  <a:srgbClr val="ADADAD"/>
                </a:solidFill>
              </a:rPr>
              <a:t>a</a:t>
            </a:r>
            <a:r>
              <a:rPr lang="en-US" baseline="30000" dirty="0">
                <a:solidFill>
                  <a:srgbClr val="ADADAD"/>
                </a:solidFill>
              </a:rPr>
              <a:t>(</a:t>
            </a:r>
            <a:r>
              <a:rPr lang="en-US" i="1" baseline="30000" dirty="0">
                <a:solidFill>
                  <a:srgbClr val="ADADAD"/>
                </a:solidFill>
              </a:rPr>
              <a:t>k</a:t>
            </a:r>
            <a:r>
              <a:rPr lang="en-US" baseline="30000" dirty="0">
                <a:solidFill>
                  <a:srgbClr val="ADADAD"/>
                </a:solidFill>
              </a:rPr>
              <a:t>)</a:t>
            </a:r>
            <a:r>
              <a:rPr lang="en-US" baseline="-25000" dirty="0">
                <a:solidFill>
                  <a:srgbClr val="ADADAD"/>
                </a:solidFill>
              </a:rPr>
              <a:t>v</a:t>
            </a:r>
            <a:r>
              <a:rPr lang="en-US" altLang="zh-CN" dirty="0">
                <a:solidFill>
                  <a:srgbClr val="ADADAD"/>
                </a:solidFill>
              </a:rPr>
              <a:t> indicates how much attention we pay to a node. It is learned for an in-sample node, but fixed to one for an OOS node, as we are always interested in OOS nodes.</a:t>
            </a:r>
          </a:p>
          <a:p>
            <a:endParaRPr lang="en-US" dirty="0">
              <a:solidFill>
                <a:srgbClr val="ADADAD"/>
              </a:solidFill>
            </a:endParaRPr>
          </a:p>
        </p:txBody>
      </p:sp>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1730" y="2018836"/>
            <a:ext cx="4428492" cy="1481756"/>
          </a:xfrm>
          <a:prstGeom prst="rect">
            <a:avLst/>
          </a:prstGeom>
        </p:spPr>
      </p:pic>
      <p:sp>
        <p:nvSpPr>
          <p:cNvPr id="9" name="Rectangle 8"/>
          <p:cNvSpPr/>
          <p:nvPr/>
        </p:nvSpPr>
        <p:spPr>
          <a:xfrm>
            <a:off x="1825098" y="1660303"/>
            <a:ext cx="3429000" cy="323165"/>
          </a:xfrm>
          <a:prstGeom prst="rect">
            <a:avLst/>
          </a:prstGeom>
        </p:spPr>
        <p:txBody>
          <a:bodyPr>
            <a:spAutoFit/>
          </a:bodyPr>
          <a:lstStyle/>
          <a:p>
            <a:pPr algn="ctr"/>
            <a:r>
              <a:rPr lang="en-US" sz="1500" dirty="0">
                <a:solidFill>
                  <a:srgbClr val="FFC000"/>
                </a:solidFill>
              </a:rPr>
              <a:t>First-order Proximity</a:t>
            </a:r>
            <a:endParaRPr lang="en-US" sz="1500" baseline="-25000" dirty="0">
              <a:solidFill>
                <a:srgbClr val="FFC000"/>
              </a:solidFill>
            </a:endParaRPr>
          </a:p>
        </p:txBody>
      </p:sp>
      <p:sp>
        <p:nvSpPr>
          <p:cNvPr id="10" name="Rectangle 9"/>
          <p:cNvSpPr/>
          <p:nvPr/>
        </p:nvSpPr>
        <p:spPr>
          <a:xfrm>
            <a:off x="2986227" y="3155504"/>
            <a:ext cx="2160240" cy="3450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p:cNvSpPr/>
          <p:nvPr/>
        </p:nvSpPr>
        <p:spPr>
          <a:xfrm>
            <a:off x="2986227" y="3726553"/>
            <a:ext cx="3429000" cy="484748"/>
          </a:xfrm>
          <a:prstGeom prst="rect">
            <a:avLst/>
          </a:prstGeom>
        </p:spPr>
        <p:txBody>
          <a:bodyPr>
            <a:spAutoFit/>
          </a:bodyPr>
          <a:lstStyle/>
          <a:p>
            <a:pPr algn="ctr"/>
            <a:r>
              <a:rPr lang="en-US" sz="1500" dirty="0">
                <a:solidFill>
                  <a:srgbClr val="FFC000"/>
                </a:solidFill>
              </a:rPr>
              <a:t>Node Weights</a:t>
            </a:r>
          </a:p>
          <a:p>
            <a:pPr algn="ctr"/>
            <a:r>
              <a:rPr lang="en-US" sz="1050" dirty="0">
                <a:solidFill>
                  <a:srgbClr val="FFC000"/>
                </a:solidFill>
              </a:rPr>
              <a:t>(to prune un</a:t>
            </a:r>
            <a:r>
              <a:rPr lang="en-US" altLang="zh-CN" sz="1050" dirty="0">
                <a:solidFill>
                  <a:srgbClr val="FFC000"/>
                </a:solidFill>
              </a:rPr>
              <a:t>informative nodes)</a:t>
            </a:r>
            <a:endParaRPr lang="en-US" sz="1050" baseline="-25000" dirty="0">
              <a:solidFill>
                <a:srgbClr val="FFC000"/>
              </a:solidFill>
            </a:endParaRPr>
          </a:p>
        </p:txBody>
      </p:sp>
      <p:sp>
        <p:nvSpPr>
          <p:cNvPr id="12" name="Rectangle 11"/>
          <p:cNvSpPr/>
          <p:nvPr/>
        </p:nvSpPr>
        <p:spPr>
          <a:xfrm>
            <a:off x="3398676" y="2164474"/>
            <a:ext cx="1026114" cy="4226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p:cNvSpPr/>
          <p:nvPr/>
        </p:nvSpPr>
        <p:spPr>
          <a:xfrm>
            <a:off x="4741422" y="2164474"/>
            <a:ext cx="1329054" cy="4226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p:cNvSpPr/>
          <p:nvPr/>
        </p:nvSpPr>
        <p:spPr>
          <a:xfrm>
            <a:off x="4624103" y="1628900"/>
            <a:ext cx="3429000" cy="323165"/>
          </a:xfrm>
          <a:prstGeom prst="rect">
            <a:avLst/>
          </a:prstGeom>
        </p:spPr>
        <p:txBody>
          <a:bodyPr>
            <a:spAutoFit/>
          </a:bodyPr>
          <a:lstStyle/>
          <a:p>
            <a:pPr algn="ctr"/>
            <a:r>
              <a:rPr lang="en-US" sz="1500" dirty="0">
                <a:solidFill>
                  <a:srgbClr val="FFC000"/>
                </a:solidFill>
              </a:rPr>
              <a:t>Second-order Proximity</a:t>
            </a:r>
            <a:endParaRPr lang="en-US" sz="1500" baseline="-25000" dirty="0">
              <a:solidFill>
                <a:srgbClr val="FFC000"/>
              </a:solidFill>
            </a:endParaRPr>
          </a:p>
        </p:txBody>
      </p:sp>
      <p:cxnSp>
        <p:nvCxnSpPr>
          <p:cNvPr id="16" name="Straight Arrow Connector 15"/>
          <p:cNvCxnSpPr/>
          <p:nvPr/>
        </p:nvCxnSpPr>
        <p:spPr>
          <a:xfrm>
            <a:off x="3607296" y="1884951"/>
            <a:ext cx="108012" cy="2354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713149" y="1897080"/>
            <a:ext cx="189963" cy="2578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4510764" y="3541111"/>
            <a:ext cx="68640" cy="2539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B3EBEDD0-1530-6849-8C1D-3402CA949478}"/>
              </a:ext>
            </a:extLst>
          </p:cNvPr>
          <p:cNvSpPr>
            <a:spLocks noGrp="1"/>
          </p:cNvSpPr>
          <p:nvPr>
            <p:ph type="title"/>
          </p:nvPr>
        </p:nvSpPr>
        <p:spPr>
          <a:xfrm>
            <a:off x="311700" y="248400"/>
            <a:ext cx="8520600" cy="572700"/>
          </a:xfrm>
        </p:spPr>
        <p:txBody>
          <a:bodyPr/>
          <a:lstStyle/>
          <a:p>
            <a:r>
              <a:rPr lang="en-US" dirty="0" err="1"/>
              <a:t>DepthLGP</a:t>
            </a:r>
            <a:endParaRPr lang="en-US" sz="3200" dirty="0"/>
          </a:p>
        </p:txBody>
      </p:sp>
    </p:spTree>
    <p:extLst>
      <p:ext uri="{BB962C8B-B14F-4D97-AF65-F5344CB8AC3E}">
        <p14:creationId xmlns:p14="http://schemas.microsoft.com/office/powerpoint/2010/main" val="35503009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48400"/>
            <a:ext cx="8520600" cy="572700"/>
          </a:xfrm>
        </p:spPr>
        <p:txBody>
          <a:bodyPr/>
          <a:lstStyle/>
          <a:p>
            <a:r>
              <a:rPr lang="en-US" dirty="0"/>
              <a:t>Theories</a:t>
            </a:r>
            <a:endParaRPr lang="en-US" sz="3200" dirty="0"/>
          </a:p>
        </p:txBody>
      </p:sp>
      <p:sp>
        <p:nvSpPr>
          <p:cNvPr id="3" name="Content Placeholder 2"/>
          <p:cNvSpPr>
            <a:spLocks noGrp="1"/>
          </p:cNvSpPr>
          <p:nvPr>
            <p:ph idx="1"/>
          </p:nvPr>
        </p:nvSpPr>
        <p:spPr>
          <a:xfrm>
            <a:off x="395288" y="954478"/>
            <a:ext cx="8077170" cy="3575360"/>
          </a:xfrm>
        </p:spPr>
        <p:txBody>
          <a:bodyPr/>
          <a:lstStyle/>
          <a:p>
            <a:r>
              <a:rPr lang="en-US" sz="2400" dirty="0"/>
              <a:t>The model can fit arbitrary network embedding.</a:t>
            </a:r>
          </a:p>
          <a:p>
            <a:pPr lvl="1"/>
            <a:r>
              <a:rPr lang="en-US" sz="1800" dirty="0"/>
              <a:t>There </a:t>
            </a:r>
            <a:r>
              <a:rPr lang="en-US" sz="1800" dirty="0">
                <a:solidFill>
                  <a:srgbClr val="FFC000"/>
                </a:solidFill>
              </a:rPr>
              <a:t>exists</a:t>
            </a:r>
            <a:r>
              <a:rPr lang="en-US" sz="1800" dirty="0"/>
              <a:t> such a set of </a:t>
            </a:r>
            <a:r>
              <a:rPr lang="en-US" sz="1800" dirty="0" smtClean="0"/>
              <a:t>parameters that</a:t>
            </a:r>
            <a:r>
              <a:rPr lang="en-US" sz="1800" dirty="0"/>
              <a:t>: …</a:t>
            </a:r>
          </a:p>
          <a:p>
            <a:endParaRPr lang="en-US" sz="2000"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116</a:t>
            </a:fld>
            <a:endParaRPr lang="en-US"/>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559" y="2512096"/>
            <a:ext cx="6569004" cy="1782634"/>
          </a:xfrm>
          <a:prstGeom prst="rect">
            <a:avLst/>
          </a:prstGeom>
        </p:spPr>
      </p:pic>
      <p:sp>
        <p:nvSpPr>
          <p:cNvPr id="6" name="矩形 5"/>
          <p:cNvSpPr/>
          <p:nvPr/>
        </p:nvSpPr>
        <p:spPr>
          <a:xfrm>
            <a:off x="244840" y="4779818"/>
            <a:ext cx="8501968" cy="276999"/>
          </a:xfrm>
          <a:prstGeom prst="rect">
            <a:avLst/>
          </a:prstGeom>
        </p:spPr>
        <p:txBody>
          <a:bodyPr wrap="square">
            <a:spAutoFit/>
          </a:bodyPr>
          <a:lstStyle/>
          <a:p>
            <a:pPr algn="ctr"/>
            <a:r>
              <a:rPr lang="en-US" altLang="zh-CN" sz="1200" dirty="0">
                <a:solidFill>
                  <a:schemeClr val="bg1">
                    <a:lumMod val="25000"/>
                    <a:lumOff val="75000"/>
                  </a:schemeClr>
                </a:solidFill>
              </a:rPr>
              <a:t>Jianxin Ma, </a:t>
            </a:r>
            <a:r>
              <a:rPr lang="en-US" altLang="zh-CN" sz="1200" dirty="0" smtClean="0">
                <a:solidFill>
                  <a:schemeClr val="bg1">
                    <a:lumMod val="25000"/>
                    <a:lumOff val="75000"/>
                  </a:schemeClr>
                </a:solidFill>
              </a:rPr>
              <a:t>et al. </a:t>
            </a:r>
            <a:r>
              <a:rPr lang="en-US" altLang="zh-CN" sz="1200" dirty="0" err="1">
                <a:solidFill>
                  <a:schemeClr val="bg1">
                    <a:lumMod val="25000"/>
                    <a:lumOff val="75000"/>
                  </a:schemeClr>
                </a:solidFill>
              </a:rPr>
              <a:t>DepthLGP</a:t>
            </a:r>
            <a:r>
              <a:rPr lang="en-US" altLang="zh-CN" sz="1200" dirty="0">
                <a:solidFill>
                  <a:schemeClr val="bg1">
                    <a:lumMod val="25000"/>
                    <a:lumOff val="75000"/>
                  </a:schemeClr>
                </a:solidFill>
              </a:rPr>
              <a:t>: Learning </a:t>
            </a:r>
            <a:r>
              <a:rPr lang="en-US" altLang="zh-CN" sz="1200" dirty="0" err="1">
                <a:solidFill>
                  <a:schemeClr val="bg1">
                    <a:lumMod val="25000"/>
                    <a:lumOff val="75000"/>
                  </a:schemeClr>
                </a:solidFill>
              </a:rPr>
              <a:t>Embeddings</a:t>
            </a:r>
            <a:r>
              <a:rPr lang="en-US" altLang="zh-CN" sz="1200" dirty="0">
                <a:solidFill>
                  <a:schemeClr val="bg1">
                    <a:lumMod val="25000"/>
                    <a:lumOff val="75000"/>
                  </a:schemeClr>
                </a:solidFill>
              </a:rPr>
              <a:t> of Out-of-Sample Nodes in Dynamic Networks. </a:t>
            </a:r>
            <a:r>
              <a:rPr lang="en-US" altLang="zh-CN" sz="1200" b="1" i="1" dirty="0">
                <a:solidFill>
                  <a:schemeClr val="bg1">
                    <a:lumMod val="25000"/>
                    <a:lumOff val="75000"/>
                  </a:schemeClr>
                </a:solidFill>
              </a:rPr>
              <a:t>AAAI</a:t>
            </a:r>
            <a:r>
              <a:rPr lang="en-US" altLang="zh-CN" sz="1200" dirty="0">
                <a:solidFill>
                  <a:schemeClr val="bg1">
                    <a:lumMod val="25000"/>
                    <a:lumOff val="75000"/>
                  </a:schemeClr>
                </a:solidFill>
              </a:rPr>
              <a:t>, 2018. </a:t>
            </a:r>
          </a:p>
        </p:txBody>
      </p:sp>
    </p:spTree>
    <p:extLst>
      <p:ext uri="{BB962C8B-B14F-4D97-AF65-F5344CB8AC3E}">
        <p14:creationId xmlns:p14="http://schemas.microsoft.com/office/powerpoint/2010/main" val="14865061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48400"/>
            <a:ext cx="8520600" cy="572700"/>
          </a:xfrm>
        </p:spPr>
        <p:txBody>
          <a:bodyPr/>
          <a:lstStyle/>
          <a:p>
            <a:r>
              <a:rPr lang="en-US" dirty="0"/>
              <a:t>Task I: Classification</a:t>
            </a:r>
            <a:endParaRPr lang="en-US" sz="3200"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117</a:t>
            </a:fld>
            <a:endParaRPr lang="en-US"/>
          </a:p>
        </p:txBody>
      </p:sp>
      <p:pic>
        <p:nvPicPr>
          <p:cNvPr id="6"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3370" y="963814"/>
            <a:ext cx="7117259" cy="3699403"/>
          </a:xfrm>
          <a:prstGeom prst="rect">
            <a:avLst/>
          </a:prstGeom>
        </p:spPr>
      </p:pic>
      <p:sp>
        <p:nvSpPr>
          <p:cNvPr id="5" name="矩形 4"/>
          <p:cNvSpPr/>
          <p:nvPr/>
        </p:nvSpPr>
        <p:spPr>
          <a:xfrm>
            <a:off x="244840" y="4779818"/>
            <a:ext cx="8501968" cy="276999"/>
          </a:xfrm>
          <a:prstGeom prst="rect">
            <a:avLst/>
          </a:prstGeom>
        </p:spPr>
        <p:txBody>
          <a:bodyPr wrap="square">
            <a:spAutoFit/>
          </a:bodyPr>
          <a:lstStyle/>
          <a:p>
            <a:pPr algn="ctr"/>
            <a:r>
              <a:rPr lang="en-US" altLang="zh-CN" sz="1200" dirty="0">
                <a:solidFill>
                  <a:schemeClr val="bg1">
                    <a:lumMod val="25000"/>
                    <a:lumOff val="75000"/>
                  </a:schemeClr>
                </a:solidFill>
              </a:rPr>
              <a:t>Jianxin Ma, </a:t>
            </a:r>
            <a:r>
              <a:rPr lang="en-US" altLang="zh-CN" sz="1200" dirty="0" smtClean="0">
                <a:solidFill>
                  <a:schemeClr val="bg1">
                    <a:lumMod val="25000"/>
                    <a:lumOff val="75000"/>
                  </a:schemeClr>
                </a:solidFill>
              </a:rPr>
              <a:t>et al. </a:t>
            </a:r>
            <a:r>
              <a:rPr lang="en-US" altLang="zh-CN" sz="1200" dirty="0" err="1">
                <a:solidFill>
                  <a:schemeClr val="bg1">
                    <a:lumMod val="25000"/>
                    <a:lumOff val="75000"/>
                  </a:schemeClr>
                </a:solidFill>
              </a:rPr>
              <a:t>DepthLGP</a:t>
            </a:r>
            <a:r>
              <a:rPr lang="en-US" altLang="zh-CN" sz="1200" dirty="0">
                <a:solidFill>
                  <a:schemeClr val="bg1">
                    <a:lumMod val="25000"/>
                    <a:lumOff val="75000"/>
                  </a:schemeClr>
                </a:solidFill>
              </a:rPr>
              <a:t>: Learning </a:t>
            </a:r>
            <a:r>
              <a:rPr lang="en-US" altLang="zh-CN" sz="1200" dirty="0" err="1">
                <a:solidFill>
                  <a:schemeClr val="bg1">
                    <a:lumMod val="25000"/>
                    <a:lumOff val="75000"/>
                  </a:schemeClr>
                </a:solidFill>
              </a:rPr>
              <a:t>Embeddings</a:t>
            </a:r>
            <a:r>
              <a:rPr lang="en-US" altLang="zh-CN" sz="1200" dirty="0">
                <a:solidFill>
                  <a:schemeClr val="bg1">
                    <a:lumMod val="25000"/>
                    <a:lumOff val="75000"/>
                  </a:schemeClr>
                </a:solidFill>
              </a:rPr>
              <a:t> of Out-of-Sample Nodes in Dynamic Networks. </a:t>
            </a:r>
            <a:r>
              <a:rPr lang="en-US" altLang="zh-CN" sz="1200" b="1" i="1" dirty="0">
                <a:solidFill>
                  <a:schemeClr val="bg1">
                    <a:lumMod val="25000"/>
                    <a:lumOff val="75000"/>
                  </a:schemeClr>
                </a:solidFill>
              </a:rPr>
              <a:t>AAAI</a:t>
            </a:r>
            <a:r>
              <a:rPr lang="en-US" altLang="zh-CN" sz="1200" dirty="0">
                <a:solidFill>
                  <a:schemeClr val="bg1">
                    <a:lumMod val="25000"/>
                    <a:lumOff val="75000"/>
                  </a:schemeClr>
                </a:solidFill>
              </a:rPr>
              <a:t>, 2018. </a:t>
            </a:r>
          </a:p>
        </p:txBody>
      </p:sp>
    </p:spTree>
    <p:extLst>
      <p:ext uri="{BB962C8B-B14F-4D97-AF65-F5344CB8AC3E}">
        <p14:creationId xmlns:p14="http://schemas.microsoft.com/office/powerpoint/2010/main" val="32106477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FEC368-1D7A-4F81-ABF6-AE0E36BAF64C}" type="slidenum">
              <a:rPr lang="en-US" smtClean="0"/>
              <a:pPr/>
              <a:t>118</a:t>
            </a:fld>
            <a:endParaRPr lang="en-US"/>
          </a:p>
        </p:txBody>
      </p:sp>
      <p:pic>
        <p:nvPicPr>
          <p:cNvPr id="7" name="Content Placeholder 6"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2181" y="1529629"/>
            <a:ext cx="7659637" cy="2425059"/>
          </a:xfrm>
        </p:spPr>
      </p:pic>
      <p:sp>
        <p:nvSpPr>
          <p:cNvPr id="11" name="Title 1">
            <a:extLst>
              <a:ext uri="{FF2B5EF4-FFF2-40B4-BE49-F238E27FC236}">
                <a16:creationId xmlns:a16="http://schemas.microsoft.com/office/drawing/2014/main" id="{5291E397-BDD3-714D-B06C-CFCDFD12C881}"/>
              </a:ext>
            </a:extLst>
          </p:cNvPr>
          <p:cNvSpPr txBox="1">
            <a:spLocks/>
          </p:cNvSpPr>
          <p:nvPr/>
        </p:nvSpPr>
        <p:spPr>
          <a:xfrm>
            <a:off x="311700" y="248400"/>
            <a:ext cx="8520600" cy="5727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Task II: Link Prediction</a:t>
            </a:r>
            <a:endParaRPr lang="en-US" sz="3200" dirty="0"/>
          </a:p>
        </p:txBody>
      </p:sp>
      <p:sp>
        <p:nvSpPr>
          <p:cNvPr id="5" name="矩形 4"/>
          <p:cNvSpPr/>
          <p:nvPr/>
        </p:nvSpPr>
        <p:spPr>
          <a:xfrm>
            <a:off x="244840" y="4779818"/>
            <a:ext cx="8501968" cy="276999"/>
          </a:xfrm>
          <a:prstGeom prst="rect">
            <a:avLst/>
          </a:prstGeom>
        </p:spPr>
        <p:txBody>
          <a:bodyPr wrap="square">
            <a:spAutoFit/>
          </a:bodyPr>
          <a:lstStyle/>
          <a:p>
            <a:pPr algn="ctr"/>
            <a:r>
              <a:rPr lang="en-US" altLang="zh-CN" sz="1200" dirty="0">
                <a:solidFill>
                  <a:schemeClr val="bg1">
                    <a:lumMod val="25000"/>
                    <a:lumOff val="75000"/>
                  </a:schemeClr>
                </a:solidFill>
              </a:rPr>
              <a:t>Jianxin Ma, </a:t>
            </a:r>
            <a:r>
              <a:rPr lang="en-US" altLang="zh-CN" sz="1200" dirty="0" smtClean="0">
                <a:solidFill>
                  <a:schemeClr val="bg1">
                    <a:lumMod val="25000"/>
                    <a:lumOff val="75000"/>
                  </a:schemeClr>
                </a:solidFill>
              </a:rPr>
              <a:t>et al. </a:t>
            </a:r>
            <a:r>
              <a:rPr lang="en-US" altLang="zh-CN" sz="1200" dirty="0" err="1">
                <a:solidFill>
                  <a:schemeClr val="bg1">
                    <a:lumMod val="25000"/>
                    <a:lumOff val="75000"/>
                  </a:schemeClr>
                </a:solidFill>
              </a:rPr>
              <a:t>DepthLGP</a:t>
            </a:r>
            <a:r>
              <a:rPr lang="en-US" altLang="zh-CN" sz="1200" dirty="0">
                <a:solidFill>
                  <a:schemeClr val="bg1">
                    <a:lumMod val="25000"/>
                    <a:lumOff val="75000"/>
                  </a:schemeClr>
                </a:solidFill>
              </a:rPr>
              <a:t>: Learning </a:t>
            </a:r>
            <a:r>
              <a:rPr lang="en-US" altLang="zh-CN" sz="1200" dirty="0" err="1">
                <a:solidFill>
                  <a:schemeClr val="bg1">
                    <a:lumMod val="25000"/>
                    <a:lumOff val="75000"/>
                  </a:schemeClr>
                </a:solidFill>
              </a:rPr>
              <a:t>Embeddings</a:t>
            </a:r>
            <a:r>
              <a:rPr lang="en-US" altLang="zh-CN" sz="1200" dirty="0">
                <a:solidFill>
                  <a:schemeClr val="bg1">
                    <a:lumMod val="25000"/>
                    <a:lumOff val="75000"/>
                  </a:schemeClr>
                </a:solidFill>
              </a:rPr>
              <a:t> of Out-of-Sample Nodes in Dynamic Networks. </a:t>
            </a:r>
            <a:r>
              <a:rPr lang="en-US" altLang="zh-CN" sz="1200" b="1" i="1" dirty="0">
                <a:solidFill>
                  <a:schemeClr val="bg1">
                    <a:lumMod val="25000"/>
                    <a:lumOff val="75000"/>
                  </a:schemeClr>
                </a:solidFill>
              </a:rPr>
              <a:t>AAAI</a:t>
            </a:r>
            <a:r>
              <a:rPr lang="en-US" altLang="zh-CN" sz="1200" dirty="0">
                <a:solidFill>
                  <a:schemeClr val="bg1">
                    <a:lumMod val="25000"/>
                    <a:lumOff val="75000"/>
                  </a:schemeClr>
                </a:solidFill>
              </a:rPr>
              <a:t>, 2018. </a:t>
            </a:r>
          </a:p>
        </p:txBody>
      </p:sp>
    </p:spTree>
    <p:extLst>
      <p:ext uri="{BB962C8B-B14F-4D97-AF65-F5344CB8AC3E}">
        <p14:creationId xmlns:p14="http://schemas.microsoft.com/office/powerpoint/2010/main" val="27001732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119</a:t>
            </a:fld>
            <a:endParaRPr lang="en-US" dirty="0"/>
          </a:p>
        </p:txBody>
      </p:sp>
      <p:sp>
        <p:nvSpPr>
          <p:cNvPr id="8" name="内容占位符 2">
            <a:extLst>
              <a:ext uri="{FF2B5EF4-FFF2-40B4-BE49-F238E27FC236}">
                <a16:creationId xmlns:a16="http://schemas.microsoft.com/office/drawing/2014/main" id="{40196798-C983-DF4E-954C-51D14A01FDA8}"/>
              </a:ext>
            </a:extLst>
          </p:cNvPr>
          <p:cNvSpPr>
            <a:spLocks noGrp="1"/>
          </p:cNvSpPr>
          <p:nvPr>
            <p:ph idx="1"/>
          </p:nvPr>
        </p:nvSpPr>
        <p:spPr>
          <a:xfrm>
            <a:off x="395288" y="1080000"/>
            <a:ext cx="7446654" cy="3657600"/>
          </a:xfrm>
        </p:spPr>
        <p:txBody>
          <a:bodyPr>
            <a:normAutofit/>
          </a:bodyPr>
          <a:lstStyle/>
          <a:p>
            <a:pPr>
              <a:lnSpc>
                <a:spcPct val="150000"/>
              </a:lnSpc>
            </a:pPr>
            <a:r>
              <a:rPr lang="en-US" altLang="zh-CN" sz="2000" b="1" dirty="0">
                <a:solidFill>
                  <a:srgbClr val="ADADAD"/>
                </a:solidFill>
              </a:rPr>
              <a:t>I  : Out-of-sample nodes</a:t>
            </a:r>
          </a:p>
          <a:p>
            <a:pPr>
              <a:lnSpc>
                <a:spcPct val="150000"/>
              </a:lnSpc>
            </a:pPr>
            <a:r>
              <a:rPr lang="en-US" altLang="zh-CN" sz="2000" b="1" dirty="0">
                <a:solidFill>
                  <a:srgbClr val="FFC000"/>
                </a:solidFill>
              </a:rPr>
              <a:t>II : </a:t>
            </a:r>
            <a:r>
              <a:rPr lang="en-US" altLang="zh-CN" sz="2000" b="1" dirty="0" smtClean="0">
                <a:solidFill>
                  <a:srgbClr val="FFC000"/>
                </a:solidFill>
              </a:rPr>
              <a:t>Incremental edges</a:t>
            </a:r>
            <a:endParaRPr lang="en-US" altLang="zh-CN" sz="2000" b="1" dirty="0">
              <a:solidFill>
                <a:srgbClr val="FFC000"/>
              </a:solidFill>
            </a:endParaRPr>
          </a:p>
          <a:p>
            <a:pPr>
              <a:lnSpc>
                <a:spcPct val="150000"/>
              </a:lnSpc>
            </a:pPr>
            <a:r>
              <a:rPr lang="en-US" altLang="zh-CN" sz="2000" b="1" dirty="0">
                <a:solidFill>
                  <a:srgbClr val="ADADAD"/>
                </a:solidFill>
              </a:rPr>
              <a:t>III: Aggregated error</a:t>
            </a:r>
          </a:p>
          <a:p>
            <a:pPr>
              <a:lnSpc>
                <a:spcPct val="150000"/>
              </a:lnSpc>
            </a:pPr>
            <a:r>
              <a:rPr lang="en-US" altLang="zh-CN" sz="2000" b="1" dirty="0">
                <a:solidFill>
                  <a:srgbClr val="ADADAD"/>
                </a:solidFill>
              </a:rPr>
              <a:t>IV: Scalable optimization</a:t>
            </a:r>
            <a:endParaRPr lang="zh-CN" altLang="en-US" sz="2000" b="1" dirty="0">
              <a:solidFill>
                <a:srgbClr val="ADADAD"/>
              </a:solidFill>
            </a:endParaRPr>
          </a:p>
        </p:txBody>
      </p:sp>
      <p:sp>
        <p:nvSpPr>
          <p:cNvPr id="9" name="Shape 60">
            <a:extLst>
              <a:ext uri="{FF2B5EF4-FFF2-40B4-BE49-F238E27FC236}">
                <a16:creationId xmlns:a16="http://schemas.microsoft.com/office/drawing/2014/main" id="{C5349B81-4F52-B548-B8B4-A877984B6F06}"/>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Key problems in dynamic network embedding</a:t>
            </a:r>
          </a:p>
        </p:txBody>
      </p:sp>
    </p:spTree>
    <p:extLst>
      <p:ext uri="{BB962C8B-B14F-4D97-AF65-F5344CB8AC3E}">
        <p14:creationId xmlns:p14="http://schemas.microsoft.com/office/powerpoint/2010/main" val="459135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0">
            <a:extLst>
              <a:ext uri="{FF2B5EF4-FFF2-40B4-BE49-F238E27FC236}">
                <a16:creationId xmlns:a16="http://schemas.microsoft.com/office/drawing/2014/main" id="{11BC3220-EEF6-CE46-96CB-1C45D949CA25}"/>
              </a:ext>
            </a:extLst>
          </p:cNvPr>
          <p:cNvSpPr txBox="1">
            <a:spLocks noGrp="1"/>
          </p:cNvSpPr>
          <p:nvPr>
            <p:ph type="title"/>
          </p:nvPr>
        </p:nvSpPr>
        <p:spPr>
          <a:xfrm>
            <a:off x="311700" y="246325"/>
            <a:ext cx="8520600" cy="572700"/>
          </a:xfrm>
          <a:prstGeom prst="rect">
            <a:avLst/>
          </a:prstGeom>
        </p:spPr>
        <p:txBody>
          <a:bodyPr spcFirstLastPara="1" wrap="square" lIns="91425" tIns="91425" rIns="91425" bIns="91425" anchor="t" anchorCtr="0">
            <a:noAutofit/>
          </a:bodyPr>
          <a:lstStyle/>
          <a:p>
            <a:pPr lvl="0"/>
            <a:r>
              <a:rPr lang="en-US">
                <a:solidFill>
                  <a:schemeClr val="tx1"/>
                </a:solidFill>
              </a:rPr>
              <a:t>Graph Embedding v.s. Network Embedding</a:t>
            </a:r>
            <a:endParaRPr lang="en-US" dirty="0">
              <a:solidFill>
                <a:schemeClr val="tx1"/>
              </a:solidFill>
            </a:endParaRPr>
          </a:p>
        </p:txBody>
      </p:sp>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smtClean="0">
                <a:solidFill>
                  <a:srgbClr val="FFFFFF"/>
                </a:solidFill>
                <a:ea typeface="+mn-ea"/>
                <a:cs typeface="+mn-cs"/>
              </a:rPr>
              <a:pPr algn="l" defTabSz="685800">
                <a:buClrTx/>
                <a:defRPr/>
              </a:pPr>
              <a:t>12</a:t>
            </a:fld>
            <a:endParaRPr lang="en-US" sz="1050" b="1" kern="1200">
              <a:solidFill>
                <a:srgbClr val="FFFFFF"/>
              </a:solidFill>
              <a:ea typeface="+mn-ea"/>
              <a:cs typeface="+mn-cs"/>
            </a:endParaRPr>
          </a:p>
        </p:txBody>
      </p:sp>
      <p:sp>
        <p:nvSpPr>
          <p:cNvPr id="2" name="文本框 1"/>
          <p:cNvSpPr txBox="1"/>
          <p:nvPr/>
        </p:nvSpPr>
        <p:spPr>
          <a:xfrm>
            <a:off x="311700" y="1563875"/>
            <a:ext cx="7743524" cy="2354491"/>
          </a:xfrm>
          <a:prstGeom prst="rect">
            <a:avLst/>
          </a:prstGeom>
          <a:noFill/>
        </p:spPr>
        <p:txBody>
          <a:bodyPr wrap="square" rtlCol="0">
            <a:spAutoFit/>
          </a:bodyPr>
          <a:lstStyle/>
          <a:p>
            <a:pPr marL="342900" indent="-342900">
              <a:lnSpc>
                <a:spcPct val="150000"/>
              </a:lnSpc>
              <a:buClr>
                <a:srgbClr val="ADADAD"/>
              </a:buClr>
              <a:buFont typeface="Arial" panose="020B0604020202020204" pitchFamily="34" charset="0"/>
              <a:buChar char="•"/>
              <a:defRPr/>
            </a:pPr>
            <a:r>
              <a:rPr lang="en-US" altLang="zh-CN" sz="2100" dirty="0">
                <a:solidFill>
                  <a:srgbClr val="ADADAD"/>
                </a:solidFill>
              </a:rPr>
              <a:t>What’s</a:t>
            </a:r>
            <a:r>
              <a:rPr lang="zh-CN" altLang="en-US" sz="2100" dirty="0">
                <a:solidFill>
                  <a:srgbClr val="ADADAD"/>
                </a:solidFill>
              </a:rPr>
              <a:t> </a:t>
            </a:r>
            <a:r>
              <a:rPr lang="en-US" altLang="zh-CN" sz="2100" dirty="0">
                <a:solidFill>
                  <a:srgbClr val="ADADAD"/>
                </a:solidFill>
              </a:rPr>
              <a:t>the</a:t>
            </a:r>
            <a:r>
              <a:rPr lang="zh-CN" altLang="en-US" sz="2100" dirty="0">
                <a:solidFill>
                  <a:srgbClr val="ADADAD"/>
                </a:solidFill>
              </a:rPr>
              <a:t> </a:t>
            </a:r>
            <a:r>
              <a:rPr lang="en-US" altLang="zh-CN" sz="2100" dirty="0">
                <a:solidFill>
                  <a:srgbClr val="ADADAD"/>
                </a:solidFill>
              </a:rPr>
              <a:t>difference</a:t>
            </a:r>
            <a:r>
              <a:rPr lang="zh-CN" altLang="en-US" sz="2100" dirty="0">
                <a:solidFill>
                  <a:srgbClr val="ADADAD"/>
                </a:solidFill>
              </a:rPr>
              <a:t> </a:t>
            </a:r>
            <a:r>
              <a:rPr lang="en-US" altLang="zh-CN" sz="2100" dirty="0">
                <a:solidFill>
                  <a:srgbClr val="ADADAD"/>
                </a:solidFill>
              </a:rPr>
              <a:t>between</a:t>
            </a:r>
            <a:r>
              <a:rPr lang="zh-CN" altLang="en-US" sz="2100" dirty="0">
                <a:solidFill>
                  <a:srgbClr val="ADADAD"/>
                </a:solidFill>
              </a:rPr>
              <a:t> </a:t>
            </a:r>
            <a:r>
              <a:rPr lang="en-US" altLang="zh-CN" sz="2100" dirty="0">
                <a:solidFill>
                  <a:srgbClr val="ADADAD"/>
                </a:solidFill>
              </a:rPr>
              <a:t>graph</a:t>
            </a:r>
            <a:r>
              <a:rPr lang="zh-CN" altLang="en-US" sz="2100" dirty="0">
                <a:solidFill>
                  <a:srgbClr val="ADADAD"/>
                </a:solidFill>
              </a:rPr>
              <a:t> </a:t>
            </a:r>
            <a:r>
              <a:rPr lang="en-US" altLang="zh-CN" sz="2100" dirty="0">
                <a:solidFill>
                  <a:srgbClr val="ADADAD"/>
                </a:solidFill>
              </a:rPr>
              <a:t>embedding</a:t>
            </a:r>
            <a:r>
              <a:rPr lang="zh-CN" altLang="en-US" sz="2100" dirty="0">
                <a:solidFill>
                  <a:srgbClr val="ADADAD"/>
                </a:solidFill>
              </a:rPr>
              <a:t> </a:t>
            </a:r>
            <a:r>
              <a:rPr lang="en-US" altLang="zh-CN" sz="2100" dirty="0">
                <a:solidFill>
                  <a:srgbClr val="ADADAD"/>
                </a:solidFill>
              </a:rPr>
              <a:t>and</a:t>
            </a:r>
            <a:r>
              <a:rPr lang="zh-CN" altLang="en-US" sz="2100" dirty="0">
                <a:solidFill>
                  <a:srgbClr val="ADADAD"/>
                </a:solidFill>
              </a:rPr>
              <a:t> </a:t>
            </a:r>
            <a:r>
              <a:rPr lang="en-US" altLang="zh-CN" sz="2100" dirty="0">
                <a:solidFill>
                  <a:srgbClr val="ADADAD"/>
                </a:solidFill>
              </a:rPr>
              <a:t>network</a:t>
            </a:r>
            <a:r>
              <a:rPr lang="zh-CN" altLang="en-US" sz="2100" dirty="0">
                <a:solidFill>
                  <a:srgbClr val="ADADAD"/>
                </a:solidFill>
              </a:rPr>
              <a:t> </a:t>
            </a:r>
            <a:r>
              <a:rPr lang="en-US" altLang="zh-CN" sz="2100" dirty="0">
                <a:solidFill>
                  <a:srgbClr val="ADADAD"/>
                </a:solidFill>
              </a:rPr>
              <a:t>embedding?</a:t>
            </a:r>
          </a:p>
          <a:p>
            <a:pPr marL="342900" indent="-342900">
              <a:lnSpc>
                <a:spcPct val="150000"/>
              </a:lnSpc>
              <a:buClr>
                <a:srgbClr val="ADADAD"/>
              </a:buClr>
              <a:buFont typeface="Arial" panose="020B0604020202020204" pitchFamily="34" charset="0"/>
              <a:buChar char="•"/>
              <a:defRPr/>
            </a:pPr>
            <a:r>
              <a:rPr lang="en-US" altLang="zh-CN" sz="2100" dirty="0">
                <a:solidFill>
                  <a:srgbClr val="ADADAD"/>
                </a:solidFill>
              </a:rPr>
              <a:t>Why</a:t>
            </a:r>
            <a:r>
              <a:rPr lang="zh-CN" altLang="en-US" sz="2100" dirty="0">
                <a:solidFill>
                  <a:srgbClr val="ADADAD"/>
                </a:solidFill>
              </a:rPr>
              <a:t> </a:t>
            </a:r>
            <a:r>
              <a:rPr lang="en-US" altLang="zh-CN" sz="2100" dirty="0">
                <a:solidFill>
                  <a:srgbClr val="ADADAD"/>
                </a:solidFill>
              </a:rPr>
              <a:t>graph</a:t>
            </a:r>
            <a:r>
              <a:rPr lang="zh-CN" altLang="en-US" sz="2100" dirty="0">
                <a:solidFill>
                  <a:srgbClr val="ADADAD"/>
                </a:solidFill>
              </a:rPr>
              <a:t> </a:t>
            </a:r>
            <a:r>
              <a:rPr lang="en-US" altLang="zh-CN" sz="2100" dirty="0">
                <a:solidFill>
                  <a:srgbClr val="ADADAD"/>
                </a:solidFill>
              </a:rPr>
              <a:t>embedding</a:t>
            </a:r>
            <a:r>
              <a:rPr lang="zh-CN" altLang="en-US" sz="2100" dirty="0">
                <a:solidFill>
                  <a:srgbClr val="ADADAD"/>
                </a:solidFill>
              </a:rPr>
              <a:t> </a:t>
            </a:r>
            <a:r>
              <a:rPr lang="en-US" altLang="zh-CN" sz="2100" dirty="0">
                <a:solidFill>
                  <a:srgbClr val="ADADAD"/>
                </a:solidFill>
              </a:rPr>
              <a:t>cannot</a:t>
            </a:r>
            <a:r>
              <a:rPr lang="zh-CN" altLang="en-US" sz="2100" dirty="0">
                <a:solidFill>
                  <a:srgbClr val="ADADAD"/>
                </a:solidFill>
              </a:rPr>
              <a:t> </a:t>
            </a:r>
            <a:r>
              <a:rPr lang="en-US" altLang="zh-CN" sz="2100" dirty="0">
                <a:solidFill>
                  <a:srgbClr val="ADADAD"/>
                </a:solidFill>
              </a:rPr>
              <a:t>fulfill</a:t>
            </a:r>
            <a:r>
              <a:rPr lang="zh-CN" altLang="en-US" sz="2100" dirty="0">
                <a:solidFill>
                  <a:srgbClr val="ADADAD"/>
                </a:solidFill>
              </a:rPr>
              <a:t> </a:t>
            </a:r>
            <a:r>
              <a:rPr lang="en-US" altLang="zh-CN" sz="2100" dirty="0">
                <a:solidFill>
                  <a:srgbClr val="ADADAD"/>
                </a:solidFill>
              </a:rPr>
              <a:t>the</a:t>
            </a:r>
            <a:r>
              <a:rPr lang="zh-CN" altLang="en-US" sz="2100" dirty="0">
                <a:solidFill>
                  <a:srgbClr val="ADADAD"/>
                </a:solidFill>
              </a:rPr>
              <a:t> </a:t>
            </a:r>
            <a:r>
              <a:rPr lang="en-US" altLang="zh-CN" sz="2100" dirty="0">
                <a:solidFill>
                  <a:srgbClr val="ADADAD"/>
                </a:solidFill>
              </a:rPr>
              <a:t>goals</a:t>
            </a:r>
            <a:r>
              <a:rPr lang="zh-CN" altLang="en-US" sz="2100" dirty="0">
                <a:solidFill>
                  <a:srgbClr val="ADADAD"/>
                </a:solidFill>
              </a:rPr>
              <a:t> </a:t>
            </a:r>
            <a:r>
              <a:rPr lang="en-US" altLang="zh-CN" sz="2100" dirty="0">
                <a:solidFill>
                  <a:srgbClr val="ADADAD"/>
                </a:solidFill>
              </a:rPr>
              <a:t>of</a:t>
            </a:r>
            <a:r>
              <a:rPr lang="zh-CN" altLang="en-US" sz="2100" dirty="0">
                <a:solidFill>
                  <a:srgbClr val="ADADAD"/>
                </a:solidFill>
              </a:rPr>
              <a:t> </a:t>
            </a:r>
            <a:r>
              <a:rPr lang="en-US" altLang="zh-CN" sz="2100" dirty="0">
                <a:solidFill>
                  <a:srgbClr val="ADADAD"/>
                </a:solidFill>
              </a:rPr>
              <a:t>network</a:t>
            </a:r>
            <a:r>
              <a:rPr lang="zh-CN" altLang="en-US" sz="2100" dirty="0">
                <a:solidFill>
                  <a:srgbClr val="ADADAD"/>
                </a:solidFill>
              </a:rPr>
              <a:t> </a:t>
            </a:r>
            <a:r>
              <a:rPr lang="en-US" altLang="zh-CN" sz="2100" dirty="0">
                <a:solidFill>
                  <a:srgbClr val="ADADAD"/>
                </a:solidFill>
              </a:rPr>
              <a:t>embedding?</a:t>
            </a:r>
            <a:endParaRPr lang="zh-CN" altLang="en-US" sz="2100" dirty="0">
              <a:solidFill>
                <a:srgbClr val="ADADAD"/>
              </a:solidFill>
            </a:endParaRPr>
          </a:p>
          <a:p>
            <a:pPr marL="342900" indent="-342900">
              <a:buFont typeface="Arial" panose="020B0604020202020204" pitchFamily="34" charset="0"/>
              <a:buChar char="•"/>
            </a:pPr>
            <a:endParaRPr kumimoji="1" lang="zh-CN" altLang="en-US" sz="2100" dirty="0">
              <a:solidFill>
                <a:srgbClr val="ADADAD"/>
              </a:solidFill>
            </a:endParaRPr>
          </a:p>
        </p:txBody>
      </p:sp>
    </p:spTree>
    <p:extLst>
      <p:ext uri="{BB962C8B-B14F-4D97-AF65-F5344CB8AC3E}">
        <p14:creationId xmlns:p14="http://schemas.microsoft.com/office/powerpoint/2010/main" val="3075383187"/>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1700" y="246254"/>
            <a:ext cx="8520600" cy="572700"/>
          </a:xfrm>
        </p:spPr>
        <p:txBody>
          <a:bodyPr/>
          <a:lstStyle/>
          <a:p>
            <a:r>
              <a:rPr lang="en-US" altLang="zh-CN" b="1" dirty="0" smtClean="0"/>
              <a:t>The </a:t>
            </a:r>
            <a:r>
              <a:rPr lang="en-US" altLang="zh-CN" b="1" dirty="0"/>
              <a:t>Static Model</a:t>
            </a:r>
            <a:endParaRPr lang="zh-CN" altLang="en-US" b="1" dirty="0"/>
          </a:p>
        </p:txBody>
      </p:sp>
      <p:sp>
        <p:nvSpPr>
          <p:cNvPr id="3" name="内容占位符 2"/>
          <p:cNvSpPr>
            <a:spLocks noGrp="1"/>
          </p:cNvSpPr>
          <p:nvPr>
            <p:ph idx="1"/>
          </p:nvPr>
        </p:nvSpPr>
        <p:spPr>
          <a:xfrm>
            <a:off x="226208" y="946800"/>
            <a:ext cx="8520600" cy="3416400"/>
          </a:xfrm>
        </p:spPr>
        <p:txBody>
          <a:bodyPr/>
          <a:lstStyle/>
          <a:p>
            <a:r>
              <a:rPr lang="en-US" altLang="zh-CN" sz="2400" dirty="0"/>
              <a:t>We aim to preserve high-order proximity in the embedding matrix with the following objective function</a:t>
            </a:r>
            <a:r>
              <a:rPr lang="zh-CN" altLang="en-US" sz="2400" dirty="0"/>
              <a:t>：</a:t>
            </a:r>
            <a:endParaRPr lang="en-US" altLang="zh-CN" sz="2400" dirty="0"/>
          </a:p>
          <a:p>
            <a:pPr marL="114300" indent="0">
              <a:buNone/>
            </a:pPr>
            <a:endParaRPr lang="en-US" altLang="zh-CN" sz="2400" dirty="0"/>
          </a:p>
          <a:p>
            <a:pPr lvl="1"/>
            <a:r>
              <a:rPr lang="en-US" altLang="zh-CN" sz="1800" dirty="0"/>
              <a:t>where S denotes the high-order proximity matrix of the network</a:t>
            </a:r>
          </a:p>
          <a:p>
            <a:pPr lvl="1"/>
            <a:r>
              <a:rPr lang="en-US" altLang="zh-CN" sz="1800" dirty="0"/>
              <a:t>U and U’  is the results of  matrix decomposition of S.</a:t>
            </a:r>
          </a:p>
          <a:p>
            <a:endParaRPr lang="en-US" altLang="zh-CN" sz="2400" dirty="0"/>
          </a:p>
          <a:p>
            <a:r>
              <a:rPr lang="en-US" altLang="zh-CN" sz="2400" dirty="0"/>
              <a:t>For undirected networks, U and U’ are highly correlated.</a:t>
            </a:r>
          </a:p>
          <a:p>
            <a:pPr lvl="1"/>
            <a:r>
              <a:rPr lang="en-US" altLang="zh-CN" sz="1800" dirty="0"/>
              <a:t>Without loss of generality, we choose U as the embedding matrix.</a:t>
            </a:r>
          </a:p>
          <a:p>
            <a:pPr lvl="1"/>
            <a:endParaRPr lang="zh-CN" altLang="en-US" dirty="0"/>
          </a:p>
        </p:txBody>
      </p:sp>
      <p:sp>
        <p:nvSpPr>
          <p:cNvPr id="4" name="灯片编号占位符 3"/>
          <p:cNvSpPr>
            <a:spLocks noGrp="1"/>
          </p:cNvSpPr>
          <p:nvPr>
            <p:ph type="sldNum" sz="quarter" idx="12"/>
          </p:nvPr>
        </p:nvSpPr>
        <p:spPr/>
        <p:txBody>
          <a:bodyPr/>
          <a:lstStyle/>
          <a:p>
            <a:fld id="{0CFEC368-1D7A-4F81-ABF6-AE0E36BAF64C}" type="slidenum">
              <a:rPr lang="en-US" smtClean="0"/>
              <a:pPr/>
              <a:t>120</a:t>
            </a:fld>
            <a:endParaRPr lang="en-US" dirty="0"/>
          </a:p>
        </p:txBody>
      </p:sp>
      <p:pic>
        <p:nvPicPr>
          <p:cNvPr id="5" name="图片 4"/>
          <p:cNvPicPr>
            <a:picLocks noChangeAspect="1"/>
          </p:cNvPicPr>
          <p:nvPr/>
        </p:nvPicPr>
        <p:blipFill>
          <a:blip r:embed="rId2"/>
          <a:stretch>
            <a:fillRect/>
          </a:stretch>
        </p:blipFill>
        <p:spPr>
          <a:xfrm>
            <a:off x="3499329" y="1897945"/>
            <a:ext cx="2145341" cy="486054"/>
          </a:xfrm>
          <a:prstGeom prst="rect">
            <a:avLst/>
          </a:prstGeom>
        </p:spPr>
      </p:pic>
      <p:sp>
        <p:nvSpPr>
          <p:cNvPr id="6" name="矩形 5"/>
          <p:cNvSpPr/>
          <p:nvPr/>
        </p:nvSpPr>
        <p:spPr>
          <a:xfrm>
            <a:off x="311700" y="4753977"/>
            <a:ext cx="8280757" cy="302840"/>
          </a:xfrm>
          <a:prstGeom prst="rect">
            <a:avLst/>
          </a:prstGeom>
        </p:spPr>
        <p:txBody>
          <a:bodyPr wrap="square">
            <a:spAutoFit/>
          </a:bodyPr>
          <a:lstStyle/>
          <a:p>
            <a:pPr algn="ctr">
              <a:lnSpc>
                <a:spcPct val="114000"/>
              </a:lnSpc>
            </a:pPr>
            <a:r>
              <a:rPr lang="en-US" altLang="zh-CN" sz="1200" dirty="0" err="1">
                <a:solidFill>
                  <a:schemeClr val="bg1">
                    <a:lumMod val="25000"/>
                    <a:lumOff val="75000"/>
                  </a:schemeClr>
                </a:solidFill>
              </a:rPr>
              <a:t>Dingyuan</a:t>
            </a:r>
            <a:r>
              <a:rPr lang="en-US" altLang="zh-CN" sz="1200" dirty="0">
                <a:solidFill>
                  <a:schemeClr val="bg1">
                    <a:lumMod val="25000"/>
                    <a:lumOff val="75000"/>
                  </a:schemeClr>
                </a:solidFill>
              </a:rPr>
              <a:t> Zhu,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High-order Proximity Preserved Embedding For Dynamic Networks. </a:t>
            </a:r>
            <a:r>
              <a:rPr lang="en-US" altLang="zh-CN" sz="1200" b="1" i="1" dirty="0">
                <a:solidFill>
                  <a:schemeClr val="bg1">
                    <a:lumMod val="25000"/>
                    <a:lumOff val="75000"/>
                  </a:schemeClr>
                </a:solidFill>
              </a:rPr>
              <a:t>IEEE TKDE</a:t>
            </a:r>
            <a:r>
              <a:rPr lang="en-US" altLang="zh-CN" sz="1200" dirty="0">
                <a:solidFill>
                  <a:schemeClr val="bg1">
                    <a:lumMod val="25000"/>
                    <a:lumOff val="75000"/>
                  </a:schemeClr>
                </a:solidFill>
              </a:rPr>
              <a:t>, 2018. </a:t>
            </a:r>
          </a:p>
        </p:txBody>
      </p:sp>
    </p:spTree>
    <p:extLst>
      <p:ext uri="{BB962C8B-B14F-4D97-AF65-F5344CB8AC3E}">
        <p14:creationId xmlns:p14="http://schemas.microsoft.com/office/powerpoint/2010/main" val="14374061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1700" y="246254"/>
            <a:ext cx="8520600" cy="572700"/>
          </a:xfrm>
        </p:spPr>
        <p:txBody>
          <a:bodyPr/>
          <a:lstStyle/>
          <a:p>
            <a:r>
              <a:rPr lang="en-US" altLang="zh-CN" b="1" dirty="0" smtClean="0"/>
              <a:t>GSVD</a:t>
            </a:r>
            <a:endParaRPr lang="zh-CN" altLang="en-US" dirty="0"/>
          </a:p>
        </p:txBody>
      </p:sp>
      <p:sp>
        <p:nvSpPr>
          <p:cNvPr id="3" name="内容占位符 2"/>
          <p:cNvSpPr>
            <a:spLocks noGrp="1"/>
          </p:cNvSpPr>
          <p:nvPr>
            <p:ph idx="1"/>
          </p:nvPr>
        </p:nvSpPr>
        <p:spPr>
          <a:xfrm>
            <a:off x="226208" y="946800"/>
            <a:ext cx="8520600" cy="3416400"/>
          </a:xfrm>
        </p:spPr>
        <p:txBody>
          <a:bodyPr/>
          <a:lstStyle/>
          <a:p>
            <a:r>
              <a:rPr lang="en-US" altLang="zh-CN" sz="2400" dirty="0"/>
              <a:t>We choose Katz Index as S because it is one of the most widely used measures of high-order proximity. </a:t>
            </a:r>
          </a:p>
          <a:p>
            <a:pPr marL="0" indent="0">
              <a:buNone/>
            </a:pPr>
            <a:endParaRPr lang="en-US" altLang="zh-CN" sz="2400" dirty="0"/>
          </a:p>
          <a:p>
            <a:pPr marL="0" indent="0">
              <a:buNone/>
            </a:pPr>
            <a:endParaRPr lang="en-US" altLang="zh-CN" sz="2400" dirty="0"/>
          </a:p>
          <a:p>
            <a:pPr lvl="1"/>
            <a:r>
              <a:rPr lang="en-US" altLang="zh-CN" sz="1800" dirty="0"/>
              <a:t>where β is a decay parameter, </a:t>
            </a:r>
            <a:r>
              <a:rPr lang="en-US" altLang="zh-CN" sz="1800" b="1" dirty="0"/>
              <a:t>I</a:t>
            </a:r>
            <a:r>
              <a:rPr lang="en-US" altLang="zh-CN" sz="1800" dirty="0"/>
              <a:t> is the identity matrix and </a:t>
            </a:r>
            <a:r>
              <a:rPr lang="en-US" altLang="zh-CN" sz="1800" b="1" dirty="0"/>
              <a:t>A </a:t>
            </a:r>
            <a:r>
              <a:rPr lang="en-US" altLang="zh-CN" sz="1800" dirty="0"/>
              <a:t>is the adjacency </a:t>
            </a:r>
            <a:r>
              <a:rPr lang="en-US" altLang="zh-CN" sz="1800" dirty="0" smtClean="0"/>
              <a:t>matrix</a:t>
            </a:r>
            <a:endParaRPr lang="en-US" altLang="zh-CN" sz="1800" dirty="0"/>
          </a:p>
          <a:p>
            <a:r>
              <a:rPr lang="en-US" altLang="zh-CN" sz="2400" dirty="0"/>
              <a:t>According to HOPE[1], the original objective function can be solved by the generalized SVD (GSVD) method</a:t>
            </a:r>
            <a:endParaRPr lang="zh-CN" altLang="en-US" sz="2400" dirty="0"/>
          </a:p>
        </p:txBody>
      </p:sp>
      <p:sp>
        <p:nvSpPr>
          <p:cNvPr id="4" name="灯片编号占位符 3"/>
          <p:cNvSpPr>
            <a:spLocks noGrp="1"/>
          </p:cNvSpPr>
          <p:nvPr>
            <p:ph type="sldNum" sz="quarter" idx="12"/>
          </p:nvPr>
        </p:nvSpPr>
        <p:spPr/>
        <p:txBody>
          <a:bodyPr/>
          <a:lstStyle/>
          <a:p>
            <a:fld id="{0CFEC368-1D7A-4F81-ABF6-AE0E36BAF64C}" type="slidenum">
              <a:rPr lang="en-US" smtClean="0"/>
              <a:pPr/>
              <a:t>121</a:t>
            </a:fld>
            <a:endParaRPr lang="en-US" dirty="0"/>
          </a:p>
        </p:txBody>
      </p:sp>
      <p:pic>
        <p:nvPicPr>
          <p:cNvPr id="5" name="图片 4"/>
          <p:cNvPicPr>
            <a:picLocks noChangeAspect="1"/>
          </p:cNvPicPr>
          <p:nvPr/>
        </p:nvPicPr>
        <p:blipFill>
          <a:blip r:embed="rId3"/>
          <a:stretch>
            <a:fillRect/>
          </a:stretch>
        </p:blipFill>
        <p:spPr>
          <a:xfrm>
            <a:off x="3618035" y="1894170"/>
            <a:ext cx="1907930" cy="1026114"/>
          </a:xfrm>
          <a:prstGeom prst="rect">
            <a:avLst/>
          </a:prstGeom>
        </p:spPr>
      </p:pic>
      <p:sp>
        <p:nvSpPr>
          <p:cNvPr id="6" name="矩形 5"/>
          <p:cNvSpPr/>
          <p:nvPr/>
        </p:nvSpPr>
        <p:spPr>
          <a:xfrm>
            <a:off x="311700" y="4622992"/>
            <a:ext cx="8348553" cy="307777"/>
          </a:xfrm>
          <a:prstGeom prst="rect">
            <a:avLst/>
          </a:prstGeom>
        </p:spPr>
        <p:txBody>
          <a:bodyPr wrap="square">
            <a:spAutoFit/>
          </a:bodyPr>
          <a:lstStyle/>
          <a:p>
            <a:pPr algn="ctr"/>
            <a:r>
              <a:rPr lang="en-US" altLang="zh-CN" sz="1400" dirty="0" err="1" smtClean="0">
                <a:solidFill>
                  <a:schemeClr val="bg1">
                    <a:lumMod val="25000"/>
                    <a:lumOff val="75000"/>
                  </a:schemeClr>
                </a:solidFill>
                <a:latin typeface="+mj-lt"/>
              </a:rPr>
              <a:t>Mingdong</a:t>
            </a:r>
            <a:r>
              <a:rPr lang="en-US" altLang="zh-CN" sz="1400" dirty="0" smtClean="0">
                <a:solidFill>
                  <a:schemeClr val="bg1">
                    <a:lumMod val="25000"/>
                    <a:lumOff val="75000"/>
                  </a:schemeClr>
                </a:solidFill>
                <a:latin typeface="+mj-lt"/>
              </a:rPr>
              <a:t> </a:t>
            </a:r>
            <a:r>
              <a:rPr lang="en-US" altLang="zh-CN" sz="1400" dirty="0" err="1" smtClean="0">
                <a:solidFill>
                  <a:schemeClr val="bg1">
                    <a:lumMod val="25000"/>
                    <a:lumOff val="75000"/>
                  </a:schemeClr>
                </a:solidFill>
                <a:latin typeface="+mj-lt"/>
              </a:rPr>
              <a:t>Ou,et</a:t>
            </a:r>
            <a:r>
              <a:rPr lang="en-US" altLang="zh-CN" sz="1400" dirty="0" smtClean="0">
                <a:solidFill>
                  <a:schemeClr val="bg1">
                    <a:lumMod val="25000"/>
                    <a:lumOff val="75000"/>
                  </a:schemeClr>
                </a:solidFill>
                <a:latin typeface="+mj-lt"/>
              </a:rPr>
              <a:t> al. </a:t>
            </a:r>
            <a:r>
              <a:rPr lang="en-US" altLang="zh-CN" sz="1400" dirty="0">
                <a:solidFill>
                  <a:schemeClr val="bg1">
                    <a:lumMod val="25000"/>
                    <a:lumOff val="75000"/>
                  </a:schemeClr>
                </a:solidFill>
                <a:latin typeface="+mj-lt"/>
              </a:rPr>
              <a:t>Asymmetric Transitivity Preserving Graph Embedding. </a:t>
            </a:r>
            <a:r>
              <a:rPr lang="en-US" altLang="zh-CN" sz="1400" i="1" dirty="0">
                <a:solidFill>
                  <a:schemeClr val="bg1">
                    <a:lumMod val="25000"/>
                    <a:lumOff val="75000"/>
                  </a:schemeClr>
                </a:solidFill>
                <a:latin typeface="+mj-lt"/>
              </a:rPr>
              <a:t>KDD</a:t>
            </a:r>
            <a:r>
              <a:rPr lang="en-US" altLang="zh-CN" sz="1400" dirty="0">
                <a:solidFill>
                  <a:schemeClr val="bg1">
                    <a:lumMod val="25000"/>
                    <a:lumOff val="75000"/>
                  </a:schemeClr>
                </a:solidFill>
                <a:latin typeface="+mj-lt"/>
              </a:rPr>
              <a:t>, 2016.</a:t>
            </a:r>
            <a:endParaRPr lang="zh-CN" altLang="en-US" sz="1400" dirty="0">
              <a:solidFill>
                <a:schemeClr val="bg1">
                  <a:lumMod val="25000"/>
                  <a:lumOff val="75000"/>
                </a:schemeClr>
              </a:solidFill>
              <a:latin typeface="+mj-lt"/>
            </a:endParaRPr>
          </a:p>
        </p:txBody>
      </p:sp>
    </p:spTree>
    <p:extLst>
      <p:ext uri="{BB962C8B-B14F-4D97-AF65-F5344CB8AC3E}">
        <p14:creationId xmlns:p14="http://schemas.microsoft.com/office/powerpoint/2010/main" val="28138404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1700" y="246254"/>
            <a:ext cx="8520600" cy="572700"/>
          </a:xfrm>
        </p:spPr>
        <p:txBody>
          <a:bodyPr>
            <a:noAutofit/>
          </a:bodyPr>
          <a:lstStyle/>
          <a:p>
            <a:r>
              <a:rPr lang="en-US" altLang="zh-CN" b="1" dirty="0"/>
              <a:t>Problem Transformation</a:t>
            </a:r>
            <a:endParaRPr lang="zh-CN" altLang="en-US" b="1" dirty="0"/>
          </a:p>
        </p:txBody>
      </p:sp>
      <p:sp>
        <p:nvSpPr>
          <p:cNvPr id="3" name="内容占位符 2"/>
          <p:cNvSpPr>
            <a:spLocks noGrp="1"/>
          </p:cNvSpPr>
          <p:nvPr>
            <p:ph idx="1"/>
          </p:nvPr>
        </p:nvSpPr>
        <p:spPr>
          <a:xfrm>
            <a:off x="226208" y="946800"/>
            <a:ext cx="8520600" cy="3542963"/>
          </a:xfrm>
        </p:spPr>
        <p:txBody>
          <a:bodyPr/>
          <a:lstStyle/>
          <a:p>
            <a:r>
              <a:rPr lang="en-US" altLang="zh-CN" sz="2000" dirty="0"/>
              <a:t>For static model, we get the GSVD results of the high-order proximity matrix as the embedding of nodes.</a:t>
            </a:r>
          </a:p>
          <a:p>
            <a:pPr marL="0" indent="0">
              <a:buNone/>
            </a:pPr>
            <a:endParaRPr lang="en-US" altLang="zh-CN" sz="2000" dirty="0"/>
          </a:p>
          <a:p>
            <a:r>
              <a:rPr lang="en-US" altLang="zh-CN" sz="2000" dirty="0"/>
              <a:t>But it is difficult to incremental updating the GSVD results directly.</a:t>
            </a:r>
          </a:p>
          <a:p>
            <a:endParaRPr lang="en-US" altLang="zh-CN" sz="2000" dirty="0"/>
          </a:p>
          <a:p>
            <a:r>
              <a:rPr lang="en-US" altLang="zh-CN" sz="2000" dirty="0"/>
              <a:t>Here we propose to transform the GSVD problem into generalized eigenvalue problem, so that the incremental updating is feasible.</a:t>
            </a:r>
            <a:endParaRPr lang="zh-CN" altLang="en-US" sz="2000" dirty="0"/>
          </a:p>
        </p:txBody>
      </p:sp>
      <p:sp>
        <p:nvSpPr>
          <p:cNvPr id="4" name="灯片编号占位符 3"/>
          <p:cNvSpPr>
            <a:spLocks noGrp="1"/>
          </p:cNvSpPr>
          <p:nvPr>
            <p:ph type="sldNum" sz="quarter" idx="12"/>
          </p:nvPr>
        </p:nvSpPr>
        <p:spPr/>
        <p:txBody>
          <a:bodyPr/>
          <a:lstStyle/>
          <a:p>
            <a:fld id="{0CFEC368-1D7A-4F81-ABF6-AE0E36BAF64C}" type="slidenum">
              <a:rPr lang="en-US" smtClean="0"/>
              <a:pPr/>
              <a:t>122</a:t>
            </a:fld>
            <a:endParaRPr lang="en-US" dirty="0"/>
          </a:p>
        </p:txBody>
      </p:sp>
      <p:sp>
        <p:nvSpPr>
          <p:cNvPr id="5" name="矩形 4"/>
          <p:cNvSpPr/>
          <p:nvPr/>
        </p:nvSpPr>
        <p:spPr>
          <a:xfrm>
            <a:off x="311700" y="4753977"/>
            <a:ext cx="8280757" cy="302840"/>
          </a:xfrm>
          <a:prstGeom prst="rect">
            <a:avLst/>
          </a:prstGeom>
        </p:spPr>
        <p:txBody>
          <a:bodyPr wrap="square">
            <a:spAutoFit/>
          </a:bodyPr>
          <a:lstStyle/>
          <a:p>
            <a:pPr algn="ctr">
              <a:lnSpc>
                <a:spcPct val="114000"/>
              </a:lnSpc>
            </a:pPr>
            <a:r>
              <a:rPr lang="en-US" altLang="zh-CN" sz="1200" dirty="0" err="1">
                <a:solidFill>
                  <a:schemeClr val="bg1">
                    <a:lumMod val="25000"/>
                    <a:lumOff val="75000"/>
                  </a:schemeClr>
                </a:solidFill>
              </a:rPr>
              <a:t>Dingyuan</a:t>
            </a:r>
            <a:r>
              <a:rPr lang="en-US" altLang="zh-CN" sz="1200" dirty="0">
                <a:solidFill>
                  <a:schemeClr val="bg1">
                    <a:lumMod val="25000"/>
                    <a:lumOff val="75000"/>
                  </a:schemeClr>
                </a:solidFill>
              </a:rPr>
              <a:t> Zhu,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High-order Proximity Preserved Embedding For Dynamic Networks. </a:t>
            </a:r>
            <a:r>
              <a:rPr lang="en-US" altLang="zh-CN" sz="1200" b="1" i="1" dirty="0">
                <a:solidFill>
                  <a:schemeClr val="bg1">
                    <a:lumMod val="25000"/>
                    <a:lumOff val="75000"/>
                  </a:schemeClr>
                </a:solidFill>
              </a:rPr>
              <a:t>IEEE TKDE</a:t>
            </a:r>
            <a:r>
              <a:rPr lang="en-US" altLang="zh-CN" sz="1200" dirty="0">
                <a:solidFill>
                  <a:schemeClr val="bg1">
                    <a:lumMod val="25000"/>
                    <a:lumOff val="75000"/>
                  </a:schemeClr>
                </a:solidFill>
              </a:rPr>
              <a:t>, 2018. </a:t>
            </a:r>
          </a:p>
        </p:txBody>
      </p:sp>
    </p:spTree>
    <p:extLst>
      <p:ext uri="{BB962C8B-B14F-4D97-AF65-F5344CB8AC3E}">
        <p14:creationId xmlns:p14="http://schemas.microsoft.com/office/powerpoint/2010/main" val="41201974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6208" y="946800"/>
            <a:ext cx="8520600" cy="3665626"/>
          </a:xfrm>
        </p:spPr>
        <p:txBody>
          <a:bodyPr/>
          <a:lstStyle/>
          <a:p>
            <a:r>
              <a:rPr lang="en-US" altLang="zh-CN" dirty="0"/>
              <a:t>Formally, GSVD can be transformed into the generalized eigenvalue problem as:</a:t>
            </a:r>
          </a:p>
          <a:p>
            <a:endParaRPr lang="en-US" altLang="zh-CN" dirty="0"/>
          </a:p>
          <a:p>
            <a:endParaRPr lang="en-US" altLang="zh-CN" dirty="0"/>
          </a:p>
          <a:p>
            <a:endParaRPr lang="en-US" altLang="zh-CN" dirty="0"/>
          </a:p>
          <a:p>
            <a:endParaRPr lang="en-US" altLang="zh-CN" dirty="0"/>
          </a:p>
          <a:p>
            <a:pPr lvl="1"/>
            <a:endParaRPr lang="en-US" altLang="zh-CN" dirty="0"/>
          </a:p>
          <a:p>
            <a:pPr lvl="1"/>
            <a:r>
              <a:rPr lang="en-US" altLang="zh-CN" sz="1500" dirty="0"/>
              <a:t>where λ</a:t>
            </a:r>
            <a:r>
              <a:rPr lang="en-US" altLang="zh-CN" sz="1500" baseline="-25000" dirty="0"/>
              <a:t>i</a:t>
            </a:r>
            <a:r>
              <a:rPr lang="en-US" altLang="zh-CN" sz="1500" dirty="0"/>
              <a:t> are the eigenvalues of </a:t>
            </a:r>
            <a:r>
              <a:rPr lang="en-US" altLang="zh-CN" sz="1500" b="1" dirty="0"/>
              <a:t>S</a:t>
            </a:r>
            <a:r>
              <a:rPr lang="en-US" altLang="zh-CN" sz="1500" dirty="0"/>
              <a:t> in descending order, and </a:t>
            </a:r>
            <a:r>
              <a:rPr lang="en-US" altLang="zh-CN" sz="1500" b="1" dirty="0"/>
              <a:t>X </a:t>
            </a:r>
            <a:r>
              <a:rPr lang="en-US" altLang="zh-CN" sz="1500" dirty="0"/>
              <a:t>is a matrix which contains the corresponding eigenvectors of λ</a:t>
            </a:r>
            <a:r>
              <a:rPr lang="en-US" altLang="zh-CN" sz="1500" baseline="-25000" dirty="0"/>
              <a:t>i</a:t>
            </a:r>
            <a:r>
              <a:rPr lang="en-US" altLang="zh-CN" sz="1500" dirty="0"/>
              <a:t> and </a:t>
            </a:r>
            <a:r>
              <a:rPr lang="en-US" altLang="zh-CN" sz="1500" dirty="0" err="1"/>
              <a:t>sgn</a:t>
            </a:r>
            <a:r>
              <a:rPr lang="en-US" altLang="zh-CN" sz="1500" dirty="0"/>
              <a:t>() is the Sign function.</a:t>
            </a:r>
            <a:endParaRPr lang="zh-CN" altLang="en-US" sz="1500" dirty="0"/>
          </a:p>
        </p:txBody>
      </p:sp>
      <p:sp>
        <p:nvSpPr>
          <p:cNvPr id="4" name="灯片编号占位符 3"/>
          <p:cNvSpPr>
            <a:spLocks noGrp="1"/>
          </p:cNvSpPr>
          <p:nvPr>
            <p:ph type="sldNum" sz="quarter" idx="12"/>
          </p:nvPr>
        </p:nvSpPr>
        <p:spPr/>
        <p:txBody>
          <a:bodyPr/>
          <a:lstStyle/>
          <a:p>
            <a:fld id="{0CFEC368-1D7A-4F81-ABF6-AE0E36BAF64C}" type="slidenum">
              <a:rPr lang="en-US" smtClean="0"/>
              <a:pPr/>
              <a:t>123</a:t>
            </a:fld>
            <a:endParaRPr lang="en-US" dirty="0"/>
          </a:p>
        </p:txBody>
      </p:sp>
      <p:pic>
        <p:nvPicPr>
          <p:cNvPr id="5" name="图片 4"/>
          <p:cNvPicPr>
            <a:picLocks noChangeAspect="1"/>
          </p:cNvPicPr>
          <p:nvPr/>
        </p:nvPicPr>
        <p:blipFill>
          <a:blip r:embed="rId2"/>
          <a:stretch>
            <a:fillRect/>
          </a:stretch>
        </p:blipFill>
        <p:spPr>
          <a:xfrm>
            <a:off x="3497000" y="1921201"/>
            <a:ext cx="2150000" cy="1150000"/>
          </a:xfrm>
          <a:prstGeom prst="rect">
            <a:avLst/>
          </a:prstGeom>
        </p:spPr>
      </p:pic>
      <p:sp>
        <p:nvSpPr>
          <p:cNvPr id="8" name="标题 1">
            <a:extLst>
              <a:ext uri="{FF2B5EF4-FFF2-40B4-BE49-F238E27FC236}">
                <a16:creationId xmlns:a16="http://schemas.microsoft.com/office/drawing/2014/main" id="{D518272C-33B6-814C-BBAC-305E0B5C708A}"/>
              </a:ext>
            </a:extLst>
          </p:cNvPr>
          <p:cNvSpPr>
            <a:spLocks noGrp="1"/>
          </p:cNvSpPr>
          <p:nvPr>
            <p:ph type="title"/>
          </p:nvPr>
        </p:nvSpPr>
        <p:spPr>
          <a:xfrm>
            <a:off x="311700" y="246254"/>
            <a:ext cx="8520600" cy="572700"/>
          </a:xfrm>
        </p:spPr>
        <p:txBody>
          <a:bodyPr>
            <a:noAutofit/>
          </a:bodyPr>
          <a:lstStyle/>
          <a:p>
            <a:r>
              <a:rPr lang="en-US" altLang="zh-CN" dirty="0"/>
              <a:t>GSVD → Generalized Eigen Problem</a:t>
            </a:r>
            <a:endParaRPr lang="zh-CN" altLang="en-US" b="1" dirty="0"/>
          </a:p>
        </p:txBody>
      </p:sp>
      <p:sp>
        <p:nvSpPr>
          <p:cNvPr id="6" name="矩形 5"/>
          <p:cNvSpPr/>
          <p:nvPr/>
        </p:nvSpPr>
        <p:spPr>
          <a:xfrm>
            <a:off x="311700" y="4753977"/>
            <a:ext cx="8280757" cy="302840"/>
          </a:xfrm>
          <a:prstGeom prst="rect">
            <a:avLst/>
          </a:prstGeom>
        </p:spPr>
        <p:txBody>
          <a:bodyPr wrap="square">
            <a:spAutoFit/>
          </a:bodyPr>
          <a:lstStyle/>
          <a:p>
            <a:pPr algn="ctr">
              <a:lnSpc>
                <a:spcPct val="114000"/>
              </a:lnSpc>
            </a:pPr>
            <a:r>
              <a:rPr lang="en-US" altLang="zh-CN" sz="1200" dirty="0" err="1">
                <a:solidFill>
                  <a:schemeClr val="bg1">
                    <a:lumMod val="25000"/>
                    <a:lumOff val="75000"/>
                  </a:schemeClr>
                </a:solidFill>
              </a:rPr>
              <a:t>Dingyuan</a:t>
            </a:r>
            <a:r>
              <a:rPr lang="en-US" altLang="zh-CN" sz="1200" dirty="0">
                <a:solidFill>
                  <a:schemeClr val="bg1">
                    <a:lumMod val="25000"/>
                    <a:lumOff val="75000"/>
                  </a:schemeClr>
                </a:solidFill>
              </a:rPr>
              <a:t> Zhu,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High-order Proximity Preserved Embedding For Dynamic Networks. </a:t>
            </a:r>
            <a:r>
              <a:rPr lang="en-US" altLang="zh-CN" sz="1200" b="1" i="1" dirty="0">
                <a:solidFill>
                  <a:schemeClr val="bg1">
                    <a:lumMod val="25000"/>
                    <a:lumOff val="75000"/>
                  </a:schemeClr>
                </a:solidFill>
              </a:rPr>
              <a:t>IEEE TKDE</a:t>
            </a:r>
            <a:r>
              <a:rPr lang="en-US" altLang="zh-CN" sz="1200" dirty="0">
                <a:solidFill>
                  <a:schemeClr val="bg1">
                    <a:lumMod val="25000"/>
                    <a:lumOff val="75000"/>
                  </a:schemeClr>
                </a:solidFill>
              </a:rPr>
              <a:t>, 2018. </a:t>
            </a:r>
          </a:p>
        </p:txBody>
      </p:sp>
    </p:spTree>
    <p:extLst>
      <p:ext uri="{BB962C8B-B14F-4D97-AF65-F5344CB8AC3E}">
        <p14:creationId xmlns:p14="http://schemas.microsoft.com/office/powerpoint/2010/main" val="41676184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1700" y="246254"/>
            <a:ext cx="8520600" cy="572700"/>
          </a:xfrm>
        </p:spPr>
        <p:txBody>
          <a:bodyPr/>
          <a:lstStyle/>
          <a:p>
            <a:r>
              <a:rPr lang="en-US" altLang="zh-CN" b="1" dirty="0"/>
              <a:t>Generalized Eigen Perturbation</a:t>
            </a:r>
            <a:endParaRPr lang="zh-CN" altLang="en-US" b="1" dirty="0"/>
          </a:p>
        </p:txBody>
      </p:sp>
      <p:sp>
        <p:nvSpPr>
          <p:cNvPr id="3" name="内容占位符 2"/>
          <p:cNvSpPr>
            <a:spLocks noGrp="1"/>
          </p:cNvSpPr>
          <p:nvPr>
            <p:ph idx="1"/>
          </p:nvPr>
        </p:nvSpPr>
        <p:spPr>
          <a:xfrm>
            <a:off x="226208" y="946750"/>
            <a:ext cx="8520600" cy="3654475"/>
          </a:xfrm>
        </p:spPr>
        <p:txBody>
          <a:bodyPr/>
          <a:lstStyle/>
          <a:p>
            <a:r>
              <a:rPr lang="en-US" altLang="zh-CN" sz="2400" dirty="0"/>
              <a:t>We propose generalized </a:t>
            </a:r>
            <a:r>
              <a:rPr lang="en-US" altLang="zh-CN" sz="2400" dirty="0" err="1"/>
              <a:t>eigen</a:t>
            </a:r>
            <a:r>
              <a:rPr lang="en-US" altLang="zh-CN" sz="2400" dirty="0"/>
              <a:t> perturbation to fulfill the task.</a:t>
            </a:r>
          </a:p>
          <a:p>
            <a:pPr lvl="1"/>
            <a:r>
              <a:rPr lang="en-US" altLang="zh-CN" sz="1800" dirty="0"/>
              <a:t>The goal of generalized </a:t>
            </a:r>
            <a:r>
              <a:rPr lang="en-US" altLang="zh-CN" sz="1800" dirty="0" err="1"/>
              <a:t>eigen</a:t>
            </a:r>
            <a:r>
              <a:rPr lang="en-US" altLang="zh-CN" sz="1800" dirty="0"/>
              <a:t> perturbation is to update X</a:t>
            </a:r>
            <a:r>
              <a:rPr lang="en-US" altLang="zh-CN" sz="1800" baseline="30000" dirty="0"/>
              <a:t>(t)</a:t>
            </a:r>
            <a:r>
              <a:rPr lang="en-US" altLang="zh-CN" sz="1800" dirty="0"/>
              <a:t> to X</a:t>
            </a:r>
            <a:r>
              <a:rPr lang="en-US" altLang="zh-CN" sz="1800" baseline="30000" dirty="0"/>
              <a:t>(t+1)</a:t>
            </a:r>
          </a:p>
          <a:p>
            <a:endParaRPr lang="en-US" altLang="zh-CN" sz="2400" dirty="0"/>
          </a:p>
          <a:p>
            <a:r>
              <a:rPr lang="en-US" altLang="zh-CN" sz="2400" dirty="0"/>
              <a:t>Specifically, given the change of adjacency matrix </a:t>
            </a:r>
            <a:r>
              <a:rPr lang="zh-CN" altLang="en-US" sz="2400" dirty="0"/>
              <a:t>△</a:t>
            </a:r>
            <a:r>
              <a:rPr lang="en-US" altLang="zh-CN" sz="2400" dirty="0"/>
              <a:t>A between two consecutive time steps, the change of Ma and Mb can be represented as:</a:t>
            </a:r>
            <a:endParaRPr lang="zh-CN" altLang="en-US" sz="2400" dirty="0"/>
          </a:p>
        </p:txBody>
      </p:sp>
      <p:sp>
        <p:nvSpPr>
          <p:cNvPr id="4" name="灯片编号占位符 3"/>
          <p:cNvSpPr>
            <a:spLocks noGrp="1"/>
          </p:cNvSpPr>
          <p:nvPr>
            <p:ph type="sldNum" sz="quarter" idx="12"/>
          </p:nvPr>
        </p:nvSpPr>
        <p:spPr/>
        <p:txBody>
          <a:bodyPr/>
          <a:lstStyle/>
          <a:p>
            <a:fld id="{0CFEC368-1D7A-4F81-ABF6-AE0E36BAF64C}" type="slidenum">
              <a:rPr lang="en-US" smtClean="0"/>
              <a:pPr/>
              <a:t>124</a:t>
            </a:fld>
            <a:endParaRPr lang="en-US" dirty="0"/>
          </a:p>
        </p:txBody>
      </p:sp>
      <p:pic>
        <p:nvPicPr>
          <p:cNvPr id="5" name="图片 4"/>
          <p:cNvPicPr>
            <a:picLocks noChangeAspect="1"/>
          </p:cNvPicPr>
          <p:nvPr/>
        </p:nvPicPr>
        <p:blipFill>
          <a:blip r:embed="rId2"/>
          <a:stretch>
            <a:fillRect/>
          </a:stretch>
        </p:blipFill>
        <p:spPr>
          <a:xfrm>
            <a:off x="2751358" y="4242967"/>
            <a:ext cx="3641284" cy="486054"/>
          </a:xfrm>
          <a:prstGeom prst="rect">
            <a:avLst/>
          </a:prstGeom>
        </p:spPr>
      </p:pic>
      <p:sp>
        <p:nvSpPr>
          <p:cNvPr id="6" name="矩形 5"/>
          <p:cNvSpPr/>
          <p:nvPr/>
        </p:nvSpPr>
        <p:spPr>
          <a:xfrm>
            <a:off x="311700" y="4753977"/>
            <a:ext cx="8280757" cy="302840"/>
          </a:xfrm>
          <a:prstGeom prst="rect">
            <a:avLst/>
          </a:prstGeom>
        </p:spPr>
        <p:txBody>
          <a:bodyPr wrap="square">
            <a:spAutoFit/>
          </a:bodyPr>
          <a:lstStyle/>
          <a:p>
            <a:pPr algn="ctr">
              <a:lnSpc>
                <a:spcPct val="114000"/>
              </a:lnSpc>
            </a:pPr>
            <a:r>
              <a:rPr lang="en-US" altLang="zh-CN" sz="1200" dirty="0" err="1">
                <a:solidFill>
                  <a:schemeClr val="bg1">
                    <a:lumMod val="25000"/>
                    <a:lumOff val="75000"/>
                  </a:schemeClr>
                </a:solidFill>
              </a:rPr>
              <a:t>Dingyuan</a:t>
            </a:r>
            <a:r>
              <a:rPr lang="en-US" altLang="zh-CN" sz="1200" dirty="0">
                <a:solidFill>
                  <a:schemeClr val="bg1">
                    <a:lumMod val="25000"/>
                    <a:lumOff val="75000"/>
                  </a:schemeClr>
                </a:solidFill>
              </a:rPr>
              <a:t> Zhu,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High-order Proximity Preserved Embedding For Dynamic Networks. </a:t>
            </a:r>
            <a:r>
              <a:rPr lang="en-US" altLang="zh-CN" sz="1200" b="1" i="1" dirty="0">
                <a:solidFill>
                  <a:schemeClr val="bg1">
                    <a:lumMod val="25000"/>
                    <a:lumOff val="75000"/>
                  </a:schemeClr>
                </a:solidFill>
              </a:rPr>
              <a:t>IEEE TKDE</a:t>
            </a:r>
            <a:r>
              <a:rPr lang="en-US" altLang="zh-CN" sz="1200" dirty="0">
                <a:solidFill>
                  <a:schemeClr val="bg1">
                    <a:lumMod val="25000"/>
                    <a:lumOff val="75000"/>
                  </a:schemeClr>
                </a:solidFill>
              </a:rPr>
              <a:t>, 2018. </a:t>
            </a:r>
          </a:p>
        </p:txBody>
      </p:sp>
    </p:spTree>
    <p:extLst>
      <p:ext uri="{BB962C8B-B14F-4D97-AF65-F5344CB8AC3E}">
        <p14:creationId xmlns:p14="http://schemas.microsoft.com/office/powerpoint/2010/main" val="41147195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125</a:t>
            </a:fld>
            <a:endParaRPr lang="en-US" dirty="0"/>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279788" y="1205903"/>
            <a:ext cx="6724162" cy="1753958"/>
          </a:xfrm>
          <a:prstGeom prst="rect">
            <a:avLst/>
          </a:prstGeom>
        </p:spPr>
      </p:pic>
      <p:pic>
        <p:nvPicPr>
          <p:cNvPr id="3" name="图片 2"/>
          <p:cNvPicPr>
            <a:picLocks noChangeAspect="1"/>
          </p:cNvPicPr>
          <p:nvPr/>
        </p:nvPicPr>
        <p:blipFill rotWithShape="1">
          <a:blip r:embed="rId4"/>
          <a:srcRect r="1612"/>
          <a:stretch/>
        </p:blipFill>
        <p:spPr>
          <a:xfrm>
            <a:off x="1279788" y="3493147"/>
            <a:ext cx="6724162" cy="1436443"/>
          </a:xfrm>
          <a:prstGeom prst="rect">
            <a:avLst/>
          </a:prstGeom>
        </p:spPr>
      </p:pic>
      <p:sp>
        <p:nvSpPr>
          <p:cNvPr id="8" name="Shape 60">
            <a:extLst>
              <a:ext uri="{FF2B5EF4-FFF2-40B4-BE49-F238E27FC236}">
                <a16:creationId xmlns:a16="http://schemas.microsoft.com/office/drawing/2014/main" id="{845F9C1E-F940-D347-820B-1066045E2882}"/>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solidFill>
                  <a:schemeClr val="tx1"/>
                </a:solidFill>
              </a:rPr>
              <a:t>Experiments</a:t>
            </a:r>
          </a:p>
        </p:txBody>
      </p:sp>
      <p:sp>
        <p:nvSpPr>
          <p:cNvPr id="9" name="文本框 8">
            <a:extLst>
              <a:ext uri="{FF2B5EF4-FFF2-40B4-BE49-F238E27FC236}">
                <a16:creationId xmlns:a16="http://schemas.microsoft.com/office/drawing/2014/main" id="{44929A04-BEDA-B846-9DD5-47D5625AEAD6}"/>
              </a:ext>
            </a:extLst>
          </p:cNvPr>
          <p:cNvSpPr txBox="1"/>
          <p:nvPr/>
        </p:nvSpPr>
        <p:spPr>
          <a:xfrm>
            <a:off x="311700" y="766324"/>
            <a:ext cx="7304936" cy="2655535"/>
          </a:xfrm>
          <a:prstGeom prst="rect">
            <a:avLst/>
          </a:prstGeom>
          <a:noFill/>
        </p:spPr>
        <p:txBody>
          <a:bodyPr wrap="square" rtlCol="0">
            <a:spAutoFit/>
          </a:bodyPr>
          <a:lstStyle/>
          <a:p>
            <a:pPr marL="342900" indent="-342900" algn="just">
              <a:lnSpc>
                <a:spcPct val="130000"/>
              </a:lnSpc>
              <a:buClr>
                <a:srgbClr val="ADADAD"/>
              </a:buClr>
              <a:buFont typeface="Arial" panose="020B0604020202020204" pitchFamily="34" charset="0"/>
              <a:buChar char="•"/>
            </a:pPr>
            <a:r>
              <a:rPr lang="en-US" altLang="zh-CN" sz="1800" dirty="0">
                <a:solidFill>
                  <a:srgbClr val="ADADAD"/>
                </a:solidFill>
                <a:ea typeface="微软雅黑" panose="020B0503020204020204" pitchFamily="34" charset="-122"/>
              </a:rPr>
              <a:t>Link prediction</a:t>
            </a:r>
          </a:p>
          <a:p>
            <a:pPr marL="342900" indent="-342900" algn="just">
              <a:lnSpc>
                <a:spcPct val="130000"/>
              </a:lnSpc>
              <a:buClr>
                <a:srgbClr val="ADADAD"/>
              </a:buClr>
              <a:buFont typeface="Arial" panose="020B0604020202020204" pitchFamily="34" charset="0"/>
              <a:buChar char="•"/>
            </a:pPr>
            <a:endParaRPr lang="en-US" altLang="zh-CN" sz="1800" dirty="0">
              <a:solidFill>
                <a:srgbClr val="ADADAD"/>
              </a:solidFill>
              <a:ea typeface="微软雅黑" panose="020B0503020204020204" pitchFamily="34" charset="-122"/>
            </a:endParaRPr>
          </a:p>
          <a:p>
            <a:pPr marL="342900" indent="-342900" algn="just">
              <a:lnSpc>
                <a:spcPct val="130000"/>
              </a:lnSpc>
              <a:buClr>
                <a:srgbClr val="ADADAD"/>
              </a:buClr>
              <a:buFont typeface="Arial" panose="020B0604020202020204" pitchFamily="34" charset="0"/>
              <a:buChar char="•"/>
            </a:pPr>
            <a:endParaRPr lang="en-US" altLang="zh-CN" sz="1800" dirty="0">
              <a:solidFill>
                <a:srgbClr val="ADADAD"/>
              </a:solidFill>
              <a:ea typeface="微软雅黑" panose="020B0503020204020204" pitchFamily="34" charset="-122"/>
            </a:endParaRPr>
          </a:p>
          <a:p>
            <a:pPr marL="342900" indent="-342900" algn="just">
              <a:lnSpc>
                <a:spcPct val="130000"/>
              </a:lnSpc>
              <a:buClr>
                <a:srgbClr val="ADADAD"/>
              </a:buClr>
              <a:buFont typeface="Arial" panose="020B0604020202020204" pitchFamily="34" charset="0"/>
              <a:buChar char="•"/>
            </a:pPr>
            <a:endParaRPr lang="en-US" altLang="zh-CN" sz="1800" dirty="0">
              <a:solidFill>
                <a:srgbClr val="ADADAD"/>
              </a:solidFill>
              <a:ea typeface="微软雅黑" panose="020B0503020204020204" pitchFamily="34" charset="-122"/>
            </a:endParaRPr>
          </a:p>
          <a:p>
            <a:pPr marL="571500" indent="-571500" algn="just">
              <a:lnSpc>
                <a:spcPct val="130000"/>
              </a:lnSpc>
              <a:buClr>
                <a:srgbClr val="ADADAD"/>
              </a:buClr>
              <a:buFont typeface="Arial" panose="020B0604020202020204" pitchFamily="34" charset="0"/>
              <a:buChar char="•"/>
            </a:pPr>
            <a:endParaRPr lang="en-US" altLang="zh-CN" sz="4000" dirty="0">
              <a:solidFill>
                <a:srgbClr val="ADADAD"/>
              </a:solidFill>
              <a:ea typeface="微软雅黑" panose="020B0503020204020204" pitchFamily="34" charset="-122"/>
            </a:endParaRPr>
          </a:p>
          <a:p>
            <a:pPr marL="342900" indent="-342900" algn="just">
              <a:lnSpc>
                <a:spcPct val="130000"/>
              </a:lnSpc>
              <a:buClr>
                <a:srgbClr val="ADADAD"/>
              </a:buClr>
              <a:buFont typeface="Arial" panose="020B0604020202020204" pitchFamily="34" charset="0"/>
              <a:buChar char="•"/>
            </a:pPr>
            <a:r>
              <a:rPr lang="en-US" altLang="zh-CN" sz="1800" dirty="0">
                <a:solidFill>
                  <a:srgbClr val="ADADAD"/>
                </a:solidFill>
                <a:ea typeface="微软雅黑" panose="020B0503020204020204" pitchFamily="34" charset="-122"/>
              </a:rPr>
              <a:t>Node Classification</a:t>
            </a:r>
            <a:endParaRPr lang="zh-CN" altLang="en-US" sz="1800" dirty="0">
              <a:solidFill>
                <a:srgbClr val="ADADAD"/>
              </a:solidFill>
              <a:ea typeface="微软雅黑" panose="020B0503020204020204" pitchFamily="34" charset="-122"/>
            </a:endParaRPr>
          </a:p>
        </p:txBody>
      </p:sp>
    </p:spTree>
    <p:extLst>
      <p:ext uri="{BB962C8B-B14F-4D97-AF65-F5344CB8AC3E}">
        <p14:creationId xmlns:p14="http://schemas.microsoft.com/office/powerpoint/2010/main" val="2091942135"/>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126</a:t>
            </a:fld>
            <a:endParaRPr lang="en-US" dirty="0"/>
          </a:p>
        </p:txBody>
      </p:sp>
      <p:sp>
        <p:nvSpPr>
          <p:cNvPr id="10" name="内容占位符 2">
            <a:extLst>
              <a:ext uri="{FF2B5EF4-FFF2-40B4-BE49-F238E27FC236}">
                <a16:creationId xmlns:a16="http://schemas.microsoft.com/office/drawing/2014/main" id="{0B13BE0E-4668-624D-9144-90F8677A7ED6}"/>
              </a:ext>
            </a:extLst>
          </p:cNvPr>
          <p:cNvSpPr>
            <a:spLocks noGrp="1"/>
          </p:cNvSpPr>
          <p:nvPr>
            <p:ph idx="1"/>
          </p:nvPr>
        </p:nvSpPr>
        <p:spPr>
          <a:xfrm>
            <a:off x="395288" y="1080000"/>
            <a:ext cx="7446654" cy="3657600"/>
          </a:xfrm>
        </p:spPr>
        <p:txBody>
          <a:bodyPr>
            <a:normAutofit/>
          </a:bodyPr>
          <a:lstStyle/>
          <a:p>
            <a:pPr>
              <a:lnSpc>
                <a:spcPct val="150000"/>
              </a:lnSpc>
            </a:pPr>
            <a:r>
              <a:rPr lang="en-US" altLang="zh-CN" sz="2000" b="1" dirty="0">
                <a:solidFill>
                  <a:srgbClr val="ADADAD"/>
                </a:solidFill>
              </a:rPr>
              <a:t>I  : Out-of-sample nodes</a:t>
            </a:r>
          </a:p>
          <a:p>
            <a:pPr>
              <a:lnSpc>
                <a:spcPct val="150000"/>
              </a:lnSpc>
            </a:pPr>
            <a:r>
              <a:rPr lang="en-US" altLang="zh-CN" sz="2000" b="1" dirty="0">
                <a:solidFill>
                  <a:srgbClr val="ADADAD"/>
                </a:solidFill>
              </a:rPr>
              <a:t>II : </a:t>
            </a:r>
            <a:r>
              <a:rPr lang="en-US" altLang="zh-CN" sz="2000" b="1" dirty="0" smtClean="0">
                <a:solidFill>
                  <a:srgbClr val="ADADAD"/>
                </a:solidFill>
              </a:rPr>
              <a:t>Incremental edges </a:t>
            </a:r>
            <a:endParaRPr lang="en-US" altLang="zh-CN" sz="2000" b="1" dirty="0">
              <a:solidFill>
                <a:srgbClr val="ADADAD"/>
              </a:solidFill>
            </a:endParaRPr>
          </a:p>
          <a:p>
            <a:pPr>
              <a:lnSpc>
                <a:spcPct val="150000"/>
              </a:lnSpc>
            </a:pPr>
            <a:r>
              <a:rPr lang="en-US" altLang="zh-CN" sz="2000" b="1" dirty="0">
                <a:solidFill>
                  <a:srgbClr val="FFC000"/>
                </a:solidFill>
              </a:rPr>
              <a:t>III: Aggregated error</a:t>
            </a:r>
          </a:p>
          <a:p>
            <a:pPr>
              <a:lnSpc>
                <a:spcPct val="150000"/>
              </a:lnSpc>
            </a:pPr>
            <a:r>
              <a:rPr lang="en-US" altLang="zh-CN" sz="2000" b="1" dirty="0">
                <a:solidFill>
                  <a:srgbClr val="ADADAD"/>
                </a:solidFill>
              </a:rPr>
              <a:t>IV: Scalable optimization</a:t>
            </a:r>
            <a:endParaRPr lang="zh-CN" altLang="en-US" sz="2000" b="1" dirty="0">
              <a:solidFill>
                <a:srgbClr val="ADADAD"/>
              </a:solidFill>
            </a:endParaRPr>
          </a:p>
        </p:txBody>
      </p:sp>
      <p:sp>
        <p:nvSpPr>
          <p:cNvPr id="11" name="Shape 60">
            <a:extLst>
              <a:ext uri="{FF2B5EF4-FFF2-40B4-BE49-F238E27FC236}">
                <a16:creationId xmlns:a16="http://schemas.microsoft.com/office/drawing/2014/main" id="{F01AA1F3-773B-0A4E-A0C5-87434D2D9EA6}"/>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Key problems in dynamic network embedding</a:t>
            </a:r>
          </a:p>
        </p:txBody>
      </p:sp>
    </p:spTree>
    <p:extLst>
      <p:ext uri="{BB962C8B-B14F-4D97-AF65-F5344CB8AC3E}">
        <p14:creationId xmlns:p14="http://schemas.microsoft.com/office/powerpoint/2010/main" val="8102389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127</a:t>
            </a:fld>
            <a:endParaRPr lang="en-US" dirty="0"/>
          </a:p>
        </p:txBody>
      </p:sp>
      <p:graphicFrame>
        <p:nvGraphicFramePr>
          <p:cNvPr id="2" name="表格 1"/>
          <p:cNvGraphicFramePr>
            <a:graphicFrameLocks noGrp="1"/>
          </p:cNvGraphicFramePr>
          <p:nvPr>
            <p:extLst/>
          </p:nvPr>
        </p:nvGraphicFramePr>
        <p:xfrm>
          <a:off x="1979713" y="1223197"/>
          <a:ext cx="945280" cy="875815"/>
        </p:xfrm>
        <a:graphic>
          <a:graphicData uri="http://schemas.openxmlformats.org/drawingml/2006/table">
            <a:tbl>
              <a:tblPr firstRow="1" bandRow="1">
                <a:tableStyleId>{5C22544A-7EE6-4342-B048-85BDC9FD1C3A}</a:tableStyleId>
              </a:tblPr>
              <a:tblGrid>
                <a:gridCol w="135040">
                  <a:extLst>
                    <a:ext uri="{9D8B030D-6E8A-4147-A177-3AD203B41FA5}">
                      <a16:colId xmlns:a16="http://schemas.microsoft.com/office/drawing/2014/main" val="2020793394"/>
                    </a:ext>
                  </a:extLst>
                </a:gridCol>
                <a:gridCol w="135040">
                  <a:extLst>
                    <a:ext uri="{9D8B030D-6E8A-4147-A177-3AD203B41FA5}">
                      <a16:colId xmlns:a16="http://schemas.microsoft.com/office/drawing/2014/main" val="366636188"/>
                    </a:ext>
                  </a:extLst>
                </a:gridCol>
                <a:gridCol w="135040">
                  <a:extLst>
                    <a:ext uri="{9D8B030D-6E8A-4147-A177-3AD203B41FA5}">
                      <a16:colId xmlns:a16="http://schemas.microsoft.com/office/drawing/2014/main" val="2800244195"/>
                    </a:ext>
                  </a:extLst>
                </a:gridCol>
                <a:gridCol w="135040">
                  <a:extLst>
                    <a:ext uri="{9D8B030D-6E8A-4147-A177-3AD203B41FA5}">
                      <a16:colId xmlns:a16="http://schemas.microsoft.com/office/drawing/2014/main" val="774237044"/>
                    </a:ext>
                  </a:extLst>
                </a:gridCol>
                <a:gridCol w="135040">
                  <a:extLst>
                    <a:ext uri="{9D8B030D-6E8A-4147-A177-3AD203B41FA5}">
                      <a16:colId xmlns:a16="http://schemas.microsoft.com/office/drawing/2014/main" val="3594675784"/>
                    </a:ext>
                  </a:extLst>
                </a:gridCol>
                <a:gridCol w="135040">
                  <a:extLst>
                    <a:ext uri="{9D8B030D-6E8A-4147-A177-3AD203B41FA5}">
                      <a16:colId xmlns:a16="http://schemas.microsoft.com/office/drawing/2014/main" val="3083035363"/>
                    </a:ext>
                  </a:extLst>
                </a:gridCol>
                <a:gridCol w="135040">
                  <a:extLst>
                    <a:ext uri="{9D8B030D-6E8A-4147-A177-3AD203B41FA5}">
                      <a16:colId xmlns:a16="http://schemas.microsoft.com/office/drawing/2014/main" val="157368759"/>
                    </a:ext>
                  </a:extLst>
                </a:gridCol>
              </a:tblGrid>
              <a:tr h="125335">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9865321"/>
                  </a:ext>
                </a:extLst>
              </a:tr>
              <a:tr h="125335">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0402138"/>
                  </a:ext>
                </a:extLst>
              </a:tr>
              <a:tr h="374475">
                <a:tc gridSpan="7">
                  <a:txBody>
                    <a:bodyPr/>
                    <a:lstStyle/>
                    <a:p>
                      <a:pPr algn="ctr"/>
                      <a:r>
                        <a:rPr lang="en-US" altLang="zh-CN" sz="1300" b="0" dirty="0">
                          <a:solidFill>
                            <a:schemeClr val="tx1"/>
                          </a:solidFill>
                          <a:latin typeface="+mn-lt"/>
                          <a:ea typeface="微软雅黑" panose="020B0503020204020204" pitchFamily="34" charset="-122"/>
                        </a:rPr>
                        <a:t>A</a:t>
                      </a:r>
                      <a:r>
                        <a:rPr lang="en-US" altLang="zh-CN" sz="1300" b="0" baseline="-25000" dirty="0">
                          <a:solidFill>
                            <a:schemeClr val="tx1"/>
                          </a:solidFill>
                          <a:latin typeface="+mn-lt"/>
                          <a:ea typeface="微软雅黑" panose="020B0503020204020204" pitchFamily="34" charset="-122"/>
                        </a:rPr>
                        <a:t>0</a:t>
                      </a:r>
                      <a:endParaRPr lang="zh-CN" altLang="en-US" sz="1300" b="0" baseline="-25000" dirty="0">
                        <a:solidFill>
                          <a:schemeClr val="tx1"/>
                        </a:solidFill>
                        <a:latin typeface="+mn-lt"/>
                        <a:ea typeface="微软雅黑" panose="020B0503020204020204" pitchFamily="34" charset="-122"/>
                      </a:endParaRPr>
                    </a:p>
                  </a:txBody>
                  <a:tcPr marL="63148" marR="63148" marT="31573" marB="31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4772997"/>
                  </a:ext>
                </a:extLst>
              </a:tr>
              <a:tr h="125335">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04042899"/>
                  </a:ext>
                </a:extLst>
              </a:tr>
              <a:tr h="125335">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6641444"/>
                  </a:ext>
                </a:extLst>
              </a:tr>
            </a:tbl>
          </a:graphicData>
        </a:graphic>
      </p:graphicFrame>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p:sp>
        <p:nvSpPr>
          <p:cNvPr id="13" name="矩形 12"/>
          <p:cNvSpPr/>
          <p:nvPr/>
        </p:nvSpPr>
        <p:spPr>
          <a:xfrm>
            <a:off x="4294843" y="1217290"/>
            <a:ext cx="423964" cy="87377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500" dirty="0">
                <a:solidFill>
                  <a:schemeClr val="tx1"/>
                </a:solidFill>
              </a:rPr>
              <a:t>U</a:t>
            </a:r>
            <a:r>
              <a:rPr lang="en-US" altLang="zh-CN" sz="1500" baseline="-25000" dirty="0">
                <a:solidFill>
                  <a:schemeClr val="tx1"/>
                </a:solidFill>
              </a:rPr>
              <a:t>0</a:t>
            </a:r>
            <a:endParaRPr lang="zh-CN" altLang="en-US" sz="1500" baseline="-25000" dirty="0">
              <a:solidFill>
                <a:schemeClr val="tx1"/>
              </a:solidFill>
            </a:endParaRPr>
          </a:p>
        </p:txBody>
      </p:sp>
      <p:sp>
        <p:nvSpPr>
          <p:cNvPr id="14" name="矩形 13"/>
          <p:cNvSpPr/>
          <p:nvPr/>
        </p:nvSpPr>
        <p:spPr>
          <a:xfrm>
            <a:off x="5364588" y="1544274"/>
            <a:ext cx="1054103" cy="289792"/>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500" dirty="0">
                <a:solidFill>
                  <a:schemeClr val="tx1"/>
                </a:solidFill>
              </a:rPr>
              <a:t>V</a:t>
            </a:r>
            <a:r>
              <a:rPr lang="en-US" altLang="zh-CN" sz="1500" baseline="-25000" dirty="0">
                <a:solidFill>
                  <a:schemeClr val="tx1"/>
                </a:solidFill>
              </a:rPr>
              <a:t>0</a:t>
            </a:r>
            <a:endParaRPr lang="zh-CN" altLang="en-US" sz="1500" baseline="-25000" dirty="0">
              <a:solidFill>
                <a:schemeClr val="tx1"/>
              </a:solidFill>
            </a:endParaRPr>
          </a:p>
        </p:txBody>
      </p:sp>
      <p:sp>
        <p:nvSpPr>
          <p:cNvPr id="20" name="矩形 19"/>
          <p:cNvSpPr/>
          <p:nvPr/>
        </p:nvSpPr>
        <p:spPr>
          <a:xfrm>
            <a:off x="4870175" y="1544273"/>
            <a:ext cx="397564" cy="287177"/>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500" dirty="0">
                <a:solidFill>
                  <a:schemeClr val="tx1"/>
                </a:solidFill>
              </a:rPr>
              <a:t>∑</a:t>
            </a:r>
            <a:r>
              <a:rPr lang="en-US" altLang="zh-CN" sz="1500" baseline="-25000" dirty="0">
                <a:solidFill>
                  <a:schemeClr val="tx1"/>
                </a:solidFill>
              </a:rPr>
              <a:t>0</a:t>
            </a:r>
            <a:endParaRPr lang="zh-CN" altLang="en-US" sz="1500" baseline="-25000" dirty="0">
              <a:solidFill>
                <a:schemeClr val="tx1"/>
              </a:solidFill>
            </a:endParaRPr>
          </a:p>
        </p:txBody>
      </p:sp>
      <mc:AlternateContent xmlns:mc="http://schemas.openxmlformats.org/markup-compatibility/2006" xmlns:a14="http://schemas.microsoft.com/office/drawing/2010/main">
        <mc:Choice Requires="a14">
          <p:sp>
            <p:nvSpPr>
              <p:cNvPr id="6" name="文本框 5"/>
              <p:cNvSpPr txBox="1"/>
              <p:nvPr/>
            </p:nvSpPr>
            <p:spPr>
              <a:xfrm>
                <a:off x="3524040" y="1529142"/>
                <a:ext cx="489856" cy="37375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groupChr>
                        <m:groupChrPr>
                          <m:chr m:val="⇒"/>
                          <m:vertJc m:val="bot"/>
                          <m:ctrlPr>
                            <a:rPr lang="zh-CN" altLang="en-US" sz="1800" i="1" smtClean="0">
                              <a:solidFill>
                                <a:srgbClr val="ADADAD"/>
                              </a:solidFill>
                              <a:latin typeface="Cambria Math" panose="02040503050406030204" pitchFamily="18" charset="0"/>
                            </a:rPr>
                          </m:ctrlPr>
                        </m:groupChrPr>
                        <m:e>
                          <m:r>
                            <m:rPr>
                              <m:brk m:alnAt="2"/>
                            </m:rPr>
                            <a:rPr lang="en-US" altLang="zh-CN" sz="1800" i="1">
                              <a:solidFill>
                                <a:srgbClr val="ADADAD"/>
                              </a:solidFill>
                              <a:latin typeface="Cambria Math" panose="02040503050406030204" pitchFamily="18" charset="0"/>
                            </a:rPr>
                            <m:t>𝑆</m:t>
                          </m:r>
                          <m:r>
                            <a:rPr lang="en-US" altLang="zh-CN" sz="1800" i="1">
                              <a:solidFill>
                                <a:srgbClr val="ADADAD"/>
                              </a:solidFill>
                              <a:latin typeface="Cambria Math" panose="02040503050406030204" pitchFamily="18" charset="0"/>
                            </a:rPr>
                            <m:t>𝑉𝐷</m:t>
                          </m:r>
                        </m:e>
                      </m:groupChr>
                    </m:oMath>
                  </m:oMathPara>
                </a14:m>
                <a:endParaRPr lang="zh-CN" altLang="en-US" sz="1800" dirty="0">
                  <a:solidFill>
                    <a:srgbClr val="ADADAD"/>
                  </a:solidFill>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3524040" y="1529142"/>
                <a:ext cx="489856" cy="373757"/>
              </a:xfrm>
              <a:prstGeom prst="rect">
                <a:avLst/>
              </a:prstGeom>
              <a:blipFill>
                <a:blip r:embed="rId3"/>
                <a:stretch>
                  <a:fillRect/>
                </a:stretch>
              </a:blipFill>
            </p:spPr>
            <p:txBody>
              <a:bodyPr/>
              <a:lstStyle/>
              <a:p>
                <a:r>
                  <a:rPr lang="zh-CN" altLang="en-US">
                    <a:noFill/>
                  </a:rPr>
                  <a:t> </a:t>
                </a:r>
              </a:p>
            </p:txBody>
          </p:sp>
        </mc:Fallback>
      </mc:AlternateContent>
      <p:graphicFrame>
        <p:nvGraphicFramePr>
          <p:cNvPr id="21" name="表格 20"/>
          <p:cNvGraphicFramePr>
            <a:graphicFrameLocks noGrp="1"/>
          </p:cNvGraphicFramePr>
          <p:nvPr>
            <p:extLst/>
          </p:nvPr>
        </p:nvGraphicFramePr>
        <p:xfrm>
          <a:off x="1979713" y="2317306"/>
          <a:ext cx="945280" cy="875815"/>
        </p:xfrm>
        <a:graphic>
          <a:graphicData uri="http://schemas.openxmlformats.org/drawingml/2006/table">
            <a:tbl>
              <a:tblPr firstRow="1" bandRow="1">
                <a:tableStyleId>{5C22544A-7EE6-4342-B048-85BDC9FD1C3A}</a:tableStyleId>
              </a:tblPr>
              <a:tblGrid>
                <a:gridCol w="135040">
                  <a:extLst>
                    <a:ext uri="{9D8B030D-6E8A-4147-A177-3AD203B41FA5}">
                      <a16:colId xmlns:a16="http://schemas.microsoft.com/office/drawing/2014/main" val="2020793394"/>
                    </a:ext>
                  </a:extLst>
                </a:gridCol>
                <a:gridCol w="135040">
                  <a:extLst>
                    <a:ext uri="{9D8B030D-6E8A-4147-A177-3AD203B41FA5}">
                      <a16:colId xmlns:a16="http://schemas.microsoft.com/office/drawing/2014/main" val="366636188"/>
                    </a:ext>
                  </a:extLst>
                </a:gridCol>
                <a:gridCol w="135040">
                  <a:extLst>
                    <a:ext uri="{9D8B030D-6E8A-4147-A177-3AD203B41FA5}">
                      <a16:colId xmlns:a16="http://schemas.microsoft.com/office/drawing/2014/main" val="2800244195"/>
                    </a:ext>
                  </a:extLst>
                </a:gridCol>
                <a:gridCol w="135040">
                  <a:extLst>
                    <a:ext uri="{9D8B030D-6E8A-4147-A177-3AD203B41FA5}">
                      <a16:colId xmlns:a16="http://schemas.microsoft.com/office/drawing/2014/main" val="774237044"/>
                    </a:ext>
                  </a:extLst>
                </a:gridCol>
                <a:gridCol w="135040">
                  <a:extLst>
                    <a:ext uri="{9D8B030D-6E8A-4147-A177-3AD203B41FA5}">
                      <a16:colId xmlns:a16="http://schemas.microsoft.com/office/drawing/2014/main" val="3594675784"/>
                    </a:ext>
                  </a:extLst>
                </a:gridCol>
                <a:gridCol w="135040">
                  <a:extLst>
                    <a:ext uri="{9D8B030D-6E8A-4147-A177-3AD203B41FA5}">
                      <a16:colId xmlns:a16="http://schemas.microsoft.com/office/drawing/2014/main" val="3083035363"/>
                    </a:ext>
                  </a:extLst>
                </a:gridCol>
                <a:gridCol w="135040">
                  <a:extLst>
                    <a:ext uri="{9D8B030D-6E8A-4147-A177-3AD203B41FA5}">
                      <a16:colId xmlns:a16="http://schemas.microsoft.com/office/drawing/2014/main" val="157368759"/>
                    </a:ext>
                  </a:extLst>
                </a:gridCol>
              </a:tblGrid>
              <a:tr h="125335">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9865321"/>
                  </a:ext>
                </a:extLst>
              </a:tr>
              <a:tr h="125335">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0402138"/>
                  </a:ext>
                </a:extLst>
              </a:tr>
              <a:tr h="374475">
                <a:tc gridSpan="7">
                  <a:txBody>
                    <a:bodyPr/>
                    <a:lstStyle/>
                    <a:p>
                      <a:pPr algn="ctr"/>
                      <a:r>
                        <a:rPr lang="en-US" altLang="zh-CN" sz="1300" b="0" dirty="0">
                          <a:solidFill>
                            <a:schemeClr val="tx1"/>
                          </a:solidFill>
                          <a:latin typeface="+mn-lt"/>
                          <a:ea typeface="微软雅黑" panose="020B0503020204020204" pitchFamily="34" charset="-122"/>
                        </a:rPr>
                        <a:t>A</a:t>
                      </a:r>
                      <a:r>
                        <a:rPr lang="en-US" altLang="zh-CN" sz="1300" b="0" baseline="-25000" dirty="0">
                          <a:solidFill>
                            <a:schemeClr val="tx1"/>
                          </a:solidFill>
                          <a:latin typeface="+mn-lt"/>
                          <a:ea typeface="微软雅黑" panose="020B0503020204020204" pitchFamily="34" charset="-122"/>
                        </a:rPr>
                        <a:t>1</a:t>
                      </a:r>
                      <a:endParaRPr lang="zh-CN" altLang="en-US" sz="1300" b="0" baseline="-25000" dirty="0">
                        <a:solidFill>
                          <a:schemeClr val="tx1"/>
                        </a:solidFill>
                        <a:latin typeface="+mn-lt"/>
                        <a:ea typeface="微软雅黑" panose="020B0503020204020204" pitchFamily="34" charset="-122"/>
                      </a:endParaRPr>
                    </a:p>
                  </a:txBody>
                  <a:tcPr marL="63148" marR="63148" marT="31573" marB="31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4772997"/>
                  </a:ext>
                </a:extLst>
              </a:tr>
              <a:tr h="125335">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04042899"/>
                  </a:ext>
                </a:extLst>
              </a:tr>
              <a:tr h="125335">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6641444"/>
                  </a:ext>
                </a:extLst>
              </a:tr>
            </a:tbl>
          </a:graphicData>
        </a:graphic>
      </p:graphicFrame>
      <p:sp>
        <p:nvSpPr>
          <p:cNvPr id="22" name="矩形 21"/>
          <p:cNvSpPr/>
          <p:nvPr/>
        </p:nvSpPr>
        <p:spPr>
          <a:xfrm>
            <a:off x="4279906" y="2311399"/>
            <a:ext cx="423964" cy="87377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500" dirty="0">
                <a:solidFill>
                  <a:schemeClr val="tx1"/>
                </a:solidFill>
              </a:rPr>
              <a:t>U</a:t>
            </a:r>
            <a:r>
              <a:rPr lang="en-US" altLang="zh-CN" sz="1500" baseline="-25000" dirty="0">
                <a:solidFill>
                  <a:schemeClr val="tx1"/>
                </a:solidFill>
              </a:rPr>
              <a:t>1</a:t>
            </a:r>
            <a:r>
              <a:rPr lang="en-US" altLang="zh-CN" sz="1500" dirty="0">
                <a:solidFill>
                  <a:schemeClr val="tx1"/>
                </a:solidFill>
              </a:rPr>
              <a:t>’</a:t>
            </a:r>
            <a:endParaRPr lang="zh-CN" altLang="en-US" sz="1500" dirty="0">
              <a:solidFill>
                <a:schemeClr val="tx1"/>
              </a:solidFill>
            </a:endParaRPr>
          </a:p>
        </p:txBody>
      </p:sp>
      <p:sp>
        <p:nvSpPr>
          <p:cNvPr id="24" name="矩形 23"/>
          <p:cNvSpPr/>
          <p:nvPr/>
        </p:nvSpPr>
        <p:spPr>
          <a:xfrm>
            <a:off x="5366019" y="2639356"/>
            <a:ext cx="1054103" cy="289792"/>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500" dirty="0">
                <a:solidFill>
                  <a:schemeClr val="tx1"/>
                </a:solidFill>
              </a:rPr>
              <a:t>V</a:t>
            </a:r>
            <a:r>
              <a:rPr lang="en-US" altLang="zh-CN" sz="1500" baseline="-25000" dirty="0">
                <a:solidFill>
                  <a:schemeClr val="tx1"/>
                </a:solidFill>
              </a:rPr>
              <a:t>1</a:t>
            </a:r>
            <a:r>
              <a:rPr lang="en-US" altLang="zh-CN" sz="1500" dirty="0">
                <a:solidFill>
                  <a:schemeClr val="tx1"/>
                </a:solidFill>
              </a:rPr>
              <a:t>’</a:t>
            </a:r>
            <a:endParaRPr lang="zh-CN" altLang="en-US" sz="1500" dirty="0">
              <a:solidFill>
                <a:schemeClr val="tx1"/>
              </a:solidFill>
            </a:endParaRPr>
          </a:p>
        </p:txBody>
      </p:sp>
      <p:sp>
        <p:nvSpPr>
          <p:cNvPr id="25" name="矩形 24"/>
          <p:cNvSpPr/>
          <p:nvPr/>
        </p:nvSpPr>
        <p:spPr>
          <a:xfrm>
            <a:off x="4870177" y="2642306"/>
            <a:ext cx="397564" cy="287177"/>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500" b="1" dirty="0">
                <a:solidFill>
                  <a:schemeClr val="tx1"/>
                </a:solidFill>
              </a:rPr>
              <a:t>∑</a:t>
            </a:r>
            <a:r>
              <a:rPr lang="en-US" altLang="zh-CN" sz="1500" b="1" baseline="-25000" dirty="0">
                <a:solidFill>
                  <a:schemeClr val="tx1"/>
                </a:solidFill>
              </a:rPr>
              <a:t>1</a:t>
            </a:r>
            <a:r>
              <a:rPr lang="en-US" altLang="zh-CN" sz="1500" b="1" dirty="0">
                <a:solidFill>
                  <a:schemeClr val="tx1"/>
                </a:solidFill>
              </a:rPr>
              <a:t>’</a:t>
            </a:r>
            <a:endParaRPr lang="zh-CN" altLang="en-US" sz="1500" b="1" dirty="0">
              <a:solidFill>
                <a:schemeClr val="tx1"/>
              </a:solidFill>
            </a:endParaRPr>
          </a:p>
        </p:txBody>
      </p:sp>
      <p:graphicFrame>
        <p:nvGraphicFramePr>
          <p:cNvPr id="27" name="表格 26"/>
          <p:cNvGraphicFramePr>
            <a:graphicFrameLocks noGrp="1"/>
          </p:cNvGraphicFramePr>
          <p:nvPr>
            <p:extLst/>
          </p:nvPr>
        </p:nvGraphicFramePr>
        <p:xfrm>
          <a:off x="1979713" y="3613385"/>
          <a:ext cx="945280" cy="875815"/>
        </p:xfrm>
        <a:graphic>
          <a:graphicData uri="http://schemas.openxmlformats.org/drawingml/2006/table">
            <a:tbl>
              <a:tblPr firstRow="1" bandRow="1">
                <a:tableStyleId>{5C22544A-7EE6-4342-B048-85BDC9FD1C3A}</a:tableStyleId>
              </a:tblPr>
              <a:tblGrid>
                <a:gridCol w="135040">
                  <a:extLst>
                    <a:ext uri="{9D8B030D-6E8A-4147-A177-3AD203B41FA5}">
                      <a16:colId xmlns:a16="http://schemas.microsoft.com/office/drawing/2014/main" val="2020793394"/>
                    </a:ext>
                  </a:extLst>
                </a:gridCol>
                <a:gridCol w="135040">
                  <a:extLst>
                    <a:ext uri="{9D8B030D-6E8A-4147-A177-3AD203B41FA5}">
                      <a16:colId xmlns:a16="http://schemas.microsoft.com/office/drawing/2014/main" val="366636188"/>
                    </a:ext>
                  </a:extLst>
                </a:gridCol>
                <a:gridCol w="135040">
                  <a:extLst>
                    <a:ext uri="{9D8B030D-6E8A-4147-A177-3AD203B41FA5}">
                      <a16:colId xmlns:a16="http://schemas.microsoft.com/office/drawing/2014/main" val="2800244195"/>
                    </a:ext>
                  </a:extLst>
                </a:gridCol>
                <a:gridCol w="135040">
                  <a:extLst>
                    <a:ext uri="{9D8B030D-6E8A-4147-A177-3AD203B41FA5}">
                      <a16:colId xmlns:a16="http://schemas.microsoft.com/office/drawing/2014/main" val="774237044"/>
                    </a:ext>
                  </a:extLst>
                </a:gridCol>
                <a:gridCol w="135040">
                  <a:extLst>
                    <a:ext uri="{9D8B030D-6E8A-4147-A177-3AD203B41FA5}">
                      <a16:colId xmlns:a16="http://schemas.microsoft.com/office/drawing/2014/main" val="3594675784"/>
                    </a:ext>
                  </a:extLst>
                </a:gridCol>
                <a:gridCol w="135040">
                  <a:extLst>
                    <a:ext uri="{9D8B030D-6E8A-4147-A177-3AD203B41FA5}">
                      <a16:colId xmlns:a16="http://schemas.microsoft.com/office/drawing/2014/main" val="3083035363"/>
                    </a:ext>
                  </a:extLst>
                </a:gridCol>
                <a:gridCol w="135040">
                  <a:extLst>
                    <a:ext uri="{9D8B030D-6E8A-4147-A177-3AD203B41FA5}">
                      <a16:colId xmlns:a16="http://schemas.microsoft.com/office/drawing/2014/main" val="157368759"/>
                    </a:ext>
                  </a:extLst>
                </a:gridCol>
              </a:tblGrid>
              <a:tr h="125335">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9865321"/>
                  </a:ext>
                </a:extLst>
              </a:tr>
              <a:tr h="125335">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0402138"/>
                  </a:ext>
                </a:extLst>
              </a:tr>
              <a:tr h="374475">
                <a:tc gridSpan="7">
                  <a:txBody>
                    <a:bodyPr/>
                    <a:lstStyle/>
                    <a:p>
                      <a:pPr algn="ctr"/>
                      <a:r>
                        <a:rPr lang="en-US" altLang="zh-CN" sz="1300" b="0" dirty="0">
                          <a:solidFill>
                            <a:schemeClr val="tx1"/>
                          </a:solidFill>
                          <a:latin typeface="+mn-lt"/>
                          <a:ea typeface="微软雅黑" panose="020B0503020204020204" pitchFamily="34" charset="-122"/>
                        </a:rPr>
                        <a:t>A</a:t>
                      </a:r>
                      <a:r>
                        <a:rPr lang="en-US" altLang="zh-CN" sz="1300" b="0" baseline="-25000" dirty="0">
                          <a:solidFill>
                            <a:schemeClr val="tx1"/>
                          </a:solidFill>
                          <a:latin typeface="+mn-lt"/>
                          <a:ea typeface="微软雅黑" panose="020B0503020204020204" pitchFamily="34" charset="-122"/>
                        </a:rPr>
                        <a:t>t</a:t>
                      </a:r>
                      <a:endParaRPr lang="zh-CN" altLang="en-US" sz="1300" b="0" baseline="-25000" dirty="0">
                        <a:solidFill>
                          <a:schemeClr val="tx1"/>
                        </a:solidFill>
                        <a:latin typeface="+mn-lt"/>
                        <a:ea typeface="微软雅黑" panose="020B0503020204020204" pitchFamily="34" charset="-122"/>
                      </a:endParaRPr>
                    </a:p>
                  </a:txBody>
                  <a:tcPr marL="63148" marR="63148" marT="31573" marB="31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4772997"/>
                  </a:ext>
                </a:extLst>
              </a:tr>
              <a:tr h="125335">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04042899"/>
                  </a:ext>
                </a:extLst>
              </a:tr>
              <a:tr h="125335">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600" b="0" dirty="0">
                        <a:solidFill>
                          <a:schemeClr val="tx1"/>
                        </a:solidFill>
                        <a:latin typeface="微软雅黑" panose="020B0503020204020204" pitchFamily="34" charset="-122"/>
                        <a:ea typeface="微软雅黑" panose="020B0503020204020204" pitchFamily="34" charset="-122"/>
                      </a:endParaRPr>
                    </a:p>
                  </a:txBody>
                  <a:tcPr marL="30779" marR="30779" marT="15390" marB="1539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6641444"/>
                  </a:ext>
                </a:extLst>
              </a:tr>
            </a:tbl>
          </a:graphicData>
        </a:graphic>
      </p:graphicFrame>
      <p:sp>
        <p:nvSpPr>
          <p:cNvPr id="28" name="矩形 27"/>
          <p:cNvSpPr/>
          <p:nvPr/>
        </p:nvSpPr>
        <p:spPr>
          <a:xfrm>
            <a:off x="4279905" y="3607478"/>
            <a:ext cx="423964" cy="87377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500" dirty="0">
                <a:solidFill>
                  <a:schemeClr val="tx1"/>
                </a:solidFill>
              </a:rPr>
              <a:t>U</a:t>
            </a:r>
            <a:r>
              <a:rPr lang="en-US" altLang="zh-CN" sz="1500" baseline="-25000" dirty="0">
                <a:solidFill>
                  <a:schemeClr val="tx1"/>
                </a:solidFill>
              </a:rPr>
              <a:t>t</a:t>
            </a:r>
            <a:r>
              <a:rPr lang="en-US" altLang="zh-CN" sz="1500" dirty="0">
                <a:solidFill>
                  <a:schemeClr val="tx1"/>
                </a:solidFill>
              </a:rPr>
              <a:t>’</a:t>
            </a:r>
            <a:endParaRPr lang="zh-CN" altLang="en-US" sz="1500" dirty="0">
              <a:solidFill>
                <a:schemeClr val="tx1"/>
              </a:solidFill>
            </a:endParaRPr>
          </a:p>
        </p:txBody>
      </p:sp>
      <p:sp>
        <p:nvSpPr>
          <p:cNvPr id="29" name="矩形 28"/>
          <p:cNvSpPr/>
          <p:nvPr/>
        </p:nvSpPr>
        <p:spPr>
          <a:xfrm>
            <a:off x="5366018" y="3935435"/>
            <a:ext cx="1054103" cy="289792"/>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500" dirty="0">
                <a:solidFill>
                  <a:schemeClr val="tx1"/>
                </a:solidFill>
              </a:rPr>
              <a:t>V</a:t>
            </a:r>
            <a:r>
              <a:rPr lang="en-US" altLang="zh-CN" sz="1500" baseline="-25000" dirty="0">
                <a:solidFill>
                  <a:schemeClr val="tx1"/>
                </a:solidFill>
              </a:rPr>
              <a:t>t</a:t>
            </a:r>
            <a:r>
              <a:rPr lang="en-US" altLang="zh-CN" sz="1500" dirty="0">
                <a:solidFill>
                  <a:schemeClr val="tx1"/>
                </a:solidFill>
              </a:rPr>
              <a:t>’</a:t>
            </a:r>
            <a:endParaRPr lang="zh-CN" altLang="en-US" sz="1500" dirty="0">
              <a:solidFill>
                <a:schemeClr val="tx1"/>
              </a:solidFill>
            </a:endParaRPr>
          </a:p>
        </p:txBody>
      </p:sp>
      <p:sp>
        <p:nvSpPr>
          <p:cNvPr id="30" name="矩形 29"/>
          <p:cNvSpPr/>
          <p:nvPr/>
        </p:nvSpPr>
        <p:spPr>
          <a:xfrm>
            <a:off x="4870176" y="3938384"/>
            <a:ext cx="397564" cy="287177"/>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500" b="1" dirty="0">
                <a:solidFill>
                  <a:schemeClr val="tx1"/>
                </a:solidFill>
              </a:rPr>
              <a:t>∑</a:t>
            </a:r>
            <a:r>
              <a:rPr lang="en-US" altLang="zh-CN" sz="1500" b="1" baseline="-25000" dirty="0">
                <a:solidFill>
                  <a:schemeClr val="tx1"/>
                </a:solidFill>
              </a:rPr>
              <a:t>t</a:t>
            </a:r>
            <a:r>
              <a:rPr lang="en-US" altLang="zh-CN" sz="1500" b="1" dirty="0">
                <a:solidFill>
                  <a:schemeClr val="tx1"/>
                </a:solidFill>
              </a:rPr>
              <a:t>’</a:t>
            </a:r>
            <a:endParaRPr lang="zh-CN" altLang="en-US" sz="1500" b="1" dirty="0">
              <a:solidFill>
                <a:schemeClr val="tx1"/>
              </a:solidFill>
            </a:endParaRPr>
          </a:p>
        </p:txBody>
      </p:sp>
      <mc:AlternateContent xmlns:mc="http://schemas.openxmlformats.org/markup-compatibility/2006" xmlns:a14="http://schemas.microsoft.com/office/drawing/2010/main">
        <mc:Choice Requires="a14">
          <p:sp>
            <p:nvSpPr>
              <p:cNvPr id="31" name="文本框 30"/>
              <p:cNvSpPr txBox="1"/>
              <p:nvPr/>
            </p:nvSpPr>
            <p:spPr>
              <a:xfrm>
                <a:off x="3550048" y="3893052"/>
                <a:ext cx="489856"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2400" i="1" smtClean="0">
                          <a:solidFill>
                            <a:srgbClr val="ADADAD"/>
                          </a:solidFill>
                          <a:latin typeface="Cambria Math" panose="02040503050406030204" pitchFamily="18" charset="0"/>
                        </a:rPr>
                        <m:t>≈</m:t>
                      </m:r>
                    </m:oMath>
                  </m:oMathPara>
                </a14:m>
                <a:endParaRPr lang="zh-CN" altLang="en-US" sz="2400" dirty="0">
                  <a:solidFill>
                    <a:srgbClr val="ADADAD"/>
                  </a:solidFill>
                </a:endParaRPr>
              </a:p>
            </p:txBody>
          </p:sp>
        </mc:Choice>
        <mc:Fallback xmlns="">
          <p:sp>
            <p:nvSpPr>
              <p:cNvPr id="31" name="文本框 30"/>
              <p:cNvSpPr txBox="1">
                <a:spLocks noRot="1" noChangeAspect="1" noMove="1" noResize="1" noEditPoints="1" noAdjustHandles="1" noChangeArrowheads="1" noChangeShapeType="1" noTextEdit="1"/>
              </p:cNvSpPr>
              <p:nvPr/>
            </p:nvSpPr>
            <p:spPr>
              <a:xfrm>
                <a:off x="3550048" y="3893052"/>
                <a:ext cx="489856" cy="369332"/>
              </a:xfrm>
              <a:prstGeom prst="rect">
                <a:avLst/>
              </a:prstGeom>
              <a:blipFill>
                <a:blip r:embed="rId4"/>
                <a:stretch>
                  <a:fillRect/>
                </a:stretch>
              </a:blipFill>
            </p:spPr>
            <p:txBody>
              <a:bodyPr/>
              <a:lstStyle/>
              <a:p>
                <a:r>
                  <a:rPr lang="zh-CN" altLang="en-US">
                    <a:noFill/>
                  </a:rPr>
                  <a:t> </a:t>
                </a:r>
              </a:p>
            </p:txBody>
          </p:sp>
        </mc:Fallback>
      </mc:AlternateContent>
      <p:sp>
        <p:nvSpPr>
          <p:cNvPr id="3" name="矩形 2"/>
          <p:cNvSpPr/>
          <p:nvPr/>
        </p:nvSpPr>
        <p:spPr>
          <a:xfrm>
            <a:off x="3667484" y="3250340"/>
            <a:ext cx="361456" cy="392415"/>
          </a:xfrm>
          <a:prstGeom prst="rect">
            <a:avLst/>
          </a:prstGeom>
          <a:noFill/>
        </p:spPr>
        <p:txBody>
          <a:bodyPr wrap="square" lIns="68580" tIns="34290" rIns="68580" bIns="34290">
            <a:spAutoFit/>
          </a:bodyPr>
          <a:lstStyle/>
          <a:p>
            <a:pPr algn="ctr"/>
            <a:r>
              <a:rPr lang="en-US" altLang="zh-CN" sz="2100" dirty="0">
                <a:ln w="0"/>
                <a:solidFill>
                  <a:schemeClr val="tx1"/>
                </a:solidFill>
                <a:effectLst>
                  <a:outerShdw blurRad="38100" dist="19050" dir="2700000" algn="tl" rotWithShape="0">
                    <a:schemeClr val="dk1">
                      <a:alpha val="40000"/>
                    </a:schemeClr>
                  </a:outerShdw>
                </a:effectLst>
              </a:rPr>
              <a:t>…</a:t>
            </a:r>
            <a:endParaRPr lang="zh-CN" altLang="en-US" sz="2100"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7" name="文本框 6"/>
              <p:cNvSpPr txBox="1"/>
              <p:nvPr/>
            </p:nvSpPr>
            <p:spPr>
              <a:xfrm rot="5400000">
                <a:off x="5616260" y="2077459"/>
                <a:ext cx="357520"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i="1" dirty="0" smtClean="0">
                          <a:solidFill>
                            <a:srgbClr val="ADADAD"/>
                          </a:solidFill>
                          <a:latin typeface="Cambria Math" panose="02040503050406030204" pitchFamily="18" charset="0"/>
                        </a:rPr>
                        <m:t>⇒</m:t>
                      </m:r>
                    </m:oMath>
                  </m:oMathPara>
                </a14:m>
                <a:endParaRPr lang="en-US" altLang="zh-CN" sz="2400" dirty="0">
                  <a:solidFill>
                    <a:srgbClr val="ADADAD"/>
                  </a:solidFill>
                </a:endParaRPr>
              </a:p>
            </p:txBody>
          </p:sp>
        </mc:Choice>
        <mc:Fallback xmlns="">
          <p:sp>
            <p:nvSpPr>
              <p:cNvPr id="7" name="文本框 6"/>
              <p:cNvSpPr txBox="1">
                <a:spLocks noRot="1" noChangeAspect="1" noMove="1" noResize="1" noEditPoints="1" noAdjustHandles="1" noChangeArrowheads="1" noChangeShapeType="1" noTextEdit="1"/>
              </p:cNvSpPr>
              <p:nvPr/>
            </p:nvSpPr>
            <p:spPr>
              <a:xfrm rot="5400000">
                <a:off x="5616260" y="2077459"/>
                <a:ext cx="357520" cy="369332"/>
              </a:xfrm>
              <a:prstGeom prst="rect">
                <a:avLst/>
              </a:prstGeom>
              <a:blipFill>
                <a:blip r:embed="rId5"/>
                <a:stretch>
                  <a:fillRect t="-10345" b="-103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p:cNvSpPr txBox="1"/>
              <p:nvPr/>
            </p:nvSpPr>
            <p:spPr>
              <a:xfrm>
                <a:off x="5887292" y="2150925"/>
                <a:ext cx="610440" cy="2308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500" i="1" smtClean="0">
                          <a:solidFill>
                            <a:srgbClr val="ADADAD"/>
                          </a:solidFill>
                          <a:latin typeface="Cambria Math" panose="02040503050406030204" pitchFamily="18" charset="0"/>
                        </a:rPr>
                        <m:t>𝑈𝑝𝑑𝑎𝑡𝑒</m:t>
                      </m:r>
                    </m:oMath>
                  </m:oMathPara>
                </a14:m>
                <a:endParaRPr lang="en-US" altLang="zh-CN" sz="1500" dirty="0">
                  <a:solidFill>
                    <a:srgbClr val="ADADAD"/>
                  </a:solidFill>
                </a:endParaRPr>
              </a:p>
            </p:txBody>
          </p:sp>
        </mc:Choice>
        <mc:Fallback xmlns="">
          <p:sp>
            <p:nvSpPr>
              <p:cNvPr id="32" name="文本框 31"/>
              <p:cNvSpPr txBox="1">
                <a:spLocks noRot="1" noChangeAspect="1" noMove="1" noResize="1" noEditPoints="1" noAdjustHandles="1" noChangeArrowheads="1" noChangeShapeType="1" noTextEdit="1"/>
              </p:cNvSpPr>
              <p:nvPr/>
            </p:nvSpPr>
            <p:spPr>
              <a:xfrm>
                <a:off x="5887292" y="2150925"/>
                <a:ext cx="610440" cy="230832"/>
              </a:xfrm>
              <a:prstGeom prst="rect">
                <a:avLst/>
              </a:prstGeom>
              <a:blipFill>
                <a:blip r:embed="rId6"/>
                <a:stretch>
                  <a:fillRect l="-14286" r="-1428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p:cNvSpPr txBox="1"/>
              <p:nvPr/>
            </p:nvSpPr>
            <p:spPr>
              <a:xfrm rot="5400000">
                <a:off x="5595405" y="3339875"/>
                <a:ext cx="357520"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i="1" dirty="0" smtClean="0">
                          <a:solidFill>
                            <a:srgbClr val="ADADAD"/>
                          </a:solidFill>
                          <a:latin typeface="Cambria Math" panose="02040503050406030204" pitchFamily="18" charset="0"/>
                        </a:rPr>
                        <m:t>⇒</m:t>
                      </m:r>
                    </m:oMath>
                  </m:oMathPara>
                </a14:m>
                <a:endParaRPr lang="en-US" altLang="zh-CN" sz="2400" dirty="0">
                  <a:solidFill>
                    <a:srgbClr val="ADADAD"/>
                  </a:solidFill>
                </a:endParaRPr>
              </a:p>
            </p:txBody>
          </p:sp>
        </mc:Choice>
        <mc:Fallback xmlns="">
          <p:sp>
            <p:nvSpPr>
              <p:cNvPr id="33" name="文本框 32"/>
              <p:cNvSpPr txBox="1">
                <a:spLocks noRot="1" noChangeAspect="1" noMove="1" noResize="1" noEditPoints="1" noAdjustHandles="1" noChangeArrowheads="1" noChangeShapeType="1" noTextEdit="1"/>
              </p:cNvSpPr>
              <p:nvPr/>
            </p:nvSpPr>
            <p:spPr>
              <a:xfrm rot="5400000">
                <a:off x="5595405" y="3339875"/>
                <a:ext cx="357520" cy="369332"/>
              </a:xfrm>
              <a:prstGeom prst="rect">
                <a:avLst/>
              </a:prstGeom>
              <a:blipFill>
                <a:blip r:embed="rId7"/>
                <a:stretch>
                  <a:fillRect t="-6667"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p:cNvSpPr txBox="1"/>
              <p:nvPr/>
            </p:nvSpPr>
            <p:spPr>
              <a:xfrm>
                <a:off x="5848056" y="3411922"/>
                <a:ext cx="610440" cy="2308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500" i="1" smtClean="0">
                          <a:solidFill>
                            <a:srgbClr val="ADADAD"/>
                          </a:solidFill>
                          <a:latin typeface="Cambria Math" panose="02040503050406030204" pitchFamily="18" charset="0"/>
                        </a:rPr>
                        <m:t>𝑈𝑝𝑑𝑎𝑡𝑒</m:t>
                      </m:r>
                    </m:oMath>
                  </m:oMathPara>
                </a14:m>
                <a:endParaRPr lang="en-US" altLang="zh-CN" sz="1500" dirty="0">
                  <a:solidFill>
                    <a:srgbClr val="ADADAD"/>
                  </a:solidFill>
                </a:endParaRPr>
              </a:p>
            </p:txBody>
          </p:sp>
        </mc:Choice>
        <mc:Fallback xmlns="">
          <p:sp>
            <p:nvSpPr>
              <p:cNvPr id="34" name="文本框 33"/>
              <p:cNvSpPr txBox="1">
                <a:spLocks noRot="1" noChangeAspect="1" noMove="1" noResize="1" noEditPoints="1" noAdjustHandles="1" noChangeArrowheads="1" noChangeShapeType="1" noTextEdit="1"/>
              </p:cNvSpPr>
              <p:nvPr/>
            </p:nvSpPr>
            <p:spPr>
              <a:xfrm>
                <a:off x="5848056" y="3411922"/>
                <a:ext cx="610440" cy="230832"/>
              </a:xfrm>
              <a:prstGeom prst="rect">
                <a:avLst/>
              </a:prstGeom>
              <a:blipFill>
                <a:blip r:embed="rId8"/>
                <a:stretch>
                  <a:fillRect l="-12000" r="-14000" b="-3157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p:cNvSpPr txBox="1"/>
              <p:nvPr/>
            </p:nvSpPr>
            <p:spPr>
              <a:xfrm>
                <a:off x="3550048" y="2590919"/>
                <a:ext cx="489856"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2400" i="1" smtClean="0">
                          <a:solidFill>
                            <a:srgbClr val="ADADAD"/>
                          </a:solidFill>
                          <a:latin typeface="Cambria Math" panose="02040503050406030204" pitchFamily="18" charset="0"/>
                        </a:rPr>
                        <m:t>≈</m:t>
                      </m:r>
                    </m:oMath>
                  </m:oMathPara>
                </a14:m>
                <a:endParaRPr lang="zh-CN" altLang="en-US" sz="2400" dirty="0">
                  <a:solidFill>
                    <a:srgbClr val="ADADAD"/>
                  </a:solidFill>
                </a:endParaRPr>
              </a:p>
            </p:txBody>
          </p:sp>
        </mc:Choice>
        <mc:Fallback xmlns="">
          <p:sp>
            <p:nvSpPr>
              <p:cNvPr id="35" name="文本框 34"/>
              <p:cNvSpPr txBox="1">
                <a:spLocks noRot="1" noChangeAspect="1" noMove="1" noResize="1" noEditPoints="1" noAdjustHandles="1" noChangeArrowheads="1" noChangeShapeType="1" noTextEdit="1"/>
              </p:cNvSpPr>
              <p:nvPr/>
            </p:nvSpPr>
            <p:spPr>
              <a:xfrm>
                <a:off x="3550048" y="2590919"/>
                <a:ext cx="489856" cy="369332"/>
              </a:xfrm>
              <a:prstGeom prst="rect">
                <a:avLst/>
              </a:prstGeom>
              <a:blipFill>
                <a:blip r:embed="rId9"/>
                <a:stretch>
                  <a:fillRect/>
                </a:stretch>
              </a:blipFill>
            </p:spPr>
            <p:txBody>
              <a:bodyPr/>
              <a:lstStyle/>
              <a:p>
                <a:r>
                  <a:rPr lang="zh-CN" altLang="en-US">
                    <a:noFill/>
                  </a:rPr>
                  <a:t> </a:t>
                </a:r>
              </a:p>
            </p:txBody>
          </p:sp>
        </mc:Fallback>
      </mc:AlternateContent>
      <p:sp>
        <p:nvSpPr>
          <p:cNvPr id="37" name="文本框 36"/>
          <p:cNvSpPr txBox="1"/>
          <p:nvPr/>
        </p:nvSpPr>
        <p:spPr>
          <a:xfrm>
            <a:off x="311700" y="4562269"/>
            <a:ext cx="7388524" cy="414922"/>
          </a:xfrm>
          <a:prstGeom prst="rect">
            <a:avLst/>
          </a:prstGeom>
          <a:noFill/>
        </p:spPr>
        <p:txBody>
          <a:bodyPr wrap="square" rtlCol="0">
            <a:spAutoFit/>
          </a:bodyPr>
          <a:lstStyle/>
          <a:p>
            <a:pPr marL="342900" indent="-342900" algn="just">
              <a:lnSpc>
                <a:spcPct val="130000"/>
              </a:lnSpc>
              <a:buClr>
                <a:srgbClr val="ADADAD"/>
              </a:buClr>
              <a:buFont typeface="Arial" panose="020B0604020202020204" pitchFamily="34" charset="0"/>
              <a:buChar char="•"/>
            </a:pPr>
            <a:r>
              <a:rPr lang="en-US" altLang="zh-CN" sz="1800" dirty="0">
                <a:solidFill>
                  <a:srgbClr val="ADADAD"/>
                </a:solidFill>
                <a:latin typeface="+mj-lt"/>
                <a:ea typeface="微软雅黑" panose="020B0503020204020204" pitchFamily="34" charset="-122"/>
              </a:rPr>
              <a:t> Problem: error accumulation is inevitable</a:t>
            </a:r>
            <a:endParaRPr lang="zh-CN" altLang="en-US" sz="1600" dirty="0">
              <a:solidFill>
                <a:srgbClr val="ADADAD"/>
              </a:solidFill>
              <a:latin typeface="+mj-lt"/>
              <a:ea typeface="微软雅黑" panose="020B0503020204020204" pitchFamily="34" charset="-122"/>
            </a:endParaRPr>
          </a:p>
        </p:txBody>
      </p:sp>
      <p:sp>
        <p:nvSpPr>
          <p:cNvPr id="10" name="右大括号 9"/>
          <p:cNvSpPr/>
          <p:nvPr/>
        </p:nvSpPr>
        <p:spPr>
          <a:xfrm>
            <a:off x="6575267" y="2161670"/>
            <a:ext cx="262393" cy="2306673"/>
          </a:xfrm>
          <a:prstGeom prst="rightBrace">
            <a:avLst/>
          </a:prstGeom>
          <a:ln>
            <a:solidFill>
              <a:srgbClr val="FFC0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zh-CN" altLang="en-US" sz="1050">
              <a:solidFill>
                <a:srgbClr val="FFC000"/>
              </a:solidFill>
            </a:endParaRPr>
          </a:p>
        </p:txBody>
      </p:sp>
      <p:sp>
        <p:nvSpPr>
          <p:cNvPr id="12" name="矩形 11"/>
          <p:cNvSpPr/>
          <p:nvPr/>
        </p:nvSpPr>
        <p:spPr>
          <a:xfrm>
            <a:off x="6938582" y="3024772"/>
            <a:ext cx="1415616" cy="530915"/>
          </a:xfrm>
          <a:prstGeom prst="rect">
            <a:avLst/>
          </a:prstGeom>
          <a:noFill/>
        </p:spPr>
        <p:txBody>
          <a:bodyPr wrap="square" lIns="68580" tIns="34290" rIns="68580" bIns="34290">
            <a:spAutoFit/>
          </a:bodyPr>
          <a:lstStyle/>
          <a:p>
            <a:r>
              <a:rPr lang="en-US" altLang="zh-CN" sz="1500" dirty="0">
                <a:ln w="0"/>
                <a:solidFill>
                  <a:srgbClr val="FFC000"/>
                </a:solidFill>
                <a:effectLst>
                  <a:outerShdw blurRad="38100" dist="19050" dir="2700000" algn="tl" rotWithShape="0">
                    <a:schemeClr val="dk1">
                      <a:alpha val="40000"/>
                    </a:schemeClr>
                  </a:outerShdw>
                </a:effectLst>
              </a:rPr>
              <a:t>Error </a:t>
            </a:r>
          </a:p>
          <a:p>
            <a:r>
              <a:rPr lang="en-US" altLang="zh-CN" sz="1500" dirty="0">
                <a:ln w="0"/>
                <a:solidFill>
                  <a:srgbClr val="FFC000"/>
                </a:solidFill>
                <a:effectLst>
                  <a:outerShdw blurRad="38100" dist="19050" dir="2700000" algn="tl" rotWithShape="0">
                    <a:schemeClr val="dk1">
                      <a:alpha val="40000"/>
                    </a:schemeClr>
                  </a:outerShdw>
                </a:effectLst>
              </a:rPr>
              <a:t>Accumulation!</a:t>
            </a:r>
            <a:endParaRPr lang="zh-CN" altLang="en-US" sz="1500" dirty="0">
              <a:ln w="0"/>
              <a:solidFill>
                <a:srgbClr val="FFC000"/>
              </a:solidFill>
              <a:effectLst>
                <a:outerShdw blurRad="38100" dist="19050" dir="2700000" algn="tl" rotWithShape="0">
                  <a:schemeClr val="dk1">
                    <a:alpha val="40000"/>
                  </a:schemeClr>
                </a:outerShdw>
              </a:effectLst>
            </a:endParaRPr>
          </a:p>
        </p:txBody>
      </p:sp>
      <p:sp>
        <p:nvSpPr>
          <p:cNvPr id="36" name="Shape 60">
            <a:extLst>
              <a:ext uri="{FF2B5EF4-FFF2-40B4-BE49-F238E27FC236}">
                <a16:creationId xmlns:a16="http://schemas.microsoft.com/office/drawing/2014/main" id="{864D8B2D-F45C-7944-94F3-71CEA2447A47}"/>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solidFill>
                  <a:schemeClr val="tx1"/>
                </a:solidFill>
              </a:rPr>
              <a:t>Problem: Error Accumulation</a:t>
            </a:r>
          </a:p>
        </p:txBody>
      </p:sp>
      <p:sp>
        <p:nvSpPr>
          <p:cNvPr id="38" name="文本框 37">
            <a:extLst>
              <a:ext uri="{FF2B5EF4-FFF2-40B4-BE49-F238E27FC236}">
                <a16:creationId xmlns:a16="http://schemas.microsoft.com/office/drawing/2014/main" id="{CD911494-F29F-0B4C-974D-5256A815F2A4}"/>
              </a:ext>
            </a:extLst>
          </p:cNvPr>
          <p:cNvSpPr txBox="1"/>
          <p:nvPr/>
        </p:nvSpPr>
        <p:spPr>
          <a:xfrm>
            <a:off x="311700" y="766324"/>
            <a:ext cx="8160758" cy="394147"/>
          </a:xfrm>
          <a:prstGeom prst="rect">
            <a:avLst/>
          </a:prstGeom>
          <a:noFill/>
        </p:spPr>
        <p:txBody>
          <a:bodyPr wrap="square" rtlCol="0">
            <a:spAutoFit/>
          </a:bodyPr>
          <a:lstStyle/>
          <a:p>
            <a:pPr marL="342900" indent="-342900" algn="just">
              <a:lnSpc>
                <a:spcPct val="120000"/>
              </a:lnSpc>
              <a:buClr>
                <a:srgbClr val="ADADAD"/>
              </a:buClr>
              <a:buFont typeface="Arial" panose="020B0604020202020204" pitchFamily="34" charset="0"/>
              <a:buChar char="•"/>
            </a:pPr>
            <a:r>
              <a:rPr lang="en-US" altLang="zh-CN" sz="1800" dirty="0">
                <a:solidFill>
                  <a:srgbClr val="ADADAD"/>
                </a:solidFill>
                <a:ea typeface="微软雅黑" panose="020B0503020204020204" pitchFamily="34" charset="-122"/>
              </a:rPr>
              <a:t> </a:t>
            </a:r>
            <a:r>
              <a:rPr lang="en-US" altLang="zh-CN" sz="1600" dirty="0">
                <a:solidFill>
                  <a:srgbClr val="ADADAD"/>
                </a:solidFill>
                <a:ea typeface="微软雅黑" panose="020B0503020204020204" pitchFamily="34" charset="-122"/>
              </a:rPr>
              <a:t>Eigen</a:t>
            </a:r>
            <a:r>
              <a:rPr lang="en-US" altLang="zh-CN" sz="1800" dirty="0">
                <a:solidFill>
                  <a:srgbClr val="ADADAD"/>
                </a:solidFill>
                <a:ea typeface="微软雅黑" panose="020B0503020204020204" pitchFamily="34" charset="-122"/>
              </a:rPr>
              <a:t> perturbation is at the cost of inducing approximation</a:t>
            </a:r>
            <a:endParaRPr lang="zh-CN" altLang="en-US" sz="1200" dirty="0">
              <a:solidFill>
                <a:srgbClr val="ADADAD"/>
              </a:solidFill>
              <a:ea typeface="微软雅黑" panose="020B0503020204020204" pitchFamily="34" charset="-122"/>
            </a:endParaRPr>
          </a:p>
        </p:txBody>
      </p:sp>
    </p:spTree>
    <p:extLst>
      <p:ext uri="{BB962C8B-B14F-4D97-AF65-F5344CB8AC3E}">
        <p14:creationId xmlns:p14="http://schemas.microsoft.com/office/powerpoint/2010/main" val="1601795813"/>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0" grpId="0" animBg="1"/>
      <p:bldP spid="1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128</a:t>
            </a:fld>
            <a:endParaRPr lang="en-US" dirty="0"/>
          </a:p>
        </p:txBody>
      </p:sp>
      <p:graphicFrame>
        <p:nvGraphicFramePr>
          <p:cNvPr id="2" name="表格 1"/>
          <p:cNvGraphicFramePr>
            <a:graphicFrameLocks noGrp="1"/>
          </p:cNvGraphicFramePr>
          <p:nvPr>
            <p:extLst/>
          </p:nvPr>
        </p:nvGraphicFramePr>
        <p:xfrm>
          <a:off x="2558637" y="1217446"/>
          <a:ext cx="656627" cy="613016"/>
        </p:xfrm>
        <a:graphic>
          <a:graphicData uri="http://schemas.openxmlformats.org/drawingml/2006/table">
            <a:tbl>
              <a:tblPr firstRow="1" bandRow="1">
                <a:tableStyleId>{5C22544A-7EE6-4342-B048-85BDC9FD1C3A}</a:tableStyleId>
              </a:tblPr>
              <a:tblGrid>
                <a:gridCol w="99626">
                  <a:extLst>
                    <a:ext uri="{9D8B030D-6E8A-4147-A177-3AD203B41FA5}">
                      <a16:colId xmlns:a16="http://schemas.microsoft.com/office/drawing/2014/main" val="2020793394"/>
                    </a:ext>
                  </a:extLst>
                </a:gridCol>
                <a:gridCol w="91475">
                  <a:extLst>
                    <a:ext uri="{9D8B030D-6E8A-4147-A177-3AD203B41FA5}">
                      <a16:colId xmlns:a16="http://schemas.microsoft.com/office/drawing/2014/main" val="366636188"/>
                    </a:ext>
                  </a:extLst>
                </a:gridCol>
                <a:gridCol w="91475">
                  <a:extLst>
                    <a:ext uri="{9D8B030D-6E8A-4147-A177-3AD203B41FA5}">
                      <a16:colId xmlns:a16="http://schemas.microsoft.com/office/drawing/2014/main" val="2800244195"/>
                    </a:ext>
                  </a:extLst>
                </a:gridCol>
                <a:gridCol w="91475">
                  <a:extLst>
                    <a:ext uri="{9D8B030D-6E8A-4147-A177-3AD203B41FA5}">
                      <a16:colId xmlns:a16="http://schemas.microsoft.com/office/drawing/2014/main" val="774237044"/>
                    </a:ext>
                  </a:extLst>
                </a:gridCol>
                <a:gridCol w="91475">
                  <a:extLst>
                    <a:ext uri="{9D8B030D-6E8A-4147-A177-3AD203B41FA5}">
                      <a16:colId xmlns:a16="http://schemas.microsoft.com/office/drawing/2014/main" val="3594675784"/>
                    </a:ext>
                  </a:extLst>
                </a:gridCol>
                <a:gridCol w="91475">
                  <a:extLst>
                    <a:ext uri="{9D8B030D-6E8A-4147-A177-3AD203B41FA5}">
                      <a16:colId xmlns:a16="http://schemas.microsoft.com/office/drawing/2014/main" val="3083035363"/>
                    </a:ext>
                  </a:extLst>
                </a:gridCol>
                <a:gridCol w="99626">
                  <a:extLst>
                    <a:ext uri="{9D8B030D-6E8A-4147-A177-3AD203B41FA5}">
                      <a16:colId xmlns:a16="http://schemas.microsoft.com/office/drawing/2014/main" val="157368759"/>
                    </a:ext>
                  </a:extLst>
                </a:gridCol>
              </a:tblGrid>
              <a:tr h="88225">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9865321"/>
                  </a:ext>
                </a:extLst>
              </a:tr>
              <a:tr h="88225">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0402138"/>
                  </a:ext>
                </a:extLst>
              </a:tr>
              <a:tr h="230607">
                <a:tc gridSpan="7">
                  <a:txBody>
                    <a:bodyPr/>
                    <a:lstStyle/>
                    <a:p>
                      <a:pPr algn="ctr"/>
                      <a:r>
                        <a:rPr lang="en-US" altLang="zh-CN" sz="1100" b="0" dirty="0">
                          <a:solidFill>
                            <a:schemeClr val="tx1"/>
                          </a:solidFill>
                          <a:latin typeface="+mn-lt"/>
                          <a:ea typeface="微软雅黑" panose="020B0503020204020204" pitchFamily="34" charset="-122"/>
                        </a:rPr>
                        <a:t>A</a:t>
                      </a:r>
                      <a:r>
                        <a:rPr lang="en-US" altLang="zh-CN" sz="1100" b="0" baseline="-25000" dirty="0">
                          <a:solidFill>
                            <a:schemeClr val="tx1"/>
                          </a:solidFill>
                          <a:latin typeface="+mn-lt"/>
                          <a:ea typeface="微软雅黑" panose="020B0503020204020204" pitchFamily="34" charset="-122"/>
                        </a:rPr>
                        <a:t>0</a:t>
                      </a:r>
                      <a:endParaRPr lang="zh-CN" altLang="en-US" sz="1100" b="0" baseline="-25000" dirty="0">
                        <a:solidFill>
                          <a:schemeClr val="tx1"/>
                        </a:solidFill>
                        <a:latin typeface="+mn-lt"/>
                        <a:ea typeface="微软雅黑" panose="020B0503020204020204" pitchFamily="34" charset="-122"/>
                      </a:endParaRPr>
                    </a:p>
                  </a:txBody>
                  <a:tcPr marL="70514" marR="70514" marT="32384" marB="323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4772997"/>
                  </a:ext>
                </a:extLst>
              </a:tr>
              <a:tr h="88225">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04042899"/>
                  </a:ext>
                </a:extLst>
              </a:tr>
              <a:tr h="88225">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6641444"/>
                  </a:ext>
                </a:extLst>
              </a:tr>
            </a:tbl>
          </a:graphicData>
        </a:graphic>
      </p:graphicFrame>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p:sp>
        <p:nvSpPr>
          <p:cNvPr id="13" name="矩形 12"/>
          <p:cNvSpPr/>
          <p:nvPr/>
        </p:nvSpPr>
        <p:spPr>
          <a:xfrm>
            <a:off x="4751822" y="1168368"/>
            <a:ext cx="343391" cy="59805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U</a:t>
            </a:r>
            <a:r>
              <a:rPr lang="en-US" altLang="zh-CN" sz="1050" baseline="-25000" dirty="0">
                <a:solidFill>
                  <a:schemeClr val="tx1"/>
                </a:solidFill>
              </a:rPr>
              <a:t>0</a:t>
            </a:r>
            <a:endParaRPr lang="zh-CN" altLang="en-US" sz="1050" baseline="-25000" dirty="0">
              <a:solidFill>
                <a:schemeClr val="tx1"/>
              </a:solidFill>
            </a:endParaRPr>
          </a:p>
        </p:txBody>
      </p:sp>
      <p:sp>
        <p:nvSpPr>
          <p:cNvPr id="14" name="矩形 13"/>
          <p:cNvSpPr/>
          <p:nvPr/>
        </p:nvSpPr>
        <p:spPr>
          <a:xfrm>
            <a:off x="5749710" y="1399248"/>
            <a:ext cx="890326" cy="22251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V</a:t>
            </a:r>
            <a:r>
              <a:rPr lang="en-US" altLang="zh-CN" sz="1050" baseline="-25000" dirty="0">
                <a:solidFill>
                  <a:schemeClr val="tx1"/>
                </a:solidFill>
              </a:rPr>
              <a:t>0</a:t>
            </a:r>
            <a:endParaRPr lang="zh-CN" altLang="en-US" sz="1050" baseline="-25000" dirty="0">
              <a:solidFill>
                <a:schemeClr val="tx1"/>
              </a:solidFill>
            </a:endParaRPr>
          </a:p>
        </p:txBody>
      </p:sp>
      <p:sp>
        <p:nvSpPr>
          <p:cNvPr id="20" name="矩形 19"/>
          <p:cNvSpPr/>
          <p:nvPr/>
        </p:nvSpPr>
        <p:spPr>
          <a:xfrm>
            <a:off x="5195324" y="1402097"/>
            <a:ext cx="364477" cy="220506"/>
          </a:xfrm>
          <a:prstGeom prst="rect">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zh-CN" sz="1050" dirty="0">
                <a:solidFill>
                  <a:schemeClr val="tx1"/>
                </a:solidFill>
              </a:rPr>
              <a:t>∑</a:t>
            </a:r>
            <a:r>
              <a:rPr lang="en-US" altLang="zh-CN" sz="1050" baseline="-25000" dirty="0">
                <a:solidFill>
                  <a:schemeClr val="tx1"/>
                </a:solidFill>
              </a:rPr>
              <a:t>0</a:t>
            </a:r>
            <a:endParaRPr lang="zh-CN" altLang="en-US" sz="1050" baseline="-25000" dirty="0">
              <a:solidFill>
                <a:schemeClr val="tx1"/>
              </a:solidFill>
            </a:endParaRPr>
          </a:p>
        </p:txBody>
      </p:sp>
      <mc:AlternateContent xmlns:mc="http://schemas.openxmlformats.org/markup-compatibility/2006" xmlns:a14="http://schemas.microsoft.com/office/drawing/2010/main">
        <mc:Choice Requires="a14">
          <p:sp>
            <p:nvSpPr>
              <p:cNvPr id="6" name="文本框 5"/>
              <p:cNvSpPr txBox="1"/>
              <p:nvPr/>
            </p:nvSpPr>
            <p:spPr>
              <a:xfrm>
                <a:off x="3883351" y="1381819"/>
                <a:ext cx="395786" cy="33977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groupChr>
                        <m:groupChrPr>
                          <m:chr m:val="⇒"/>
                          <m:vertJc m:val="bot"/>
                          <m:ctrlPr>
                            <a:rPr lang="zh-CN" altLang="en-US" sz="1800" i="1" smtClean="0">
                              <a:solidFill>
                                <a:schemeClr val="tx1"/>
                              </a:solidFill>
                              <a:latin typeface="Cambria Math" panose="02040503050406030204" pitchFamily="18" charset="0"/>
                            </a:rPr>
                          </m:ctrlPr>
                        </m:groupChrPr>
                        <m:e>
                          <m:r>
                            <m:rPr>
                              <m:brk m:alnAt="2"/>
                            </m:rPr>
                            <a:rPr lang="en-US" altLang="zh-CN" sz="1800" i="1" smtClean="0">
                              <a:solidFill>
                                <a:srgbClr val="ADADAD"/>
                              </a:solidFill>
                              <a:latin typeface="Cambria Math" panose="02040503050406030204" pitchFamily="18" charset="0"/>
                            </a:rPr>
                            <m:t>𝑆</m:t>
                          </m:r>
                          <m:r>
                            <a:rPr lang="en-US" altLang="zh-CN" sz="1800" i="1">
                              <a:solidFill>
                                <a:srgbClr val="ADADAD"/>
                              </a:solidFill>
                              <a:latin typeface="Cambria Math" panose="02040503050406030204" pitchFamily="18" charset="0"/>
                            </a:rPr>
                            <m:t>𝑉𝐷</m:t>
                          </m:r>
                        </m:e>
                      </m:groupChr>
                    </m:oMath>
                  </m:oMathPara>
                </a14:m>
                <a:endParaRPr lang="zh-CN" altLang="en-US" sz="1800" dirty="0">
                  <a:solidFill>
                    <a:schemeClr val="tx1"/>
                  </a:solidFill>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3883351" y="1381819"/>
                <a:ext cx="395786" cy="339779"/>
              </a:xfrm>
              <a:prstGeom prst="rect">
                <a:avLst/>
              </a:prstGeom>
              <a:blipFill>
                <a:blip r:embed="rId3"/>
                <a:stretch>
                  <a:fillRect l="-3125"/>
                </a:stretch>
              </a:blipFill>
            </p:spPr>
            <p:txBody>
              <a:bodyPr/>
              <a:lstStyle/>
              <a:p>
                <a:r>
                  <a:rPr lang="zh-CN" altLang="en-US">
                    <a:noFill/>
                  </a:rPr>
                  <a:t> </a:t>
                </a:r>
              </a:p>
            </p:txBody>
          </p:sp>
        </mc:Fallback>
      </mc:AlternateContent>
      <p:sp>
        <p:nvSpPr>
          <p:cNvPr id="22" name="矩形 21"/>
          <p:cNvSpPr/>
          <p:nvPr/>
        </p:nvSpPr>
        <p:spPr>
          <a:xfrm>
            <a:off x="4751823" y="1935579"/>
            <a:ext cx="343390" cy="59097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U</a:t>
            </a:r>
            <a:r>
              <a:rPr lang="en-US" altLang="zh-CN" sz="1050" baseline="-25000" dirty="0">
                <a:solidFill>
                  <a:schemeClr val="tx1"/>
                </a:solidFill>
              </a:rPr>
              <a:t>1</a:t>
            </a:r>
            <a:r>
              <a:rPr lang="en-US" altLang="zh-CN" sz="1050" dirty="0">
                <a:solidFill>
                  <a:schemeClr val="tx1"/>
                </a:solidFill>
              </a:rPr>
              <a:t>’</a:t>
            </a:r>
            <a:endParaRPr lang="zh-CN" altLang="en-US" sz="1050" dirty="0">
              <a:solidFill>
                <a:schemeClr val="tx1"/>
              </a:solidFill>
            </a:endParaRPr>
          </a:p>
        </p:txBody>
      </p:sp>
      <p:sp>
        <p:nvSpPr>
          <p:cNvPr id="24" name="矩形 23"/>
          <p:cNvSpPr/>
          <p:nvPr/>
        </p:nvSpPr>
        <p:spPr>
          <a:xfrm>
            <a:off x="5749668" y="2097478"/>
            <a:ext cx="890326" cy="22251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V</a:t>
            </a:r>
            <a:r>
              <a:rPr lang="en-US" altLang="zh-CN" sz="1050" baseline="-25000" dirty="0">
                <a:solidFill>
                  <a:schemeClr val="tx1"/>
                </a:solidFill>
              </a:rPr>
              <a:t>1</a:t>
            </a:r>
            <a:r>
              <a:rPr lang="en-US" altLang="zh-CN" sz="1050" dirty="0">
                <a:solidFill>
                  <a:schemeClr val="tx1"/>
                </a:solidFill>
              </a:rPr>
              <a:t>’</a:t>
            </a:r>
            <a:endParaRPr lang="zh-CN" altLang="en-US" sz="1050" dirty="0">
              <a:solidFill>
                <a:schemeClr val="tx1"/>
              </a:solidFill>
            </a:endParaRPr>
          </a:p>
        </p:txBody>
      </p:sp>
      <p:sp>
        <p:nvSpPr>
          <p:cNvPr id="25" name="矩形 24"/>
          <p:cNvSpPr/>
          <p:nvPr/>
        </p:nvSpPr>
        <p:spPr>
          <a:xfrm>
            <a:off x="5195324" y="2103655"/>
            <a:ext cx="364477" cy="220506"/>
          </a:xfrm>
          <a:prstGeom prst="rect">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zh-CN" sz="1050" dirty="0">
                <a:solidFill>
                  <a:schemeClr val="tx1"/>
                </a:solidFill>
              </a:rPr>
              <a:t>∑</a:t>
            </a:r>
            <a:r>
              <a:rPr lang="en-US" altLang="zh-CN" sz="1050" baseline="-25000" dirty="0">
                <a:solidFill>
                  <a:schemeClr val="tx1"/>
                </a:solidFill>
              </a:rPr>
              <a:t>1</a:t>
            </a:r>
            <a:r>
              <a:rPr lang="en-US" altLang="zh-CN" sz="1050" dirty="0">
                <a:solidFill>
                  <a:schemeClr val="tx1"/>
                </a:solidFill>
              </a:rPr>
              <a:t>’</a:t>
            </a:r>
            <a:endParaRPr lang="zh-CN" altLang="en-US" sz="1050" dirty="0">
              <a:solidFill>
                <a:schemeClr val="tx1"/>
              </a:solidFill>
            </a:endParaRPr>
          </a:p>
        </p:txBody>
      </p:sp>
      <p:sp>
        <p:nvSpPr>
          <p:cNvPr id="28" name="矩形 27"/>
          <p:cNvSpPr/>
          <p:nvPr/>
        </p:nvSpPr>
        <p:spPr>
          <a:xfrm>
            <a:off x="4751821" y="2678975"/>
            <a:ext cx="342722" cy="595192"/>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U</a:t>
            </a:r>
            <a:r>
              <a:rPr lang="en-US" altLang="zh-CN" sz="1050" baseline="-25000" dirty="0">
                <a:solidFill>
                  <a:schemeClr val="tx1"/>
                </a:solidFill>
              </a:rPr>
              <a:t>t</a:t>
            </a:r>
            <a:endParaRPr lang="zh-CN" altLang="en-US" sz="1050" dirty="0">
              <a:solidFill>
                <a:schemeClr val="tx1"/>
              </a:solidFill>
            </a:endParaRPr>
          </a:p>
        </p:txBody>
      </p:sp>
      <p:sp>
        <p:nvSpPr>
          <p:cNvPr id="29" name="矩形 28"/>
          <p:cNvSpPr/>
          <p:nvPr/>
        </p:nvSpPr>
        <p:spPr>
          <a:xfrm>
            <a:off x="5749710" y="2804508"/>
            <a:ext cx="890326" cy="22251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V</a:t>
            </a:r>
            <a:r>
              <a:rPr lang="en-US" altLang="zh-CN" sz="1050" baseline="-25000" dirty="0">
                <a:solidFill>
                  <a:schemeClr val="tx1"/>
                </a:solidFill>
              </a:rPr>
              <a:t>t</a:t>
            </a:r>
            <a:endParaRPr lang="zh-CN" altLang="en-US" sz="1050" dirty="0">
              <a:solidFill>
                <a:schemeClr val="tx1"/>
              </a:solidFill>
            </a:endParaRPr>
          </a:p>
        </p:txBody>
      </p:sp>
      <p:sp>
        <p:nvSpPr>
          <p:cNvPr id="30" name="矩形 29"/>
          <p:cNvSpPr/>
          <p:nvPr/>
        </p:nvSpPr>
        <p:spPr>
          <a:xfrm>
            <a:off x="5195324" y="2807046"/>
            <a:ext cx="364476" cy="22863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a:t>
            </a:r>
            <a:r>
              <a:rPr lang="en-US" altLang="zh-CN" sz="1050" baseline="-25000" dirty="0">
                <a:solidFill>
                  <a:schemeClr val="tx1"/>
                </a:solidFill>
              </a:rPr>
              <a:t>t</a:t>
            </a:r>
            <a:endParaRPr lang="zh-CN" altLang="en-US" sz="1050" dirty="0">
              <a:solidFill>
                <a:schemeClr val="tx1"/>
              </a:solidFill>
            </a:endParaRPr>
          </a:p>
        </p:txBody>
      </p:sp>
      <p:sp>
        <p:nvSpPr>
          <p:cNvPr id="3" name="矩形 2"/>
          <p:cNvSpPr/>
          <p:nvPr/>
        </p:nvSpPr>
        <p:spPr>
          <a:xfrm>
            <a:off x="3928120" y="2373564"/>
            <a:ext cx="403619" cy="356741"/>
          </a:xfrm>
          <a:prstGeom prst="rect">
            <a:avLst/>
          </a:prstGeom>
          <a:noFill/>
        </p:spPr>
        <p:txBody>
          <a:bodyPr wrap="square" lIns="68580" tIns="34290" rIns="68580" bIns="34290">
            <a:spAutoFit/>
          </a:bodyPr>
          <a:lstStyle/>
          <a:p>
            <a:pPr algn="ctr"/>
            <a:r>
              <a:rPr lang="en-US" altLang="zh-CN" sz="2100" dirty="0">
                <a:ln w="0"/>
                <a:solidFill>
                  <a:schemeClr val="tx1"/>
                </a:solidFill>
                <a:effectLst>
                  <a:outerShdw blurRad="38100" dist="19050" dir="2700000" algn="tl" rotWithShape="0">
                    <a:schemeClr val="dk1">
                      <a:alpha val="40000"/>
                    </a:schemeClr>
                  </a:outerShdw>
                </a:effectLst>
              </a:rPr>
              <a:t>…</a:t>
            </a:r>
            <a:endParaRPr lang="zh-CN" altLang="en-US" sz="2100"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7" name="文本框 6"/>
              <p:cNvSpPr txBox="1"/>
              <p:nvPr/>
            </p:nvSpPr>
            <p:spPr>
              <a:xfrm rot="5400000">
                <a:off x="6036950" y="1716890"/>
                <a:ext cx="399223" cy="3357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i="1" dirty="0" smtClean="0">
                          <a:solidFill>
                            <a:schemeClr val="tx1"/>
                          </a:solidFill>
                          <a:latin typeface="Cambria Math" panose="02040503050406030204" pitchFamily="18" charset="0"/>
                        </a:rPr>
                        <m:t>⇒</m:t>
                      </m:r>
                    </m:oMath>
                  </m:oMathPara>
                </a14:m>
                <a:endParaRPr lang="en-US" altLang="zh-CN" sz="2400" dirty="0">
                  <a:solidFill>
                    <a:schemeClr val="tx1"/>
                  </a:solidFill>
                </a:endParaRPr>
              </a:p>
            </p:txBody>
          </p:sp>
        </mc:Choice>
        <mc:Fallback xmlns="">
          <p:sp>
            <p:nvSpPr>
              <p:cNvPr id="7" name="文本框 6"/>
              <p:cNvSpPr txBox="1">
                <a:spLocks noRot="1" noChangeAspect="1" noMove="1" noResize="1" noEditPoints="1" noAdjustHandles="1" noChangeArrowheads="1" noChangeShapeType="1" noTextEdit="1"/>
              </p:cNvSpPr>
              <p:nvPr/>
            </p:nvSpPr>
            <p:spPr>
              <a:xfrm rot="5400000">
                <a:off x="6036950" y="1716890"/>
                <a:ext cx="399223" cy="335756"/>
              </a:xfrm>
              <a:prstGeom prst="rect">
                <a:avLst/>
              </a:prstGeom>
              <a:blipFill>
                <a:blip r:embed="rId4"/>
                <a:stretch>
                  <a:fillRect l="-11111" t="-3125" b="-31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p:cNvSpPr txBox="1"/>
              <p:nvPr/>
            </p:nvSpPr>
            <p:spPr>
              <a:xfrm>
                <a:off x="6291359" y="1758642"/>
                <a:ext cx="477300" cy="14689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050" i="1" smtClean="0">
                          <a:solidFill>
                            <a:schemeClr val="tx1"/>
                          </a:solidFill>
                          <a:latin typeface="Cambria Math" panose="02040503050406030204" pitchFamily="18" charset="0"/>
                        </a:rPr>
                        <m:t>𝑈𝑝𝑑𝑎𝑡𝑒</m:t>
                      </m:r>
                    </m:oMath>
                  </m:oMathPara>
                </a14:m>
                <a:endParaRPr lang="en-US" altLang="zh-CN" sz="1050" dirty="0">
                  <a:solidFill>
                    <a:schemeClr val="tx1"/>
                  </a:solidFill>
                </a:endParaRPr>
              </a:p>
            </p:txBody>
          </p:sp>
        </mc:Choice>
        <mc:Fallback xmlns="">
          <p:sp>
            <p:nvSpPr>
              <p:cNvPr id="32" name="文本框 31"/>
              <p:cNvSpPr txBox="1">
                <a:spLocks noRot="1" noChangeAspect="1" noMove="1" noResize="1" noEditPoints="1" noAdjustHandles="1" noChangeArrowheads="1" noChangeShapeType="1" noTextEdit="1"/>
              </p:cNvSpPr>
              <p:nvPr/>
            </p:nvSpPr>
            <p:spPr>
              <a:xfrm>
                <a:off x="6291359" y="1758642"/>
                <a:ext cx="477300" cy="146894"/>
              </a:xfrm>
              <a:prstGeom prst="rect">
                <a:avLst/>
              </a:prstGeom>
              <a:blipFill>
                <a:blip r:embed="rId5"/>
                <a:stretch>
                  <a:fillRect l="-5128" r="-7692" b="-384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p:cNvSpPr txBox="1"/>
              <p:nvPr/>
            </p:nvSpPr>
            <p:spPr>
              <a:xfrm rot="5400000">
                <a:off x="6036950" y="3126427"/>
                <a:ext cx="399223" cy="3357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i="1" dirty="0" smtClean="0">
                          <a:solidFill>
                            <a:schemeClr val="tx1"/>
                          </a:solidFill>
                          <a:latin typeface="Cambria Math" panose="02040503050406030204" pitchFamily="18" charset="0"/>
                        </a:rPr>
                        <m:t>⇒</m:t>
                      </m:r>
                    </m:oMath>
                  </m:oMathPara>
                </a14:m>
                <a:endParaRPr lang="en-US" altLang="zh-CN" sz="2400" dirty="0">
                  <a:solidFill>
                    <a:schemeClr val="tx1"/>
                  </a:solidFill>
                </a:endParaRPr>
              </a:p>
            </p:txBody>
          </p:sp>
        </mc:Choice>
        <mc:Fallback xmlns="">
          <p:sp>
            <p:nvSpPr>
              <p:cNvPr id="33" name="文本框 32"/>
              <p:cNvSpPr txBox="1">
                <a:spLocks noRot="1" noChangeAspect="1" noMove="1" noResize="1" noEditPoints="1" noAdjustHandles="1" noChangeArrowheads="1" noChangeShapeType="1" noTextEdit="1"/>
              </p:cNvSpPr>
              <p:nvPr/>
            </p:nvSpPr>
            <p:spPr>
              <a:xfrm rot="5400000">
                <a:off x="6036950" y="3126427"/>
                <a:ext cx="399223" cy="335756"/>
              </a:xfrm>
              <a:prstGeom prst="rect">
                <a:avLst/>
              </a:prstGeom>
              <a:blipFill>
                <a:blip r:embed="rId4"/>
                <a:stretch>
                  <a:fillRect l="-11111" t="-3125" b="-31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p:cNvSpPr txBox="1"/>
              <p:nvPr/>
            </p:nvSpPr>
            <p:spPr>
              <a:xfrm>
                <a:off x="6291359" y="3180334"/>
                <a:ext cx="477300" cy="14689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050" i="1" smtClean="0">
                          <a:solidFill>
                            <a:schemeClr val="tx1"/>
                          </a:solidFill>
                          <a:latin typeface="Cambria Math" panose="02040503050406030204" pitchFamily="18" charset="0"/>
                        </a:rPr>
                        <m:t>𝑈𝑝𝑑𝑎𝑡𝑒</m:t>
                      </m:r>
                    </m:oMath>
                  </m:oMathPara>
                </a14:m>
                <a:endParaRPr lang="en-US" altLang="zh-CN" sz="1050" dirty="0">
                  <a:solidFill>
                    <a:schemeClr val="tx1"/>
                  </a:solidFill>
                </a:endParaRPr>
              </a:p>
            </p:txBody>
          </p:sp>
        </mc:Choice>
        <mc:Fallback xmlns="">
          <p:sp>
            <p:nvSpPr>
              <p:cNvPr id="34" name="文本框 33"/>
              <p:cNvSpPr txBox="1">
                <a:spLocks noRot="1" noChangeAspect="1" noMove="1" noResize="1" noEditPoints="1" noAdjustHandles="1" noChangeArrowheads="1" noChangeShapeType="1" noTextEdit="1"/>
              </p:cNvSpPr>
              <p:nvPr/>
            </p:nvSpPr>
            <p:spPr>
              <a:xfrm>
                <a:off x="6291359" y="3180334"/>
                <a:ext cx="477300" cy="146894"/>
              </a:xfrm>
              <a:prstGeom prst="rect">
                <a:avLst/>
              </a:prstGeom>
              <a:blipFill>
                <a:blip r:embed="rId5"/>
                <a:stretch>
                  <a:fillRect l="-5128" r="-7692" b="-38462"/>
                </a:stretch>
              </a:blipFill>
            </p:spPr>
            <p:txBody>
              <a:bodyPr/>
              <a:lstStyle/>
              <a:p>
                <a:r>
                  <a:rPr lang="zh-CN" altLang="en-US">
                    <a:noFill/>
                  </a:rPr>
                  <a:t> </a:t>
                </a:r>
              </a:p>
            </p:txBody>
          </p:sp>
        </mc:Fallback>
      </mc:AlternateContent>
      <p:sp>
        <p:nvSpPr>
          <p:cNvPr id="37" name="文本框 36"/>
          <p:cNvSpPr txBox="1"/>
          <p:nvPr/>
        </p:nvSpPr>
        <p:spPr>
          <a:xfrm>
            <a:off x="311700" y="4064367"/>
            <a:ext cx="7388524" cy="943400"/>
          </a:xfrm>
          <a:prstGeom prst="rect">
            <a:avLst/>
          </a:prstGeom>
          <a:noFill/>
        </p:spPr>
        <p:txBody>
          <a:bodyPr wrap="square" rtlCol="0">
            <a:spAutoFit/>
          </a:bodyPr>
          <a:lstStyle/>
          <a:p>
            <a:pPr marL="342900" indent="-342900" algn="just">
              <a:lnSpc>
                <a:spcPct val="130000"/>
              </a:lnSpc>
              <a:buClr>
                <a:srgbClr val="ADADAD"/>
              </a:buClr>
              <a:buFont typeface="Arial" panose="020B0604020202020204" pitchFamily="34" charset="0"/>
              <a:buChar char="•"/>
            </a:pPr>
            <a:r>
              <a:rPr lang="en-US" altLang="zh-CN" sz="1600" dirty="0">
                <a:solidFill>
                  <a:srgbClr val="ADADAD"/>
                </a:solidFill>
                <a:latin typeface="+mj-lt"/>
                <a:ea typeface="微软雅黑" panose="020B0503020204020204" pitchFamily="34" charset="-122"/>
              </a:rPr>
              <a:t> What are the appropriate time points?</a:t>
            </a:r>
          </a:p>
          <a:p>
            <a:pPr marL="628650" lvl="1" indent="-285750" algn="just">
              <a:lnSpc>
                <a:spcPct val="130000"/>
              </a:lnSpc>
              <a:buClr>
                <a:srgbClr val="ADADAD"/>
              </a:buClr>
              <a:buFont typeface="Arial" panose="020B0604020202020204" pitchFamily="34" charset="0"/>
              <a:buChar char="•"/>
            </a:pPr>
            <a:r>
              <a:rPr lang="en-US" altLang="zh-CN" dirty="0">
                <a:solidFill>
                  <a:srgbClr val="ADADAD"/>
                </a:solidFill>
                <a:latin typeface="+mj-lt"/>
                <a:ea typeface="微软雅黑" panose="020B0503020204020204" pitchFamily="34" charset="-122"/>
              </a:rPr>
              <a:t> Too early restarts: waste of computation resources</a:t>
            </a:r>
          </a:p>
          <a:p>
            <a:pPr marL="628650" lvl="1" indent="-285750" algn="just">
              <a:lnSpc>
                <a:spcPct val="130000"/>
              </a:lnSpc>
              <a:buClr>
                <a:srgbClr val="ADADAD"/>
              </a:buClr>
              <a:buFont typeface="Arial" panose="020B0604020202020204" pitchFamily="34" charset="0"/>
              <a:buChar char="•"/>
            </a:pPr>
            <a:r>
              <a:rPr lang="en-US" altLang="zh-CN" dirty="0">
                <a:solidFill>
                  <a:srgbClr val="ADADAD"/>
                </a:solidFill>
                <a:latin typeface="+mj-lt"/>
                <a:ea typeface="微软雅黑" panose="020B0503020204020204" pitchFamily="34" charset="-122"/>
              </a:rPr>
              <a:t> Too late restarts: serious error accumulation</a:t>
            </a:r>
            <a:endParaRPr lang="zh-CN" altLang="en-US" dirty="0">
              <a:solidFill>
                <a:srgbClr val="ADADAD"/>
              </a:solidFill>
              <a:latin typeface="+mj-lt"/>
              <a:ea typeface="微软雅黑" panose="020B0503020204020204" pitchFamily="34" charset="-122"/>
            </a:endParaRPr>
          </a:p>
        </p:txBody>
      </p:sp>
      <p:graphicFrame>
        <p:nvGraphicFramePr>
          <p:cNvPr id="38" name="表格 37"/>
          <p:cNvGraphicFramePr>
            <a:graphicFrameLocks noGrp="1"/>
          </p:cNvGraphicFramePr>
          <p:nvPr>
            <p:extLst/>
          </p:nvPr>
        </p:nvGraphicFramePr>
        <p:xfrm>
          <a:off x="2558268" y="1919003"/>
          <a:ext cx="656627" cy="613016"/>
        </p:xfrm>
        <a:graphic>
          <a:graphicData uri="http://schemas.openxmlformats.org/drawingml/2006/table">
            <a:tbl>
              <a:tblPr firstRow="1" bandRow="1">
                <a:tableStyleId>{5C22544A-7EE6-4342-B048-85BDC9FD1C3A}</a:tableStyleId>
              </a:tblPr>
              <a:tblGrid>
                <a:gridCol w="99626">
                  <a:extLst>
                    <a:ext uri="{9D8B030D-6E8A-4147-A177-3AD203B41FA5}">
                      <a16:colId xmlns:a16="http://schemas.microsoft.com/office/drawing/2014/main" val="2020793394"/>
                    </a:ext>
                  </a:extLst>
                </a:gridCol>
                <a:gridCol w="91475">
                  <a:extLst>
                    <a:ext uri="{9D8B030D-6E8A-4147-A177-3AD203B41FA5}">
                      <a16:colId xmlns:a16="http://schemas.microsoft.com/office/drawing/2014/main" val="366636188"/>
                    </a:ext>
                  </a:extLst>
                </a:gridCol>
                <a:gridCol w="91475">
                  <a:extLst>
                    <a:ext uri="{9D8B030D-6E8A-4147-A177-3AD203B41FA5}">
                      <a16:colId xmlns:a16="http://schemas.microsoft.com/office/drawing/2014/main" val="2800244195"/>
                    </a:ext>
                  </a:extLst>
                </a:gridCol>
                <a:gridCol w="91475">
                  <a:extLst>
                    <a:ext uri="{9D8B030D-6E8A-4147-A177-3AD203B41FA5}">
                      <a16:colId xmlns:a16="http://schemas.microsoft.com/office/drawing/2014/main" val="774237044"/>
                    </a:ext>
                  </a:extLst>
                </a:gridCol>
                <a:gridCol w="91475">
                  <a:extLst>
                    <a:ext uri="{9D8B030D-6E8A-4147-A177-3AD203B41FA5}">
                      <a16:colId xmlns:a16="http://schemas.microsoft.com/office/drawing/2014/main" val="3594675784"/>
                    </a:ext>
                  </a:extLst>
                </a:gridCol>
                <a:gridCol w="91475">
                  <a:extLst>
                    <a:ext uri="{9D8B030D-6E8A-4147-A177-3AD203B41FA5}">
                      <a16:colId xmlns:a16="http://schemas.microsoft.com/office/drawing/2014/main" val="3083035363"/>
                    </a:ext>
                  </a:extLst>
                </a:gridCol>
                <a:gridCol w="99626">
                  <a:extLst>
                    <a:ext uri="{9D8B030D-6E8A-4147-A177-3AD203B41FA5}">
                      <a16:colId xmlns:a16="http://schemas.microsoft.com/office/drawing/2014/main" val="157368759"/>
                    </a:ext>
                  </a:extLst>
                </a:gridCol>
              </a:tblGrid>
              <a:tr h="88225">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9865321"/>
                  </a:ext>
                </a:extLst>
              </a:tr>
              <a:tr h="88225">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0402138"/>
                  </a:ext>
                </a:extLst>
              </a:tr>
              <a:tr h="230607">
                <a:tc gridSpan="7">
                  <a:txBody>
                    <a:bodyPr/>
                    <a:lstStyle/>
                    <a:p>
                      <a:pPr algn="ctr"/>
                      <a:r>
                        <a:rPr lang="en-US" altLang="zh-CN" sz="1100" b="0" dirty="0">
                          <a:solidFill>
                            <a:schemeClr val="tx1"/>
                          </a:solidFill>
                          <a:latin typeface="+mn-lt"/>
                          <a:ea typeface="微软雅黑" panose="020B0503020204020204" pitchFamily="34" charset="-122"/>
                        </a:rPr>
                        <a:t>A</a:t>
                      </a:r>
                      <a:r>
                        <a:rPr lang="en-US" altLang="zh-CN" sz="1100" b="0" baseline="-25000" dirty="0">
                          <a:solidFill>
                            <a:schemeClr val="tx1"/>
                          </a:solidFill>
                          <a:latin typeface="+mn-lt"/>
                          <a:ea typeface="微软雅黑" panose="020B0503020204020204" pitchFamily="34" charset="-122"/>
                        </a:rPr>
                        <a:t>1</a:t>
                      </a:r>
                      <a:endParaRPr lang="zh-CN" altLang="en-US" sz="1100" b="0" baseline="-25000" dirty="0">
                        <a:solidFill>
                          <a:schemeClr val="tx1"/>
                        </a:solidFill>
                        <a:latin typeface="+mn-lt"/>
                        <a:ea typeface="微软雅黑" panose="020B0503020204020204" pitchFamily="34" charset="-122"/>
                      </a:endParaRPr>
                    </a:p>
                  </a:txBody>
                  <a:tcPr marL="70514" marR="70514" marT="32384" marB="323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4772997"/>
                  </a:ext>
                </a:extLst>
              </a:tr>
              <a:tr h="88225">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04042899"/>
                  </a:ext>
                </a:extLst>
              </a:tr>
              <a:tr h="88225">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6641444"/>
                  </a:ext>
                </a:extLst>
              </a:tr>
            </a:tbl>
          </a:graphicData>
        </a:graphic>
      </p:graphicFrame>
      <p:graphicFrame>
        <p:nvGraphicFramePr>
          <p:cNvPr id="39" name="表格 38"/>
          <p:cNvGraphicFramePr>
            <a:graphicFrameLocks noGrp="1"/>
          </p:cNvGraphicFramePr>
          <p:nvPr>
            <p:extLst/>
          </p:nvPr>
        </p:nvGraphicFramePr>
        <p:xfrm>
          <a:off x="2558268" y="2725015"/>
          <a:ext cx="656627" cy="613016"/>
        </p:xfrm>
        <a:graphic>
          <a:graphicData uri="http://schemas.openxmlformats.org/drawingml/2006/table">
            <a:tbl>
              <a:tblPr firstRow="1" bandRow="1">
                <a:tableStyleId>{5C22544A-7EE6-4342-B048-85BDC9FD1C3A}</a:tableStyleId>
              </a:tblPr>
              <a:tblGrid>
                <a:gridCol w="99626">
                  <a:extLst>
                    <a:ext uri="{9D8B030D-6E8A-4147-A177-3AD203B41FA5}">
                      <a16:colId xmlns:a16="http://schemas.microsoft.com/office/drawing/2014/main" val="2020793394"/>
                    </a:ext>
                  </a:extLst>
                </a:gridCol>
                <a:gridCol w="91475">
                  <a:extLst>
                    <a:ext uri="{9D8B030D-6E8A-4147-A177-3AD203B41FA5}">
                      <a16:colId xmlns:a16="http://schemas.microsoft.com/office/drawing/2014/main" val="366636188"/>
                    </a:ext>
                  </a:extLst>
                </a:gridCol>
                <a:gridCol w="91475">
                  <a:extLst>
                    <a:ext uri="{9D8B030D-6E8A-4147-A177-3AD203B41FA5}">
                      <a16:colId xmlns:a16="http://schemas.microsoft.com/office/drawing/2014/main" val="2800244195"/>
                    </a:ext>
                  </a:extLst>
                </a:gridCol>
                <a:gridCol w="91475">
                  <a:extLst>
                    <a:ext uri="{9D8B030D-6E8A-4147-A177-3AD203B41FA5}">
                      <a16:colId xmlns:a16="http://schemas.microsoft.com/office/drawing/2014/main" val="774237044"/>
                    </a:ext>
                  </a:extLst>
                </a:gridCol>
                <a:gridCol w="91475">
                  <a:extLst>
                    <a:ext uri="{9D8B030D-6E8A-4147-A177-3AD203B41FA5}">
                      <a16:colId xmlns:a16="http://schemas.microsoft.com/office/drawing/2014/main" val="3594675784"/>
                    </a:ext>
                  </a:extLst>
                </a:gridCol>
                <a:gridCol w="91475">
                  <a:extLst>
                    <a:ext uri="{9D8B030D-6E8A-4147-A177-3AD203B41FA5}">
                      <a16:colId xmlns:a16="http://schemas.microsoft.com/office/drawing/2014/main" val="3083035363"/>
                    </a:ext>
                  </a:extLst>
                </a:gridCol>
                <a:gridCol w="99626">
                  <a:extLst>
                    <a:ext uri="{9D8B030D-6E8A-4147-A177-3AD203B41FA5}">
                      <a16:colId xmlns:a16="http://schemas.microsoft.com/office/drawing/2014/main" val="157368759"/>
                    </a:ext>
                  </a:extLst>
                </a:gridCol>
              </a:tblGrid>
              <a:tr h="88225">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9865321"/>
                  </a:ext>
                </a:extLst>
              </a:tr>
              <a:tr h="88225">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0402138"/>
                  </a:ext>
                </a:extLst>
              </a:tr>
              <a:tr h="230607">
                <a:tc gridSpan="7">
                  <a:txBody>
                    <a:bodyPr/>
                    <a:lstStyle/>
                    <a:p>
                      <a:pPr algn="ctr"/>
                      <a:r>
                        <a:rPr lang="en-US" altLang="zh-CN" sz="1100" b="0" dirty="0">
                          <a:solidFill>
                            <a:schemeClr val="tx1"/>
                          </a:solidFill>
                          <a:latin typeface="+mn-lt"/>
                          <a:ea typeface="微软雅黑" panose="020B0503020204020204" pitchFamily="34" charset="-122"/>
                        </a:rPr>
                        <a:t>A</a:t>
                      </a:r>
                      <a:r>
                        <a:rPr lang="en-US" altLang="zh-CN" sz="1100" b="0" baseline="-25000" dirty="0">
                          <a:solidFill>
                            <a:schemeClr val="tx1"/>
                          </a:solidFill>
                          <a:latin typeface="+mn-lt"/>
                          <a:ea typeface="微软雅黑" panose="020B0503020204020204" pitchFamily="34" charset="-122"/>
                        </a:rPr>
                        <a:t>t</a:t>
                      </a:r>
                      <a:endParaRPr lang="zh-CN" altLang="en-US" sz="1100" b="0" baseline="-25000" dirty="0">
                        <a:solidFill>
                          <a:schemeClr val="tx1"/>
                        </a:solidFill>
                        <a:latin typeface="+mn-lt"/>
                        <a:ea typeface="微软雅黑" panose="020B0503020204020204" pitchFamily="34" charset="-122"/>
                      </a:endParaRPr>
                    </a:p>
                  </a:txBody>
                  <a:tcPr marL="70514" marR="70514" marT="32384" marB="323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4772997"/>
                  </a:ext>
                </a:extLst>
              </a:tr>
              <a:tr h="88225">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04042899"/>
                  </a:ext>
                </a:extLst>
              </a:tr>
              <a:tr h="88225">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6641444"/>
                  </a:ext>
                </a:extLst>
              </a:tr>
            </a:tbl>
          </a:graphicData>
        </a:graphic>
      </p:graphicFrame>
      <p:graphicFrame>
        <p:nvGraphicFramePr>
          <p:cNvPr id="40" name="表格 39"/>
          <p:cNvGraphicFramePr>
            <a:graphicFrameLocks noGrp="1"/>
          </p:cNvGraphicFramePr>
          <p:nvPr>
            <p:extLst/>
          </p:nvPr>
        </p:nvGraphicFramePr>
        <p:xfrm>
          <a:off x="2558268" y="3446987"/>
          <a:ext cx="656627" cy="613016"/>
        </p:xfrm>
        <a:graphic>
          <a:graphicData uri="http://schemas.openxmlformats.org/drawingml/2006/table">
            <a:tbl>
              <a:tblPr firstRow="1" bandRow="1">
                <a:tableStyleId>{5C22544A-7EE6-4342-B048-85BDC9FD1C3A}</a:tableStyleId>
              </a:tblPr>
              <a:tblGrid>
                <a:gridCol w="99626">
                  <a:extLst>
                    <a:ext uri="{9D8B030D-6E8A-4147-A177-3AD203B41FA5}">
                      <a16:colId xmlns:a16="http://schemas.microsoft.com/office/drawing/2014/main" val="2020793394"/>
                    </a:ext>
                  </a:extLst>
                </a:gridCol>
                <a:gridCol w="91475">
                  <a:extLst>
                    <a:ext uri="{9D8B030D-6E8A-4147-A177-3AD203B41FA5}">
                      <a16:colId xmlns:a16="http://schemas.microsoft.com/office/drawing/2014/main" val="366636188"/>
                    </a:ext>
                  </a:extLst>
                </a:gridCol>
                <a:gridCol w="91475">
                  <a:extLst>
                    <a:ext uri="{9D8B030D-6E8A-4147-A177-3AD203B41FA5}">
                      <a16:colId xmlns:a16="http://schemas.microsoft.com/office/drawing/2014/main" val="2800244195"/>
                    </a:ext>
                  </a:extLst>
                </a:gridCol>
                <a:gridCol w="91475">
                  <a:extLst>
                    <a:ext uri="{9D8B030D-6E8A-4147-A177-3AD203B41FA5}">
                      <a16:colId xmlns:a16="http://schemas.microsoft.com/office/drawing/2014/main" val="774237044"/>
                    </a:ext>
                  </a:extLst>
                </a:gridCol>
                <a:gridCol w="91475">
                  <a:extLst>
                    <a:ext uri="{9D8B030D-6E8A-4147-A177-3AD203B41FA5}">
                      <a16:colId xmlns:a16="http://schemas.microsoft.com/office/drawing/2014/main" val="3594675784"/>
                    </a:ext>
                  </a:extLst>
                </a:gridCol>
                <a:gridCol w="91475">
                  <a:extLst>
                    <a:ext uri="{9D8B030D-6E8A-4147-A177-3AD203B41FA5}">
                      <a16:colId xmlns:a16="http://schemas.microsoft.com/office/drawing/2014/main" val="3083035363"/>
                    </a:ext>
                  </a:extLst>
                </a:gridCol>
                <a:gridCol w="99626">
                  <a:extLst>
                    <a:ext uri="{9D8B030D-6E8A-4147-A177-3AD203B41FA5}">
                      <a16:colId xmlns:a16="http://schemas.microsoft.com/office/drawing/2014/main" val="157368759"/>
                    </a:ext>
                  </a:extLst>
                </a:gridCol>
              </a:tblGrid>
              <a:tr h="88225">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9865321"/>
                  </a:ext>
                </a:extLst>
              </a:tr>
              <a:tr h="88225">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0402138"/>
                  </a:ext>
                </a:extLst>
              </a:tr>
              <a:tr h="230607">
                <a:tc gridSpan="7">
                  <a:txBody>
                    <a:bodyPr/>
                    <a:lstStyle/>
                    <a:p>
                      <a:pPr algn="ctr"/>
                      <a:r>
                        <a:rPr lang="en-US" altLang="zh-CN" sz="1100" b="0" dirty="0">
                          <a:solidFill>
                            <a:schemeClr val="tx1"/>
                          </a:solidFill>
                          <a:latin typeface="+mn-lt"/>
                          <a:ea typeface="微软雅黑" panose="020B0503020204020204" pitchFamily="34" charset="-122"/>
                        </a:rPr>
                        <a:t>A</a:t>
                      </a:r>
                      <a:r>
                        <a:rPr lang="en-US" altLang="zh-CN" sz="1100" b="0" baseline="-25000" dirty="0">
                          <a:solidFill>
                            <a:schemeClr val="tx1"/>
                          </a:solidFill>
                          <a:latin typeface="+mn-lt"/>
                          <a:ea typeface="微软雅黑" panose="020B0503020204020204" pitchFamily="34" charset="-122"/>
                        </a:rPr>
                        <a:t>t+1</a:t>
                      </a:r>
                      <a:endParaRPr lang="zh-CN" altLang="en-US" sz="1100" b="0" baseline="-25000" dirty="0">
                        <a:solidFill>
                          <a:schemeClr val="tx1"/>
                        </a:solidFill>
                        <a:latin typeface="+mn-lt"/>
                        <a:ea typeface="微软雅黑" panose="020B0503020204020204" pitchFamily="34" charset="-122"/>
                      </a:endParaRPr>
                    </a:p>
                  </a:txBody>
                  <a:tcPr marL="70514" marR="70514" marT="32384" marB="323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zh-CN" altLang="en-US" sz="1400" b="0" dirty="0">
                        <a:solidFill>
                          <a:schemeClr val="tx1"/>
                        </a:solidFill>
                        <a:latin typeface="微软雅黑" panose="020B0503020204020204" pitchFamily="34" charset="-122"/>
                        <a:ea typeface="微软雅黑" panose="020B0503020204020204" pitchFamily="34" charset="-122"/>
                      </a:endParaRPr>
                    </a:p>
                  </a:txBody>
                  <a:tcPr marL="71245" marR="71245" marT="35622" marB="35622">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4772997"/>
                  </a:ext>
                </a:extLst>
              </a:tr>
              <a:tr h="88225">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04042899"/>
                  </a:ext>
                </a:extLst>
              </a:tr>
              <a:tr h="88225">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500" b="0" dirty="0">
                        <a:solidFill>
                          <a:schemeClr val="tx1"/>
                        </a:solidFill>
                        <a:latin typeface="微软雅黑" panose="020B0503020204020204" pitchFamily="34" charset="-122"/>
                        <a:ea typeface="微软雅黑" panose="020B0503020204020204" pitchFamily="34" charset="-122"/>
                      </a:endParaRPr>
                    </a:p>
                  </a:txBody>
                  <a:tcPr marL="20850" marR="20850" marT="9476" marB="9476"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6641444"/>
                  </a:ext>
                </a:extLst>
              </a:tr>
            </a:tbl>
          </a:graphicData>
        </a:graphic>
      </p:graphicFrame>
      <p:sp>
        <p:nvSpPr>
          <p:cNvPr id="45" name="矩形 44"/>
          <p:cNvSpPr/>
          <p:nvPr/>
        </p:nvSpPr>
        <p:spPr>
          <a:xfrm>
            <a:off x="4752390" y="3418420"/>
            <a:ext cx="342722" cy="595192"/>
          </a:xfrm>
          <a:prstGeom prst="rect">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zh-CN" sz="1050" dirty="0">
                <a:solidFill>
                  <a:schemeClr val="tx1"/>
                </a:solidFill>
              </a:rPr>
              <a:t>U</a:t>
            </a:r>
            <a:r>
              <a:rPr lang="en-US" altLang="zh-CN" sz="1050" baseline="-25000" dirty="0">
                <a:solidFill>
                  <a:schemeClr val="tx1"/>
                </a:solidFill>
              </a:rPr>
              <a:t>t+1</a:t>
            </a:r>
            <a:r>
              <a:rPr lang="en-US" altLang="zh-CN" sz="1050" dirty="0">
                <a:solidFill>
                  <a:schemeClr val="tx1"/>
                </a:solidFill>
              </a:rPr>
              <a:t>’</a:t>
            </a:r>
            <a:endParaRPr lang="zh-CN" altLang="en-US" sz="1050" dirty="0">
              <a:solidFill>
                <a:schemeClr val="tx1"/>
              </a:solidFill>
            </a:endParaRPr>
          </a:p>
        </p:txBody>
      </p:sp>
      <p:sp>
        <p:nvSpPr>
          <p:cNvPr id="46" name="矩形 45"/>
          <p:cNvSpPr/>
          <p:nvPr/>
        </p:nvSpPr>
        <p:spPr>
          <a:xfrm>
            <a:off x="5749668" y="3577126"/>
            <a:ext cx="890326" cy="22251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V</a:t>
            </a:r>
            <a:r>
              <a:rPr lang="en-US" altLang="zh-CN" sz="1050" baseline="-25000" dirty="0">
                <a:solidFill>
                  <a:schemeClr val="tx1"/>
                </a:solidFill>
              </a:rPr>
              <a:t>t+1</a:t>
            </a:r>
            <a:r>
              <a:rPr lang="en-US" altLang="zh-CN" sz="1050" dirty="0">
                <a:solidFill>
                  <a:schemeClr val="tx1"/>
                </a:solidFill>
              </a:rPr>
              <a:t>’</a:t>
            </a:r>
            <a:endParaRPr lang="zh-CN" altLang="en-US" sz="1050" dirty="0">
              <a:solidFill>
                <a:schemeClr val="tx1"/>
              </a:solidFill>
            </a:endParaRPr>
          </a:p>
        </p:txBody>
      </p:sp>
      <p:sp>
        <p:nvSpPr>
          <p:cNvPr id="47" name="矩形 46"/>
          <p:cNvSpPr/>
          <p:nvPr/>
        </p:nvSpPr>
        <p:spPr>
          <a:xfrm>
            <a:off x="5195324" y="3579976"/>
            <a:ext cx="365915" cy="220506"/>
          </a:xfrm>
          <a:prstGeom prst="rect">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zh-CN" sz="1050" dirty="0">
                <a:solidFill>
                  <a:schemeClr val="tx1"/>
                </a:solidFill>
              </a:rPr>
              <a:t>∑</a:t>
            </a:r>
            <a:r>
              <a:rPr lang="en-US" altLang="zh-CN" sz="1050" baseline="-25000" dirty="0">
                <a:solidFill>
                  <a:schemeClr val="tx1"/>
                </a:solidFill>
              </a:rPr>
              <a:t>t+1</a:t>
            </a:r>
            <a:r>
              <a:rPr lang="en-US" altLang="zh-CN" sz="1050" dirty="0">
                <a:solidFill>
                  <a:schemeClr val="tx1"/>
                </a:solidFill>
              </a:rPr>
              <a:t>’</a:t>
            </a:r>
            <a:endParaRPr lang="zh-CN" altLang="en-US" sz="1050" dirty="0">
              <a:solidFill>
                <a:schemeClr val="tx1"/>
              </a:solidFill>
            </a:endParaRPr>
          </a:p>
        </p:txBody>
      </p:sp>
      <mc:AlternateContent xmlns:mc="http://schemas.openxmlformats.org/markup-compatibility/2006" xmlns:a14="http://schemas.microsoft.com/office/drawing/2010/main">
        <mc:Choice Requires="a14">
          <p:sp>
            <p:nvSpPr>
              <p:cNvPr id="48" name="文本框 47"/>
              <p:cNvSpPr txBox="1"/>
              <p:nvPr/>
            </p:nvSpPr>
            <p:spPr>
              <a:xfrm>
                <a:off x="3905854" y="2827236"/>
                <a:ext cx="395786" cy="33977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groupChr>
                        <m:groupChrPr>
                          <m:chr m:val="⇒"/>
                          <m:vertJc m:val="bot"/>
                          <m:ctrlPr>
                            <a:rPr lang="zh-CN" altLang="en-US" sz="1800" i="1" smtClean="0">
                              <a:solidFill>
                                <a:schemeClr val="tx1"/>
                              </a:solidFill>
                              <a:latin typeface="Cambria Math" panose="02040503050406030204" pitchFamily="18" charset="0"/>
                            </a:rPr>
                          </m:ctrlPr>
                        </m:groupChrPr>
                        <m:e>
                          <m:r>
                            <m:rPr>
                              <m:brk m:alnAt="2"/>
                            </m:rPr>
                            <a:rPr lang="en-US" altLang="zh-CN" sz="1800" i="1" smtClean="0">
                              <a:solidFill>
                                <a:srgbClr val="FFC000"/>
                              </a:solidFill>
                              <a:latin typeface="Cambria Math" panose="02040503050406030204" pitchFamily="18" charset="0"/>
                            </a:rPr>
                            <m:t>𝑆</m:t>
                          </m:r>
                          <m:r>
                            <a:rPr lang="en-US" altLang="zh-CN" sz="1800" i="1">
                              <a:solidFill>
                                <a:srgbClr val="FFC000"/>
                              </a:solidFill>
                              <a:latin typeface="Cambria Math" panose="02040503050406030204" pitchFamily="18" charset="0"/>
                            </a:rPr>
                            <m:t>𝑉𝐷</m:t>
                          </m:r>
                        </m:e>
                      </m:groupChr>
                    </m:oMath>
                  </m:oMathPara>
                </a14:m>
                <a:endParaRPr lang="zh-CN" altLang="en-US" sz="1800" dirty="0">
                  <a:solidFill>
                    <a:schemeClr val="tx1"/>
                  </a:solidFill>
                </a:endParaRPr>
              </a:p>
            </p:txBody>
          </p:sp>
        </mc:Choice>
        <mc:Fallback xmlns="">
          <p:sp>
            <p:nvSpPr>
              <p:cNvPr id="48" name="文本框 47"/>
              <p:cNvSpPr txBox="1">
                <a:spLocks noRot="1" noChangeAspect="1" noMove="1" noResize="1" noEditPoints="1" noAdjustHandles="1" noChangeArrowheads="1" noChangeShapeType="1" noTextEdit="1"/>
              </p:cNvSpPr>
              <p:nvPr/>
            </p:nvSpPr>
            <p:spPr>
              <a:xfrm>
                <a:off x="3905854" y="2827236"/>
                <a:ext cx="395786" cy="339779"/>
              </a:xfrm>
              <a:prstGeom prst="rect">
                <a:avLst/>
              </a:prstGeom>
              <a:blipFill>
                <a:blip r:embed="rId6"/>
                <a:stretch>
                  <a:fillRect l="-3125"/>
                </a:stretch>
              </a:blipFill>
            </p:spPr>
            <p:txBody>
              <a:bodyPr/>
              <a:lstStyle/>
              <a:p>
                <a:r>
                  <a:rPr lang="zh-CN" altLang="en-US">
                    <a:noFill/>
                  </a:rPr>
                  <a:t> </a:t>
                </a:r>
              </a:p>
            </p:txBody>
          </p:sp>
        </mc:Fallback>
      </mc:AlternateContent>
      <p:sp>
        <p:nvSpPr>
          <p:cNvPr id="5" name="矩形 4"/>
          <p:cNvSpPr/>
          <p:nvPr/>
        </p:nvSpPr>
        <p:spPr>
          <a:xfrm>
            <a:off x="1563058" y="2902800"/>
            <a:ext cx="751073" cy="482650"/>
          </a:xfrm>
          <a:prstGeom prst="rect">
            <a:avLst/>
          </a:prstGeom>
          <a:noFill/>
        </p:spPr>
        <p:txBody>
          <a:bodyPr wrap="square" lIns="68580" tIns="34290" rIns="68580" bIns="34290">
            <a:spAutoFit/>
          </a:bodyPr>
          <a:lstStyle/>
          <a:p>
            <a:pPr algn="ctr"/>
            <a:r>
              <a:rPr lang="en-US" altLang="zh-CN" sz="1500" dirty="0">
                <a:ln w="0"/>
                <a:solidFill>
                  <a:srgbClr val="FFC000"/>
                </a:solidFill>
                <a:effectLst>
                  <a:outerShdw blurRad="38100" dist="19050" dir="2700000" algn="tl" rotWithShape="0">
                    <a:schemeClr val="dk1">
                      <a:alpha val="40000"/>
                    </a:schemeClr>
                  </a:outerShdw>
                </a:effectLst>
              </a:rPr>
              <a:t>Restart</a:t>
            </a:r>
            <a:endParaRPr lang="zh-CN" altLang="en-US" sz="1500" dirty="0">
              <a:ln w="0"/>
              <a:solidFill>
                <a:srgbClr val="FFC000"/>
              </a:solidFill>
              <a:effectLst>
                <a:outerShdw blurRad="38100" dist="19050" dir="2700000" algn="tl" rotWithShape="0">
                  <a:schemeClr val="dk1">
                    <a:alpha val="40000"/>
                  </a:schemeClr>
                </a:outerShdw>
              </a:effectLst>
            </a:endParaRPr>
          </a:p>
        </p:txBody>
      </p:sp>
      <p:sp>
        <p:nvSpPr>
          <p:cNvPr id="8" name="矩形 7"/>
          <p:cNvSpPr/>
          <p:nvPr/>
        </p:nvSpPr>
        <p:spPr>
          <a:xfrm>
            <a:off x="1614904" y="3270350"/>
            <a:ext cx="741554" cy="272802"/>
          </a:xfrm>
          <a:prstGeom prst="rect">
            <a:avLst/>
          </a:prstGeom>
          <a:noFill/>
        </p:spPr>
        <p:txBody>
          <a:bodyPr wrap="square" lIns="68580" tIns="34290" rIns="68580" bIns="34290">
            <a:spAutoFit/>
          </a:bodyPr>
          <a:lstStyle/>
          <a:p>
            <a:pPr algn="ctr"/>
            <a:r>
              <a:rPr lang="en-US" altLang="zh-CN" sz="1500" dirty="0">
                <a:ln w="0"/>
                <a:solidFill>
                  <a:srgbClr val="FFC000"/>
                </a:solidFill>
                <a:effectLst>
                  <a:outerShdw blurRad="38100" dist="19050" dir="2700000" algn="tl" rotWithShape="0">
                    <a:schemeClr val="dk1">
                      <a:alpha val="40000"/>
                    </a:schemeClr>
                  </a:outerShdw>
                </a:effectLst>
              </a:rPr>
              <a:t>When?</a:t>
            </a:r>
            <a:endParaRPr lang="zh-CN" altLang="en-US" sz="1500" dirty="0">
              <a:ln w="0"/>
              <a:solidFill>
                <a:srgbClr val="FFC000"/>
              </a:solidFill>
              <a:effectLst>
                <a:outerShdw blurRad="38100" dist="19050" dir="2700000" algn="tl" rotWithShape="0">
                  <a:schemeClr val="dk1">
                    <a:alpha val="40000"/>
                  </a:schemeClr>
                </a:outerShdw>
              </a:effectLst>
            </a:endParaRPr>
          </a:p>
        </p:txBody>
      </p:sp>
      <p:sp>
        <p:nvSpPr>
          <p:cNvPr id="35" name="Shape 60">
            <a:extLst>
              <a:ext uri="{FF2B5EF4-FFF2-40B4-BE49-F238E27FC236}">
                <a16:creationId xmlns:a16="http://schemas.microsoft.com/office/drawing/2014/main" id="{8CE7F034-8525-EE4A-B7C9-E12DF7267015}"/>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solidFill>
                  <a:schemeClr val="tx1"/>
                </a:solidFill>
              </a:rPr>
              <a:t>Solution: SVD Restarts</a:t>
            </a:r>
          </a:p>
        </p:txBody>
      </p:sp>
      <p:sp>
        <p:nvSpPr>
          <p:cNvPr id="36" name="文本框 35">
            <a:extLst>
              <a:ext uri="{FF2B5EF4-FFF2-40B4-BE49-F238E27FC236}">
                <a16:creationId xmlns:a16="http://schemas.microsoft.com/office/drawing/2014/main" id="{4629891C-F489-F54F-B9DD-B11B7B805EC8}"/>
              </a:ext>
            </a:extLst>
          </p:cNvPr>
          <p:cNvSpPr txBox="1"/>
          <p:nvPr/>
        </p:nvSpPr>
        <p:spPr>
          <a:xfrm>
            <a:off x="311700" y="766324"/>
            <a:ext cx="8160758" cy="394147"/>
          </a:xfrm>
          <a:prstGeom prst="rect">
            <a:avLst/>
          </a:prstGeom>
          <a:noFill/>
        </p:spPr>
        <p:txBody>
          <a:bodyPr wrap="square" rtlCol="0">
            <a:spAutoFit/>
          </a:bodyPr>
          <a:lstStyle/>
          <a:p>
            <a:pPr marL="342900" indent="-342900" algn="just">
              <a:lnSpc>
                <a:spcPct val="120000"/>
              </a:lnSpc>
              <a:buClr>
                <a:srgbClr val="ADADAD"/>
              </a:buClr>
              <a:buFont typeface="Arial" panose="020B0604020202020204" pitchFamily="34" charset="0"/>
              <a:buChar char="•"/>
            </a:pPr>
            <a:r>
              <a:rPr lang="en-US" altLang="zh-CN" sz="1800" dirty="0">
                <a:solidFill>
                  <a:srgbClr val="ADADAD"/>
                </a:solidFill>
                <a:ea typeface="微软雅黑" panose="020B0503020204020204" pitchFamily="34" charset="-122"/>
              </a:rPr>
              <a:t> </a:t>
            </a:r>
            <a:r>
              <a:rPr lang="en-US" altLang="zh-CN" sz="1600" dirty="0">
                <a:solidFill>
                  <a:srgbClr val="ADADAD"/>
                </a:solidFill>
                <a:ea typeface="微软雅黑" panose="020B0503020204020204" pitchFamily="34" charset="-122"/>
              </a:rPr>
              <a:t>Solution</a:t>
            </a:r>
            <a:r>
              <a:rPr lang="en-US" altLang="zh-CN" sz="1800" dirty="0">
                <a:solidFill>
                  <a:srgbClr val="ADADAD"/>
                </a:solidFill>
                <a:ea typeface="微软雅黑" panose="020B0503020204020204" pitchFamily="34" charset="-122"/>
              </a:rPr>
              <a:t>: restart SVD occasionally </a:t>
            </a:r>
            <a:endParaRPr lang="zh-CN" altLang="en-US" sz="1200" dirty="0">
              <a:solidFill>
                <a:srgbClr val="ADADAD"/>
              </a:solidFill>
              <a:ea typeface="微软雅黑" panose="020B0503020204020204" pitchFamily="34" charset="-122"/>
            </a:endParaRPr>
          </a:p>
        </p:txBody>
      </p:sp>
    </p:spTree>
    <p:extLst>
      <p:ext uri="{BB962C8B-B14F-4D97-AF65-F5344CB8AC3E}">
        <p14:creationId xmlns:p14="http://schemas.microsoft.com/office/powerpoint/2010/main" val="3325858328"/>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8" grpId="0" animBg="1"/>
      <p:bldP spid="29" grpId="0" animBg="1"/>
      <p:bldP spid="30" grpId="0" animBg="1"/>
      <p:bldP spid="3" grpId="0"/>
      <p:bldP spid="7" grpId="0"/>
      <p:bldP spid="32" grpId="0"/>
      <p:bldP spid="33" grpId="0"/>
      <p:bldP spid="34" grpId="0"/>
      <p:bldP spid="37" grpId="0"/>
      <p:bldP spid="45" grpId="0" animBg="1"/>
      <p:bldP spid="46" grpId="0" animBg="1"/>
      <p:bldP spid="47" grpId="0" animBg="1"/>
      <p:bldP spid="48" grpId="0"/>
      <p:bldP spid="5" grpId="0"/>
      <p:bldP spid="8"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129</a:t>
            </a:fld>
            <a:endParaRPr lang="en-US" dirty="0"/>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311700" y="766324"/>
            <a:ext cx="8160758" cy="797078"/>
          </a:xfrm>
          <a:prstGeom prst="rect">
            <a:avLst/>
          </a:prstGeom>
          <a:noFill/>
        </p:spPr>
        <p:txBody>
          <a:bodyPr wrap="square" rtlCol="0">
            <a:spAutoFit/>
          </a:bodyPr>
          <a:lstStyle/>
          <a:p>
            <a:pPr marL="342900" indent="-342900" algn="just">
              <a:lnSpc>
                <a:spcPct val="120000"/>
              </a:lnSpc>
              <a:buClr>
                <a:srgbClr val="ADADAD"/>
              </a:buClr>
              <a:buFont typeface="Arial" panose="020B0604020202020204" pitchFamily="34" charset="0"/>
              <a:buChar char="•"/>
            </a:pPr>
            <a:r>
              <a:rPr lang="en-US" altLang="zh-CN" sz="2000" dirty="0">
                <a:solidFill>
                  <a:srgbClr val="ADADAD"/>
                </a:solidFill>
                <a:latin typeface="微软雅黑" panose="020B0503020204020204" pitchFamily="34" charset="-122"/>
                <a:ea typeface="微软雅黑" panose="020B0503020204020204" pitchFamily="34" charset="-122"/>
              </a:rPr>
              <a:t> </a:t>
            </a:r>
            <a:r>
              <a:rPr lang="en-US" altLang="zh-CN" sz="2000" dirty="0">
                <a:solidFill>
                  <a:srgbClr val="ADADAD"/>
                </a:solidFill>
                <a:latin typeface="+mj-lt"/>
                <a:ea typeface="微软雅黑" panose="020B0503020204020204" pitchFamily="34" charset="-122"/>
              </a:rPr>
              <a:t>Naïve solution: fixed time interval or fixed number of changes</a:t>
            </a:r>
          </a:p>
          <a:p>
            <a:pPr marL="342900" indent="-342900" algn="just">
              <a:lnSpc>
                <a:spcPct val="120000"/>
              </a:lnSpc>
              <a:buClr>
                <a:srgbClr val="ADADAD"/>
              </a:buClr>
              <a:buFont typeface="Arial" panose="020B0604020202020204" pitchFamily="34" charset="0"/>
              <a:buChar char="•"/>
            </a:pPr>
            <a:r>
              <a:rPr lang="en-US" altLang="zh-CN" sz="2000" dirty="0">
                <a:solidFill>
                  <a:srgbClr val="ADADAD"/>
                </a:solidFill>
                <a:latin typeface="+mj-lt"/>
                <a:ea typeface="微软雅黑" panose="020B0503020204020204" pitchFamily="34" charset="-122"/>
              </a:rPr>
              <a:t> Difficulty: error accumulation is not </a:t>
            </a:r>
            <a:r>
              <a:rPr lang="en-US" altLang="zh-CN" sz="2000" dirty="0" smtClean="0">
                <a:solidFill>
                  <a:srgbClr val="ADADAD"/>
                </a:solidFill>
                <a:latin typeface="+mj-lt"/>
                <a:ea typeface="微软雅黑" panose="020B0503020204020204" pitchFamily="34" charset="-122"/>
              </a:rPr>
              <a:t>uniform</a:t>
            </a:r>
            <a:endParaRPr lang="en-US" altLang="zh-CN" sz="2000" dirty="0">
              <a:solidFill>
                <a:srgbClr val="ADADAD"/>
              </a:solidFill>
              <a:latin typeface="+mj-lt"/>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446155" y="1912443"/>
            <a:ext cx="6237312" cy="1255176"/>
          </a:xfrm>
          <a:prstGeom prst="rect">
            <a:avLst/>
          </a:prstGeom>
        </p:spPr>
      </p:pic>
      <p:pic>
        <p:nvPicPr>
          <p:cNvPr id="5" name="图片 4"/>
          <p:cNvPicPr>
            <a:picLocks noChangeAspect="1"/>
          </p:cNvPicPr>
          <p:nvPr/>
        </p:nvPicPr>
        <p:blipFill>
          <a:blip r:embed="rId4"/>
          <a:stretch>
            <a:fillRect/>
          </a:stretch>
        </p:blipFill>
        <p:spPr>
          <a:xfrm>
            <a:off x="1763688" y="3210551"/>
            <a:ext cx="5699527" cy="1578176"/>
          </a:xfrm>
          <a:prstGeom prst="rect">
            <a:avLst/>
          </a:prstGeom>
        </p:spPr>
      </p:pic>
      <p:sp>
        <p:nvSpPr>
          <p:cNvPr id="8" name="Shape 60">
            <a:extLst>
              <a:ext uri="{FF2B5EF4-FFF2-40B4-BE49-F238E27FC236}">
                <a16:creationId xmlns:a16="http://schemas.microsoft.com/office/drawing/2014/main" id="{69EB0320-2B58-EA45-AA54-E2F02E4C4349}"/>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solidFill>
                  <a:schemeClr val="tx1"/>
                </a:solidFill>
              </a:rPr>
              <a:t>Naïve Solution</a:t>
            </a:r>
          </a:p>
        </p:txBody>
      </p:sp>
      <p:sp>
        <p:nvSpPr>
          <p:cNvPr id="3" name="矩形 2"/>
          <p:cNvSpPr/>
          <p:nvPr/>
        </p:nvSpPr>
        <p:spPr>
          <a:xfrm>
            <a:off x="149070" y="4825984"/>
            <a:ext cx="8486018" cy="276999"/>
          </a:xfrm>
          <a:prstGeom prst="rect">
            <a:avLst/>
          </a:prstGeom>
        </p:spPr>
        <p:txBody>
          <a:bodyPr wrap="square">
            <a:spAutoFit/>
          </a:bodyPr>
          <a:lstStyle/>
          <a:p>
            <a:pPr algn="ctr"/>
            <a:r>
              <a:rPr lang="en-US" altLang="zh-CN" sz="1200" dirty="0" err="1">
                <a:solidFill>
                  <a:schemeClr val="bg1">
                    <a:lumMod val="25000"/>
                    <a:lumOff val="75000"/>
                  </a:schemeClr>
                </a:solidFill>
              </a:rPr>
              <a:t>Ziwei</a:t>
            </a:r>
            <a:r>
              <a:rPr lang="en-US" altLang="zh-CN" sz="1200" dirty="0">
                <a:solidFill>
                  <a:schemeClr val="bg1">
                    <a:lumMod val="25000"/>
                    <a:lumOff val="75000"/>
                  </a:schemeClr>
                </a:solidFill>
              </a:rPr>
              <a:t> Zhang,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TIMERS: Error-Bounded SVD Restart on Dynamic Networks. </a:t>
            </a:r>
            <a:r>
              <a:rPr lang="en-US" altLang="zh-CN" sz="1200" b="1" i="1" dirty="0">
                <a:solidFill>
                  <a:schemeClr val="bg1">
                    <a:lumMod val="25000"/>
                    <a:lumOff val="75000"/>
                  </a:schemeClr>
                </a:solidFill>
              </a:rPr>
              <a:t>AAAI</a:t>
            </a:r>
            <a:r>
              <a:rPr lang="en-US" altLang="zh-CN" sz="1200" dirty="0">
                <a:solidFill>
                  <a:schemeClr val="bg1">
                    <a:lumMod val="25000"/>
                    <a:lumOff val="75000"/>
                  </a:schemeClr>
                </a:solidFill>
              </a:rPr>
              <a:t>, 2018.</a:t>
            </a:r>
            <a:endParaRPr lang="zh-CN" altLang="en-US" sz="1200" dirty="0">
              <a:solidFill>
                <a:schemeClr val="bg1">
                  <a:lumMod val="25000"/>
                  <a:lumOff val="75000"/>
                </a:schemeClr>
              </a:solidFill>
            </a:endParaRPr>
          </a:p>
        </p:txBody>
      </p:sp>
    </p:spTree>
    <p:extLst>
      <p:ext uri="{BB962C8B-B14F-4D97-AF65-F5344CB8AC3E}">
        <p14:creationId xmlns:p14="http://schemas.microsoft.com/office/powerpoint/2010/main" val="3541556545"/>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60">
            <a:extLst>
              <a:ext uri="{FF2B5EF4-FFF2-40B4-BE49-F238E27FC236}">
                <a16:creationId xmlns:a16="http://schemas.microsoft.com/office/drawing/2014/main" id="{40C49F17-5338-824C-81D6-2F35435D73D7}"/>
              </a:ext>
            </a:extLst>
          </p:cNvPr>
          <p:cNvSpPr txBox="1">
            <a:spLocks noGrp="1"/>
          </p:cNvSpPr>
          <p:nvPr>
            <p:ph type="title"/>
          </p:nvPr>
        </p:nvSpPr>
        <p:spPr>
          <a:xfrm>
            <a:off x="311700" y="246325"/>
            <a:ext cx="8520600" cy="572700"/>
          </a:xfrm>
          <a:prstGeom prst="rect">
            <a:avLst/>
          </a:prstGeom>
        </p:spPr>
        <p:txBody>
          <a:bodyPr spcFirstLastPara="1" wrap="square" lIns="91425" tIns="91425" rIns="91425" bIns="91425" anchor="t" anchorCtr="0">
            <a:noAutofit/>
          </a:bodyPr>
          <a:lstStyle/>
          <a:p>
            <a:pPr lvl="0"/>
            <a:r>
              <a:rPr lang="en-US" dirty="0">
                <a:solidFill>
                  <a:schemeClr val="tx1"/>
                </a:solidFill>
              </a:rPr>
              <a:t>Graph </a:t>
            </a:r>
            <a:r>
              <a:rPr lang="en-US" dirty="0" err="1">
                <a:solidFill>
                  <a:schemeClr val="tx1"/>
                </a:solidFill>
              </a:rPr>
              <a:t>v.s</a:t>
            </a:r>
            <a:r>
              <a:rPr lang="en-US" dirty="0">
                <a:solidFill>
                  <a:schemeClr val="tx1"/>
                </a:solidFill>
              </a:rPr>
              <a:t>. Network</a:t>
            </a:r>
          </a:p>
        </p:txBody>
      </p:sp>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13</a:t>
            </a:fld>
            <a:endParaRPr lang="en-US" sz="1050" b="1" kern="1200">
              <a:solidFill>
                <a:srgbClr val="FFFFFF"/>
              </a:solidFill>
              <a:ea typeface="+mn-ea"/>
              <a:cs typeface="+mn-cs"/>
            </a:endParaRPr>
          </a:p>
        </p:txBody>
      </p:sp>
      <p:sp>
        <p:nvSpPr>
          <p:cNvPr id="5" name="文本框 4"/>
          <p:cNvSpPr txBox="1"/>
          <p:nvPr/>
        </p:nvSpPr>
        <p:spPr>
          <a:xfrm>
            <a:off x="311700" y="1148064"/>
            <a:ext cx="8160757" cy="3174523"/>
          </a:xfrm>
          <a:prstGeom prst="rect">
            <a:avLst/>
          </a:prstGeom>
          <a:noFill/>
        </p:spPr>
        <p:txBody>
          <a:bodyPr wrap="square" rtlCol="0">
            <a:spAutoFit/>
          </a:bodyPr>
          <a:lstStyle/>
          <a:p>
            <a:pPr marL="285750" indent="-285750">
              <a:lnSpc>
                <a:spcPct val="125000"/>
              </a:lnSpc>
              <a:buClr>
                <a:srgbClr val="ADADAD"/>
              </a:buClr>
              <a:buFont typeface="Arial" panose="020B0604020202020204" pitchFamily="34" charset="0"/>
              <a:buChar char="•"/>
            </a:pPr>
            <a:r>
              <a:rPr lang="zh-CN" altLang="en-US" sz="1800" dirty="0">
                <a:solidFill>
                  <a:srgbClr val="ADADAD"/>
                </a:solidFill>
              </a:rPr>
              <a:t> </a:t>
            </a:r>
            <a:r>
              <a:rPr lang="en-US" altLang="zh-CN" sz="1800" dirty="0">
                <a:solidFill>
                  <a:srgbClr val="ADADAD"/>
                </a:solidFill>
              </a:rPr>
              <a:t>In</a:t>
            </a:r>
            <a:r>
              <a:rPr lang="zh-CN" altLang="en-US" sz="1800" dirty="0">
                <a:solidFill>
                  <a:srgbClr val="ADADAD"/>
                </a:solidFill>
              </a:rPr>
              <a:t> </a:t>
            </a:r>
            <a:r>
              <a:rPr lang="en-US" altLang="zh-CN" sz="1800" dirty="0">
                <a:solidFill>
                  <a:srgbClr val="ADADAD"/>
                </a:solidFill>
              </a:rPr>
              <a:t>some</a:t>
            </a:r>
            <a:r>
              <a:rPr lang="zh-CN" altLang="en-US" sz="1800" dirty="0">
                <a:solidFill>
                  <a:srgbClr val="ADADAD"/>
                </a:solidFill>
              </a:rPr>
              <a:t> </a:t>
            </a:r>
            <a:r>
              <a:rPr lang="en-US" altLang="zh-CN" sz="1800" dirty="0">
                <a:solidFill>
                  <a:srgbClr val="ADADAD"/>
                </a:solidFill>
              </a:rPr>
              <a:t>sense,</a:t>
            </a:r>
            <a:r>
              <a:rPr lang="zh-CN" altLang="en-US" sz="1800" dirty="0">
                <a:solidFill>
                  <a:srgbClr val="ADADAD"/>
                </a:solidFill>
              </a:rPr>
              <a:t> </a:t>
            </a:r>
            <a:r>
              <a:rPr lang="en-US" altLang="zh-CN" sz="1800" dirty="0">
                <a:solidFill>
                  <a:srgbClr val="ADADAD"/>
                </a:solidFill>
              </a:rPr>
              <a:t>they</a:t>
            </a:r>
            <a:r>
              <a:rPr lang="zh-CN" altLang="en-US" sz="1800" dirty="0">
                <a:solidFill>
                  <a:srgbClr val="ADADAD"/>
                </a:solidFill>
              </a:rPr>
              <a:t> </a:t>
            </a:r>
            <a:r>
              <a:rPr lang="en-US" altLang="zh-CN" sz="1800" dirty="0">
                <a:solidFill>
                  <a:srgbClr val="ADADAD"/>
                </a:solidFill>
              </a:rPr>
              <a:t>are</a:t>
            </a:r>
            <a:r>
              <a:rPr lang="zh-CN" altLang="en-US" sz="1800" dirty="0">
                <a:solidFill>
                  <a:srgbClr val="ADADAD"/>
                </a:solidFill>
              </a:rPr>
              <a:t> </a:t>
            </a:r>
            <a:r>
              <a:rPr lang="en-US" altLang="zh-CN" sz="1800" dirty="0">
                <a:solidFill>
                  <a:srgbClr val="ADADAD"/>
                </a:solidFill>
              </a:rPr>
              <a:t>different.</a:t>
            </a:r>
            <a:r>
              <a:rPr lang="zh-CN" altLang="en-US" sz="1800" b="1" dirty="0">
                <a:solidFill>
                  <a:srgbClr val="ADADAD"/>
                </a:solidFill>
              </a:rPr>
              <a:t> </a:t>
            </a:r>
            <a:endParaRPr lang="en-US" altLang="zh-CN" sz="1800" b="1" dirty="0">
              <a:solidFill>
                <a:srgbClr val="ADADAD"/>
              </a:solidFill>
            </a:endParaRPr>
          </a:p>
          <a:p>
            <a:pPr marL="285750" indent="-285750">
              <a:lnSpc>
                <a:spcPct val="125000"/>
              </a:lnSpc>
              <a:buClr>
                <a:srgbClr val="ADADAD"/>
              </a:buClr>
              <a:buFont typeface="Arial" panose="020B0604020202020204" pitchFamily="34" charset="0"/>
              <a:buChar char="•"/>
            </a:pPr>
            <a:r>
              <a:rPr lang="zh-CN" altLang="en-US" sz="1800" b="1" dirty="0">
                <a:solidFill>
                  <a:srgbClr val="ADADAD"/>
                </a:solidFill>
              </a:rPr>
              <a:t> </a:t>
            </a:r>
            <a:r>
              <a:rPr lang="en-US" altLang="zh-CN" sz="1800" b="1" dirty="0">
                <a:solidFill>
                  <a:srgbClr val="FFC000"/>
                </a:solidFill>
              </a:rPr>
              <a:t>Graphs</a:t>
            </a:r>
            <a:r>
              <a:rPr lang="zh-CN" altLang="en-US" sz="1800" dirty="0">
                <a:solidFill>
                  <a:srgbClr val="ADADAD"/>
                </a:solidFill>
              </a:rPr>
              <a:t> </a:t>
            </a:r>
            <a:r>
              <a:rPr lang="en-US" altLang="zh-CN" sz="1800" dirty="0">
                <a:solidFill>
                  <a:srgbClr val="ADADAD"/>
                </a:solidFill>
              </a:rPr>
              <a:t>exist</a:t>
            </a:r>
            <a:r>
              <a:rPr lang="zh-CN" altLang="en-US" sz="1800" dirty="0">
                <a:solidFill>
                  <a:srgbClr val="ADADAD"/>
                </a:solidFill>
              </a:rPr>
              <a:t> </a:t>
            </a:r>
            <a:r>
              <a:rPr lang="en-US" altLang="zh-CN" sz="1800" dirty="0">
                <a:solidFill>
                  <a:srgbClr val="ADADAD"/>
                </a:solidFill>
              </a:rPr>
              <a:t>in</a:t>
            </a:r>
            <a:r>
              <a:rPr lang="zh-CN" altLang="en-US" sz="1800" dirty="0">
                <a:solidFill>
                  <a:srgbClr val="ADADAD"/>
                </a:solidFill>
              </a:rPr>
              <a:t> </a:t>
            </a:r>
            <a:r>
              <a:rPr lang="en-US" altLang="zh-CN" sz="1800" b="1" i="1" dirty="0">
                <a:solidFill>
                  <a:srgbClr val="ADADAD"/>
                </a:solidFill>
              </a:rPr>
              <a:t>mathematics</a:t>
            </a:r>
            <a:r>
              <a:rPr lang="en-US" altLang="zh-CN" sz="1800" dirty="0">
                <a:solidFill>
                  <a:srgbClr val="ADADAD"/>
                </a:solidFill>
              </a:rPr>
              <a:t>.</a:t>
            </a:r>
            <a:r>
              <a:rPr lang="zh-CN" altLang="en-US" sz="1800" dirty="0">
                <a:solidFill>
                  <a:srgbClr val="ADADAD"/>
                </a:solidFill>
              </a:rPr>
              <a:t> </a:t>
            </a:r>
            <a:r>
              <a:rPr lang="en-US" altLang="zh-CN" sz="1800" dirty="0">
                <a:solidFill>
                  <a:srgbClr val="ADADAD"/>
                </a:solidFill>
              </a:rPr>
              <a:t>(Data</a:t>
            </a:r>
            <a:r>
              <a:rPr lang="zh-CN" altLang="en-US" sz="1800" dirty="0">
                <a:solidFill>
                  <a:srgbClr val="ADADAD"/>
                </a:solidFill>
              </a:rPr>
              <a:t> </a:t>
            </a:r>
            <a:r>
              <a:rPr lang="en-US" altLang="zh-CN" sz="1800" dirty="0">
                <a:solidFill>
                  <a:srgbClr val="ADADAD"/>
                </a:solidFill>
              </a:rPr>
              <a:t>Structure)</a:t>
            </a:r>
          </a:p>
          <a:p>
            <a:pPr marL="628650" lvl="1" indent="-285750">
              <a:lnSpc>
                <a:spcPct val="125000"/>
              </a:lnSpc>
              <a:buClr>
                <a:srgbClr val="ADADAD"/>
              </a:buClr>
              <a:buFont typeface="Arial" panose="020B0604020202020204" pitchFamily="34" charset="0"/>
              <a:buChar char="•"/>
            </a:pPr>
            <a:r>
              <a:rPr lang="en-US" altLang="zh-CN" sz="1800" dirty="0">
                <a:solidFill>
                  <a:srgbClr val="ADADAD"/>
                </a:solidFill>
              </a:rPr>
              <a:t>Mathematical structures used to model pairwise relations between objects</a:t>
            </a:r>
          </a:p>
          <a:p>
            <a:pPr marL="285750" indent="-285750">
              <a:lnSpc>
                <a:spcPct val="125000"/>
              </a:lnSpc>
              <a:buClr>
                <a:srgbClr val="ADADAD"/>
              </a:buClr>
              <a:buFont typeface="Arial" panose="020B0604020202020204" pitchFamily="34" charset="0"/>
              <a:buChar char="•"/>
            </a:pPr>
            <a:r>
              <a:rPr lang="zh-CN" altLang="en-US" sz="1800" b="1" dirty="0">
                <a:solidFill>
                  <a:srgbClr val="ADADAD"/>
                </a:solidFill>
              </a:rPr>
              <a:t> </a:t>
            </a:r>
            <a:r>
              <a:rPr lang="en-US" altLang="zh-CN" sz="1800" b="1" dirty="0">
                <a:solidFill>
                  <a:srgbClr val="FFC000"/>
                </a:solidFill>
              </a:rPr>
              <a:t>Networks</a:t>
            </a:r>
            <a:r>
              <a:rPr lang="zh-CN" altLang="en-US" sz="1800" dirty="0">
                <a:solidFill>
                  <a:srgbClr val="ADADAD"/>
                </a:solidFill>
              </a:rPr>
              <a:t> </a:t>
            </a:r>
            <a:r>
              <a:rPr lang="en-US" altLang="zh-CN" sz="1800" dirty="0">
                <a:solidFill>
                  <a:srgbClr val="ADADAD"/>
                </a:solidFill>
              </a:rPr>
              <a:t>exist</a:t>
            </a:r>
            <a:r>
              <a:rPr lang="zh-CN" altLang="en-US" sz="1800" dirty="0">
                <a:solidFill>
                  <a:srgbClr val="ADADAD"/>
                </a:solidFill>
              </a:rPr>
              <a:t> </a:t>
            </a:r>
            <a:r>
              <a:rPr lang="en-US" altLang="zh-CN" sz="1800" dirty="0">
                <a:solidFill>
                  <a:srgbClr val="ADADAD"/>
                </a:solidFill>
              </a:rPr>
              <a:t>in</a:t>
            </a:r>
            <a:r>
              <a:rPr lang="zh-CN" altLang="en-US" sz="1800" dirty="0">
                <a:solidFill>
                  <a:srgbClr val="ADADAD"/>
                </a:solidFill>
              </a:rPr>
              <a:t> </a:t>
            </a:r>
            <a:r>
              <a:rPr lang="en-US" altLang="zh-CN" sz="1800" dirty="0">
                <a:solidFill>
                  <a:srgbClr val="ADADAD"/>
                </a:solidFill>
              </a:rPr>
              <a:t>the</a:t>
            </a:r>
            <a:r>
              <a:rPr lang="zh-CN" altLang="en-US" sz="1800" dirty="0">
                <a:solidFill>
                  <a:srgbClr val="ADADAD"/>
                </a:solidFill>
              </a:rPr>
              <a:t> </a:t>
            </a:r>
            <a:r>
              <a:rPr lang="en-US" altLang="zh-CN" sz="1800" b="1" i="1" dirty="0">
                <a:solidFill>
                  <a:srgbClr val="ADADAD"/>
                </a:solidFill>
              </a:rPr>
              <a:t>real</a:t>
            </a:r>
            <a:r>
              <a:rPr lang="zh-CN" altLang="en-US" sz="1800" b="1" i="1" dirty="0">
                <a:solidFill>
                  <a:srgbClr val="ADADAD"/>
                </a:solidFill>
              </a:rPr>
              <a:t> </a:t>
            </a:r>
            <a:r>
              <a:rPr lang="en-US" altLang="zh-CN" sz="1800" b="1" i="1" dirty="0">
                <a:solidFill>
                  <a:srgbClr val="ADADAD"/>
                </a:solidFill>
              </a:rPr>
              <a:t>world</a:t>
            </a:r>
            <a:r>
              <a:rPr lang="en-US" altLang="zh-CN" sz="1800" dirty="0">
                <a:solidFill>
                  <a:srgbClr val="ADADAD"/>
                </a:solidFill>
              </a:rPr>
              <a:t>.</a:t>
            </a:r>
            <a:r>
              <a:rPr lang="zh-CN" altLang="en-US" sz="1800" dirty="0">
                <a:solidFill>
                  <a:srgbClr val="ADADAD"/>
                </a:solidFill>
              </a:rPr>
              <a:t> </a:t>
            </a:r>
            <a:r>
              <a:rPr lang="en-US" altLang="zh-CN" sz="1800" dirty="0">
                <a:solidFill>
                  <a:srgbClr val="ADADAD"/>
                </a:solidFill>
              </a:rPr>
              <a:t>(Data)</a:t>
            </a:r>
          </a:p>
          <a:p>
            <a:pPr marL="628650" lvl="1" indent="-285750">
              <a:lnSpc>
                <a:spcPct val="125000"/>
              </a:lnSpc>
              <a:buClr>
                <a:srgbClr val="ADADAD"/>
              </a:buClr>
              <a:buFont typeface="Arial" panose="020B0604020202020204" pitchFamily="34" charset="0"/>
              <a:buChar char="•"/>
            </a:pPr>
            <a:r>
              <a:rPr lang="en-US" altLang="zh-CN" sz="1800" dirty="0">
                <a:solidFill>
                  <a:srgbClr val="ADADAD"/>
                </a:solidFill>
              </a:rPr>
              <a:t>Social</a:t>
            </a:r>
            <a:r>
              <a:rPr lang="zh-CN" altLang="en-US" sz="1800" dirty="0">
                <a:solidFill>
                  <a:srgbClr val="ADADAD"/>
                </a:solidFill>
              </a:rPr>
              <a:t> </a:t>
            </a:r>
            <a:r>
              <a:rPr lang="en-US" altLang="zh-CN" sz="1800" dirty="0">
                <a:solidFill>
                  <a:srgbClr val="ADADAD"/>
                </a:solidFill>
              </a:rPr>
              <a:t>networks,</a:t>
            </a:r>
            <a:r>
              <a:rPr lang="zh-CN" altLang="en-US" sz="1800" dirty="0">
                <a:solidFill>
                  <a:srgbClr val="ADADAD"/>
                </a:solidFill>
              </a:rPr>
              <a:t> </a:t>
            </a:r>
            <a:r>
              <a:rPr lang="en-US" altLang="zh-CN" sz="1800" dirty="0">
                <a:solidFill>
                  <a:srgbClr val="ADADAD"/>
                </a:solidFill>
              </a:rPr>
              <a:t>logistic</a:t>
            </a:r>
            <a:r>
              <a:rPr lang="zh-CN" altLang="en-US" sz="1800" dirty="0">
                <a:solidFill>
                  <a:srgbClr val="ADADAD"/>
                </a:solidFill>
              </a:rPr>
              <a:t> </a:t>
            </a:r>
            <a:r>
              <a:rPr lang="en-US" altLang="zh-CN" sz="1800" dirty="0">
                <a:solidFill>
                  <a:srgbClr val="ADADAD"/>
                </a:solidFill>
              </a:rPr>
              <a:t>networks,</a:t>
            </a:r>
            <a:r>
              <a:rPr lang="zh-CN" altLang="en-US" sz="1800" dirty="0">
                <a:solidFill>
                  <a:srgbClr val="ADADAD"/>
                </a:solidFill>
              </a:rPr>
              <a:t> </a:t>
            </a:r>
            <a:r>
              <a:rPr lang="en-US" altLang="zh-CN" sz="1800" dirty="0">
                <a:solidFill>
                  <a:srgbClr val="ADADAD"/>
                </a:solidFill>
              </a:rPr>
              <a:t>biology</a:t>
            </a:r>
            <a:r>
              <a:rPr lang="zh-CN" altLang="en-US" sz="1800" dirty="0">
                <a:solidFill>
                  <a:srgbClr val="ADADAD"/>
                </a:solidFill>
              </a:rPr>
              <a:t> </a:t>
            </a:r>
            <a:r>
              <a:rPr lang="en-US" altLang="zh-CN" sz="1800" dirty="0">
                <a:solidFill>
                  <a:srgbClr val="ADADAD"/>
                </a:solidFill>
              </a:rPr>
              <a:t>networks,</a:t>
            </a:r>
            <a:r>
              <a:rPr lang="zh-CN" altLang="en-US" sz="1800" dirty="0">
                <a:solidFill>
                  <a:srgbClr val="ADADAD"/>
                </a:solidFill>
              </a:rPr>
              <a:t> </a:t>
            </a:r>
            <a:r>
              <a:rPr lang="en-US" altLang="zh-CN" sz="1800" dirty="0">
                <a:solidFill>
                  <a:srgbClr val="ADADAD"/>
                </a:solidFill>
              </a:rPr>
              <a:t>transaction</a:t>
            </a:r>
            <a:r>
              <a:rPr lang="zh-CN" altLang="en-US" sz="1800" dirty="0">
                <a:solidFill>
                  <a:srgbClr val="ADADAD"/>
                </a:solidFill>
              </a:rPr>
              <a:t> </a:t>
            </a:r>
            <a:r>
              <a:rPr lang="en-US" altLang="zh-CN" sz="1800" dirty="0">
                <a:solidFill>
                  <a:srgbClr val="ADADAD"/>
                </a:solidFill>
              </a:rPr>
              <a:t>networks,</a:t>
            </a:r>
            <a:r>
              <a:rPr lang="zh-CN" altLang="en-US" sz="1800" dirty="0">
                <a:solidFill>
                  <a:srgbClr val="ADADAD"/>
                </a:solidFill>
              </a:rPr>
              <a:t> </a:t>
            </a:r>
            <a:r>
              <a:rPr lang="en-US" altLang="zh-CN" sz="1800" dirty="0">
                <a:solidFill>
                  <a:srgbClr val="ADADAD"/>
                </a:solidFill>
              </a:rPr>
              <a:t>etc.</a:t>
            </a:r>
          </a:p>
          <a:p>
            <a:pPr marL="285750" indent="-285750">
              <a:lnSpc>
                <a:spcPct val="125000"/>
              </a:lnSpc>
              <a:buClr>
                <a:srgbClr val="ADADAD"/>
              </a:buClr>
              <a:buFont typeface="Arial" panose="020B0604020202020204" pitchFamily="34" charset="0"/>
              <a:buChar char="•"/>
            </a:pPr>
            <a:r>
              <a:rPr lang="zh-CN" altLang="en-US" sz="1800" dirty="0">
                <a:solidFill>
                  <a:srgbClr val="ADADAD"/>
                </a:solidFill>
              </a:rPr>
              <a:t> </a:t>
            </a:r>
            <a:r>
              <a:rPr lang="en-US" altLang="zh-CN" sz="1800" dirty="0">
                <a:solidFill>
                  <a:srgbClr val="ADADAD"/>
                </a:solidFill>
              </a:rPr>
              <a:t>A network can be represented</a:t>
            </a:r>
            <a:r>
              <a:rPr lang="zh-CN" altLang="en-US" sz="1800" dirty="0">
                <a:solidFill>
                  <a:srgbClr val="ADADAD"/>
                </a:solidFill>
              </a:rPr>
              <a:t> </a:t>
            </a:r>
            <a:r>
              <a:rPr lang="en-US" altLang="zh-CN" sz="1800" dirty="0">
                <a:solidFill>
                  <a:srgbClr val="ADADAD"/>
                </a:solidFill>
              </a:rPr>
              <a:t>by a graph.</a:t>
            </a:r>
          </a:p>
          <a:p>
            <a:pPr marL="285750" indent="-285750">
              <a:lnSpc>
                <a:spcPct val="125000"/>
              </a:lnSpc>
              <a:buClr>
                <a:srgbClr val="ADADAD"/>
              </a:buClr>
              <a:buFont typeface="Arial" panose="020B0604020202020204" pitchFamily="34" charset="0"/>
              <a:buChar char="•"/>
            </a:pPr>
            <a:r>
              <a:rPr lang="zh-CN" altLang="en-US" sz="1800" dirty="0">
                <a:solidFill>
                  <a:srgbClr val="ADADAD"/>
                </a:solidFill>
              </a:rPr>
              <a:t> </a:t>
            </a:r>
            <a:r>
              <a:rPr lang="en-US" altLang="zh-CN" sz="1800" dirty="0">
                <a:solidFill>
                  <a:srgbClr val="ADADAD"/>
                </a:solidFill>
              </a:rPr>
              <a:t>A</a:t>
            </a:r>
            <a:r>
              <a:rPr lang="zh-CN" altLang="en-US" sz="1800" dirty="0">
                <a:solidFill>
                  <a:srgbClr val="ADADAD"/>
                </a:solidFill>
              </a:rPr>
              <a:t> </a:t>
            </a:r>
            <a:r>
              <a:rPr lang="en-US" altLang="zh-CN" sz="1800" dirty="0">
                <a:solidFill>
                  <a:srgbClr val="ADADAD"/>
                </a:solidFill>
              </a:rPr>
              <a:t>dataset</a:t>
            </a:r>
            <a:r>
              <a:rPr lang="zh-CN" altLang="en-US" sz="1800" dirty="0">
                <a:solidFill>
                  <a:srgbClr val="ADADAD"/>
                </a:solidFill>
              </a:rPr>
              <a:t> </a:t>
            </a:r>
            <a:r>
              <a:rPr lang="en-US" altLang="zh-CN" sz="1800" dirty="0">
                <a:solidFill>
                  <a:srgbClr val="ADADAD"/>
                </a:solidFill>
              </a:rPr>
              <a:t>that</a:t>
            </a:r>
            <a:r>
              <a:rPr lang="zh-CN" altLang="en-US" sz="1800" dirty="0">
                <a:solidFill>
                  <a:srgbClr val="ADADAD"/>
                </a:solidFill>
              </a:rPr>
              <a:t> </a:t>
            </a:r>
            <a:r>
              <a:rPr lang="en-US" altLang="zh-CN" sz="1800" dirty="0">
                <a:solidFill>
                  <a:srgbClr val="ADADAD"/>
                </a:solidFill>
              </a:rPr>
              <a:t>is</a:t>
            </a:r>
            <a:r>
              <a:rPr lang="zh-CN" altLang="en-US" sz="1800" dirty="0">
                <a:solidFill>
                  <a:srgbClr val="ADADAD"/>
                </a:solidFill>
              </a:rPr>
              <a:t> </a:t>
            </a:r>
            <a:r>
              <a:rPr lang="en-US" altLang="zh-CN" sz="1800" dirty="0">
                <a:solidFill>
                  <a:srgbClr val="ADADAD"/>
                </a:solidFill>
              </a:rPr>
              <a:t>not</a:t>
            </a:r>
            <a:r>
              <a:rPr lang="zh-CN" altLang="en-US" sz="1800" dirty="0">
                <a:solidFill>
                  <a:srgbClr val="ADADAD"/>
                </a:solidFill>
              </a:rPr>
              <a:t> </a:t>
            </a:r>
            <a:r>
              <a:rPr lang="en-US" altLang="zh-CN" sz="1800" dirty="0">
                <a:solidFill>
                  <a:srgbClr val="ADADAD"/>
                </a:solidFill>
              </a:rPr>
              <a:t>a</a:t>
            </a:r>
            <a:r>
              <a:rPr lang="zh-CN" altLang="en-US" sz="1800" dirty="0">
                <a:solidFill>
                  <a:srgbClr val="ADADAD"/>
                </a:solidFill>
              </a:rPr>
              <a:t> </a:t>
            </a:r>
            <a:r>
              <a:rPr lang="en-US" altLang="zh-CN" sz="1800" dirty="0">
                <a:solidFill>
                  <a:srgbClr val="ADADAD"/>
                </a:solidFill>
              </a:rPr>
              <a:t>network</a:t>
            </a:r>
            <a:r>
              <a:rPr lang="zh-CN" altLang="en-US" sz="1800" dirty="0">
                <a:solidFill>
                  <a:srgbClr val="ADADAD"/>
                </a:solidFill>
              </a:rPr>
              <a:t> </a:t>
            </a:r>
            <a:r>
              <a:rPr lang="en-US" altLang="zh-CN" sz="1800" dirty="0">
                <a:solidFill>
                  <a:srgbClr val="ADADAD"/>
                </a:solidFill>
              </a:rPr>
              <a:t>can</a:t>
            </a:r>
            <a:r>
              <a:rPr lang="zh-CN" altLang="en-US" sz="1800" dirty="0">
                <a:solidFill>
                  <a:srgbClr val="ADADAD"/>
                </a:solidFill>
              </a:rPr>
              <a:t> </a:t>
            </a:r>
            <a:r>
              <a:rPr lang="en-US" altLang="zh-CN" sz="1800" dirty="0">
                <a:solidFill>
                  <a:srgbClr val="ADADAD"/>
                </a:solidFill>
              </a:rPr>
              <a:t>also</a:t>
            </a:r>
            <a:r>
              <a:rPr lang="zh-CN" altLang="en-US" sz="1800" dirty="0">
                <a:solidFill>
                  <a:srgbClr val="ADADAD"/>
                </a:solidFill>
              </a:rPr>
              <a:t> </a:t>
            </a:r>
            <a:r>
              <a:rPr lang="en-US" altLang="zh-CN" sz="1800" dirty="0">
                <a:solidFill>
                  <a:srgbClr val="ADADAD"/>
                </a:solidFill>
              </a:rPr>
              <a:t>be</a:t>
            </a:r>
            <a:r>
              <a:rPr lang="zh-CN" altLang="en-US" sz="1800" dirty="0">
                <a:solidFill>
                  <a:srgbClr val="ADADAD"/>
                </a:solidFill>
              </a:rPr>
              <a:t> </a:t>
            </a:r>
            <a:r>
              <a:rPr lang="en-US" altLang="zh-CN" sz="1800" dirty="0">
                <a:solidFill>
                  <a:srgbClr val="ADADAD"/>
                </a:solidFill>
              </a:rPr>
              <a:t>represented</a:t>
            </a:r>
            <a:r>
              <a:rPr lang="zh-CN" altLang="en-US" sz="1800" dirty="0">
                <a:solidFill>
                  <a:srgbClr val="ADADAD"/>
                </a:solidFill>
              </a:rPr>
              <a:t> </a:t>
            </a:r>
            <a:r>
              <a:rPr lang="en-US" altLang="zh-CN" sz="1800" dirty="0">
                <a:solidFill>
                  <a:srgbClr val="ADADAD"/>
                </a:solidFill>
              </a:rPr>
              <a:t>by</a:t>
            </a:r>
            <a:r>
              <a:rPr lang="zh-CN" altLang="en-US" sz="1800" dirty="0">
                <a:solidFill>
                  <a:srgbClr val="ADADAD"/>
                </a:solidFill>
              </a:rPr>
              <a:t> </a:t>
            </a:r>
            <a:r>
              <a:rPr lang="en-US" altLang="zh-CN" sz="1800" dirty="0">
                <a:solidFill>
                  <a:srgbClr val="ADADAD"/>
                </a:solidFill>
              </a:rPr>
              <a:t>a</a:t>
            </a:r>
            <a:r>
              <a:rPr lang="zh-CN" altLang="en-US" sz="1800" dirty="0">
                <a:solidFill>
                  <a:srgbClr val="ADADAD"/>
                </a:solidFill>
              </a:rPr>
              <a:t> </a:t>
            </a:r>
            <a:r>
              <a:rPr lang="en-US" altLang="zh-CN" sz="1800" dirty="0">
                <a:solidFill>
                  <a:srgbClr val="ADADAD"/>
                </a:solidFill>
              </a:rPr>
              <a:t>graph.</a:t>
            </a:r>
          </a:p>
        </p:txBody>
      </p:sp>
    </p:spTree>
    <p:extLst>
      <p:ext uri="{BB962C8B-B14F-4D97-AF65-F5344CB8AC3E}">
        <p14:creationId xmlns:p14="http://schemas.microsoft.com/office/powerpoint/2010/main" val="2438744445"/>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solidFill>
                  <a:srgbClr val="ADADAD"/>
                </a:solidFill>
              </a:rPr>
              <a:pPr/>
              <a:t>130</a:t>
            </a:fld>
            <a:endParaRPr lang="en-US" dirty="0">
              <a:solidFill>
                <a:srgbClr val="ADADAD"/>
              </a:solidFill>
            </a:endParaRPr>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ADADAD"/>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23" name="文本框 22"/>
              <p:cNvSpPr txBox="1"/>
              <p:nvPr/>
            </p:nvSpPr>
            <p:spPr>
              <a:xfrm>
                <a:off x="311700" y="766324"/>
                <a:ext cx="8520600" cy="2267993"/>
              </a:xfrm>
              <a:prstGeom prst="rect">
                <a:avLst/>
              </a:prstGeom>
              <a:noFill/>
            </p:spPr>
            <p:txBody>
              <a:bodyPr wrap="square" rtlCol="0">
                <a:spAutoFit/>
              </a:bodyPr>
              <a:lstStyle/>
              <a:p>
                <a:pPr marL="342900" indent="-342900" algn="just">
                  <a:lnSpc>
                    <a:spcPct val="120000"/>
                  </a:lnSpc>
                  <a:buClr>
                    <a:srgbClr val="ADADAD"/>
                  </a:buClr>
                  <a:buFont typeface="Arial" panose="020B0604020202020204" pitchFamily="34" charset="0"/>
                  <a:buChar char="•"/>
                </a:pPr>
                <a:r>
                  <a:rPr lang="en-US" altLang="zh-CN" sz="2000" dirty="0">
                    <a:solidFill>
                      <a:srgbClr val="ADADAD"/>
                    </a:solidFill>
                    <a:latin typeface="+mj-lt"/>
                    <a:ea typeface="微软雅黑" panose="020B0503020204020204" pitchFamily="34" charset="-122"/>
                  </a:rPr>
                  <a:t> Existing method: monitor loss (</a:t>
                </a:r>
                <a:r>
                  <a:rPr lang="en-US" altLang="zh-CN" dirty="0">
                    <a:solidFill>
                      <a:srgbClr val="ADADAD"/>
                    </a:solidFill>
                    <a:latin typeface="+mj-lt"/>
                    <a:ea typeface="微软雅黑" panose="020B0503020204020204" pitchFamily="34" charset="-122"/>
                  </a:rPr>
                  <a:t>Chen and Candan, KDD 2014</a:t>
                </a:r>
                <a:r>
                  <a:rPr lang="en-US" altLang="zh-CN" sz="2000" dirty="0">
                    <a:solidFill>
                      <a:srgbClr val="ADADAD"/>
                    </a:solidFill>
                    <a:latin typeface="+mj-lt"/>
                    <a:ea typeface="微软雅黑" panose="020B0503020204020204" pitchFamily="34" charset="-122"/>
                  </a:rPr>
                  <a:t>)</a:t>
                </a:r>
              </a:p>
              <a:p>
                <a:pPr marL="342900" indent="-342900" algn="just">
                  <a:lnSpc>
                    <a:spcPct val="120000"/>
                  </a:lnSpc>
                  <a:buClr>
                    <a:srgbClr val="ADADAD"/>
                  </a:buClr>
                  <a:buFont typeface="Arial" panose="020B0604020202020204" pitchFamily="34" charset="0"/>
                  <a:buChar char="•"/>
                </a:pPr>
                <a:r>
                  <a:rPr lang="en-US" altLang="zh-CN" sz="2000" dirty="0">
                    <a:solidFill>
                      <a:srgbClr val="ADADAD"/>
                    </a:solidFill>
                    <a:latin typeface="+mj-lt"/>
                    <a:ea typeface="微软雅黑" panose="020B0503020204020204" pitchFamily="34" charset="-122"/>
                  </a:rPr>
                  <a:t> Loss in SVD:</a:t>
                </a:r>
              </a:p>
              <a:p>
                <a:pPr algn="ctr">
                  <a:lnSpc>
                    <a:spcPct val="120000"/>
                  </a:lnSpc>
                  <a:buClr>
                    <a:srgbClr val="ADADAD"/>
                  </a:buClr>
                </a:pPr>
                <a14:m>
                  <m:oMath xmlns:m="http://schemas.openxmlformats.org/officeDocument/2006/math">
                    <m:r>
                      <a:rPr lang="zh-CN" altLang="en-US" sz="2000" i="1" smtClean="0">
                        <a:solidFill>
                          <a:schemeClr val="tx1"/>
                        </a:solidFill>
                        <a:latin typeface="Cambria Math" panose="02040503050406030204" pitchFamily="18" charset="0"/>
                        <a:ea typeface="Cambria Math" panose="02040503050406030204" pitchFamily="18" charset="0"/>
                      </a:rPr>
                      <m:t>𝒥</m:t>
                    </m:r>
                    <m:r>
                      <a:rPr lang="en-US" altLang="zh-CN" sz="2000" i="1">
                        <a:solidFill>
                          <a:schemeClr val="tx1"/>
                        </a:solidFill>
                        <a:latin typeface="Cambria Math" panose="02040503050406030204" pitchFamily="18" charset="0"/>
                        <a:ea typeface="Cambria Math" panose="02040503050406030204" pitchFamily="18" charset="0"/>
                      </a:rPr>
                      <m:t>=</m:t>
                    </m:r>
                    <m:sSubSup>
                      <m:sSubSupPr>
                        <m:ctrlPr>
                          <a:rPr lang="en-US" altLang="zh-CN" sz="2000" i="1">
                            <a:solidFill>
                              <a:schemeClr val="tx1"/>
                            </a:solidFill>
                            <a:latin typeface="Cambria Math" panose="02040503050406030204" pitchFamily="18" charset="0"/>
                            <a:ea typeface="Cambria Math" panose="02040503050406030204" pitchFamily="18" charset="0"/>
                          </a:rPr>
                        </m:ctrlPr>
                      </m:sSubSupPr>
                      <m:e>
                        <m:d>
                          <m:dPr>
                            <m:begChr m:val="‖"/>
                            <m:endChr m:val="‖"/>
                            <m:ctrlPr>
                              <a:rPr lang="en-US" altLang="zh-CN" sz="2000" i="1">
                                <a:solidFill>
                                  <a:schemeClr val="tx1"/>
                                </a:solidFill>
                                <a:latin typeface="Cambria Math" panose="02040503050406030204" pitchFamily="18" charset="0"/>
                                <a:ea typeface="Cambria Math" panose="02040503050406030204" pitchFamily="18" charset="0"/>
                              </a:rPr>
                            </m:ctrlPr>
                          </m:dPr>
                          <m:e>
                            <m:r>
                              <a:rPr lang="en-US" altLang="zh-CN" sz="2000" i="1">
                                <a:solidFill>
                                  <a:schemeClr val="tx1"/>
                                </a:solidFill>
                                <a:latin typeface="Cambria Math" panose="02040503050406030204" pitchFamily="18" charset="0"/>
                                <a:ea typeface="Cambria Math" panose="02040503050406030204" pitchFamily="18" charset="0"/>
                              </a:rPr>
                              <m:t>𝑆</m:t>
                            </m:r>
                            <m:r>
                              <a:rPr lang="en-US" altLang="zh-CN" sz="2000" i="1">
                                <a:solidFill>
                                  <a:schemeClr val="tx1"/>
                                </a:solidFill>
                                <a:latin typeface="Cambria Math" panose="02040503050406030204" pitchFamily="18" charset="0"/>
                                <a:ea typeface="Cambria Math" panose="02040503050406030204" pitchFamily="18" charset="0"/>
                              </a:rPr>
                              <m:t>−</m:t>
                            </m:r>
                            <m:r>
                              <a:rPr lang="en-US" altLang="zh-CN" sz="2000" i="1">
                                <a:solidFill>
                                  <a:schemeClr val="tx1"/>
                                </a:solidFill>
                                <a:latin typeface="Cambria Math" panose="02040503050406030204" pitchFamily="18" charset="0"/>
                                <a:ea typeface="Cambria Math" panose="02040503050406030204" pitchFamily="18" charset="0"/>
                              </a:rPr>
                              <m:t>𝑈</m:t>
                            </m:r>
                            <m:r>
                              <m:rPr>
                                <m:sty m:val="p"/>
                              </m:rPr>
                              <a:rPr lang="en-US" altLang="zh-CN" sz="2000">
                                <a:solidFill>
                                  <a:schemeClr val="tx1"/>
                                </a:solidFill>
                                <a:latin typeface="Cambria Math" panose="02040503050406030204" pitchFamily="18" charset="0"/>
                                <a:ea typeface="Cambria Math" panose="02040503050406030204" pitchFamily="18" charset="0"/>
                              </a:rPr>
                              <m:t>Σ</m:t>
                            </m:r>
                            <m:sSup>
                              <m:sSupPr>
                                <m:ctrlPr>
                                  <a:rPr lang="en-US" altLang="zh-CN" sz="2000" i="1">
                                    <a:solidFill>
                                      <a:schemeClr val="tx1"/>
                                    </a:solidFill>
                                    <a:latin typeface="Cambria Math" panose="02040503050406030204" pitchFamily="18" charset="0"/>
                                    <a:ea typeface="Cambria Math" panose="02040503050406030204" pitchFamily="18" charset="0"/>
                                  </a:rPr>
                                </m:ctrlPr>
                              </m:sSupPr>
                              <m:e>
                                <m:r>
                                  <a:rPr lang="en-US" altLang="zh-CN" sz="2000" i="1">
                                    <a:solidFill>
                                      <a:schemeClr val="tx1"/>
                                    </a:solidFill>
                                    <a:latin typeface="Cambria Math" panose="02040503050406030204" pitchFamily="18" charset="0"/>
                                    <a:ea typeface="Cambria Math" panose="02040503050406030204" pitchFamily="18" charset="0"/>
                                  </a:rPr>
                                  <m:t>𝑉</m:t>
                                </m:r>
                              </m:e>
                              <m:sup>
                                <m:r>
                                  <a:rPr lang="en-US" altLang="zh-CN" sz="2000" i="1">
                                    <a:solidFill>
                                      <a:schemeClr val="tx1"/>
                                    </a:solidFill>
                                    <a:latin typeface="Cambria Math" panose="02040503050406030204" pitchFamily="18" charset="0"/>
                                    <a:ea typeface="Cambria Math" panose="02040503050406030204" pitchFamily="18" charset="0"/>
                                  </a:rPr>
                                  <m:t>𝑇</m:t>
                                </m:r>
                              </m:sup>
                            </m:sSup>
                          </m:e>
                        </m:d>
                      </m:e>
                      <m:sub>
                        <m:r>
                          <a:rPr lang="en-US" altLang="zh-CN" sz="2000" i="1">
                            <a:solidFill>
                              <a:schemeClr val="tx1"/>
                            </a:solidFill>
                            <a:latin typeface="Cambria Math" panose="02040503050406030204" pitchFamily="18" charset="0"/>
                            <a:ea typeface="Cambria Math" panose="02040503050406030204" pitchFamily="18" charset="0"/>
                          </a:rPr>
                          <m:t>𝐹</m:t>
                        </m:r>
                      </m:sub>
                      <m:sup>
                        <m:r>
                          <a:rPr lang="en-US" altLang="zh-CN" sz="2000" i="1">
                            <a:solidFill>
                              <a:schemeClr val="tx1"/>
                            </a:solidFill>
                            <a:latin typeface="Cambria Math" panose="02040503050406030204" pitchFamily="18" charset="0"/>
                            <a:ea typeface="Cambria Math" panose="02040503050406030204" pitchFamily="18" charset="0"/>
                          </a:rPr>
                          <m:t>2</m:t>
                        </m:r>
                      </m:sup>
                    </m:sSubSup>
                  </m:oMath>
                </a14:m>
                <a:r>
                  <a:rPr lang="en-US" altLang="zh-CN" sz="2000" dirty="0">
                    <a:solidFill>
                      <a:schemeClr val="tx1"/>
                    </a:solidFill>
                    <a:latin typeface="+mj-lt"/>
                    <a:ea typeface="微软雅黑" panose="020B0503020204020204" pitchFamily="34" charset="-122"/>
                  </a:rPr>
                  <a:t> </a:t>
                </a:r>
              </a:p>
              <a:p>
                <a:pPr algn="ctr">
                  <a:lnSpc>
                    <a:spcPct val="120000"/>
                  </a:lnSpc>
                  <a:buClr>
                    <a:srgbClr val="ADADAD"/>
                  </a:buClr>
                </a:pPr>
                <a14:m>
                  <m:oMath xmlns:m="http://schemas.openxmlformats.org/officeDocument/2006/math">
                    <m:r>
                      <a:rPr lang="en-US" altLang="zh-CN" sz="2000" i="1">
                        <a:solidFill>
                          <a:srgbClr val="ADADAD"/>
                        </a:solidFill>
                        <a:latin typeface="Cambria Math" panose="02040503050406030204" pitchFamily="18" charset="0"/>
                        <a:ea typeface="Cambria Math" panose="02040503050406030204" pitchFamily="18" charset="0"/>
                      </a:rPr>
                      <m:t>𝑆</m:t>
                    </m:r>
                  </m:oMath>
                </a14:m>
                <a:r>
                  <a:rPr lang="en-US" altLang="zh-CN" dirty="0">
                    <a:solidFill>
                      <a:srgbClr val="ADADAD"/>
                    </a:solidFill>
                    <a:latin typeface="+mj-lt"/>
                    <a:ea typeface="微软雅黑" panose="020B0503020204020204" pitchFamily="34" charset="-122"/>
                  </a:rPr>
                  <a:t>: target matrix, </a:t>
                </a:r>
                <a14:m>
                  <m:oMath xmlns:m="http://schemas.openxmlformats.org/officeDocument/2006/math">
                    <m:d>
                      <m:dPr>
                        <m:begChr m:val="["/>
                        <m:endChr m:val="]"/>
                        <m:ctrlPr>
                          <a:rPr lang="en-US" altLang="zh-CN" i="1">
                            <a:solidFill>
                              <a:srgbClr val="ADADAD"/>
                            </a:solidFill>
                            <a:latin typeface="Cambria Math" panose="02040503050406030204" pitchFamily="18" charset="0"/>
                            <a:ea typeface="Cambria Math" panose="02040503050406030204" pitchFamily="18" charset="0"/>
                          </a:rPr>
                        </m:ctrlPr>
                      </m:dPr>
                      <m:e>
                        <m:r>
                          <a:rPr lang="en-US" altLang="zh-CN" i="1">
                            <a:solidFill>
                              <a:srgbClr val="ADADAD"/>
                            </a:solidFill>
                            <a:latin typeface="Cambria Math" panose="02040503050406030204" pitchFamily="18" charset="0"/>
                            <a:ea typeface="Cambria Math" panose="02040503050406030204" pitchFamily="18" charset="0"/>
                          </a:rPr>
                          <m:t>𝑈</m:t>
                        </m:r>
                        <m:r>
                          <a:rPr lang="en-US" altLang="zh-CN" i="1">
                            <a:solidFill>
                              <a:srgbClr val="ADADAD"/>
                            </a:solidFill>
                            <a:latin typeface="Cambria Math" panose="02040503050406030204" pitchFamily="18" charset="0"/>
                            <a:ea typeface="Cambria Math" panose="02040503050406030204" pitchFamily="18" charset="0"/>
                          </a:rPr>
                          <m:t>,</m:t>
                        </m:r>
                        <m:r>
                          <m:rPr>
                            <m:sty m:val="p"/>
                          </m:rPr>
                          <a:rPr lang="en-US" altLang="zh-CN">
                            <a:solidFill>
                              <a:srgbClr val="ADADAD"/>
                            </a:solidFill>
                            <a:latin typeface="Cambria Math" panose="02040503050406030204" pitchFamily="18" charset="0"/>
                            <a:ea typeface="Cambria Math" panose="02040503050406030204" pitchFamily="18" charset="0"/>
                          </a:rPr>
                          <m:t>Σ</m:t>
                        </m:r>
                        <m:r>
                          <a:rPr lang="en-US" altLang="zh-CN" i="1">
                            <a:solidFill>
                              <a:srgbClr val="ADADAD"/>
                            </a:solidFill>
                            <a:latin typeface="Cambria Math" panose="02040503050406030204" pitchFamily="18" charset="0"/>
                            <a:ea typeface="Cambria Math" panose="02040503050406030204" pitchFamily="18" charset="0"/>
                          </a:rPr>
                          <m:t>,</m:t>
                        </m:r>
                        <m:r>
                          <a:rPr lang="en-US" altLang="zh-CN" i="1">
                            <a:solidFill>
                              <a:srgbClr val="ADADAD"/>
                            </a:solidFill>
                            <a:latin typeface="Cambria Math" panose="02040503050406030204" pitchFamily="18" charset="0"/>
                            <a:ea typeface="Cambria Math" panose="02040503050406030204" pitchFamily="18" charset="0"/>
                          </a:rPr>
                          <m:t>𝑉</m:t>
                        </m:r>
                      </m:e>
                    </m:d>
                    <m:r>
                      <a:rPr lang="en-US" altLang="zh-CN" i="1">
                        <a:solidFill>
                          <a:srgbClr val="ADADAD"/>
                        </a:solidFill>
                        <a:latin typeface="Cambria Math" panose="02040503050406030204" pitchFamily="18" charset="0"/>
                        <a:ea typeface="Cambria Math" panose="02040503050406030204" pitchFamily="18" charset="0"/>
                      </a:rPr>
                      <m:t>:</m:t>
                    </m:r>
                  </m:oMath>
                </a14:m>
                <a:r>
                  <a:rPr lang="en-US" altLang="zh-CN" dirty="0">
                    <a:solidFill>
                      <a:srgbClr val="ADADAD"/>
                    </a:solidFill>
                    <a:latin typeface="+mj-lt"/>
                    <a:ea typeface="微软雅黑" panose="020B0503020204020204" pitchFamily="34" charset="-122"/>
                  </a:rPr>
                  <a:t> results of SVD</a:t>
                </a:r>
              </a:p>
              <a:p>
                <a:pPr marL="342900" indent="-342900">
                  <a:lnSpc>
                    <a:spcPct val="120000"/>
                  </a:lnSpc>
                  <a:buClr>
                    <a:srgbClr val="ADADAD"/>
                  </a:buClr>
                  <a:buFont typeface="Arial" panose="020B0604020202020204" pitchFamily="34" charset="0"/>
                  <a:buChar char="•"/>
                </a:pPr>
                <a:r>
                  <a:rPr lang="en-US" altLang="zh-CN" sz="2000" dirty="0">
                    <a:solidFill>
                      <a:srgbClr val="ADADAD"/>
                    </a:solidFill>
                    <a:ea typeface="微软雅黑" panose="020B0503020204020204" pitchFamily="34" charset="-122"/>
                  </a:rPr>
                  <a:t> Problem: loss includes approximation error and intrinsic loss in SVD</a:t>
                </a:r>
              </a:p>
              <a:p>
                <a:pPr marL="342900" indent="-342900">
                  <a:lnSpc>
                    <a:spcPct val="120000"/>
                  </a:lnSpc>
                  <a:buClr>
                    <a:srgbClr val="ADADAD"/>
                  </a:buClr>
                  <a:buFont typeface="Arial" panose="020B0604020202020204" pitchFamily="34" charset="0"/>
                  <a:buChar char="•"/>
                </a:pPr>
                <a:endParaRPr lang="en-US" altLang="zh-CN" sz="1800" dirty="0">
                  <a:solidFill>
                    <a:srgbClr val="ADADAD"/>
                  </a:solidFill>
                  <a:ea typeface="微软雅黑" panose="020B0503020204020204" pitchFamily="34" charset="-122"/>
                </a:endParaRPr>
              </a:p>
            </p:txBody>
          </p:sp>
        </mc:Choice>
        <mc:Fallback xmlns="">
          <p:sp>
            <p:nvSpPr>
              <p:cNvPr id="23" name="文本框 22"/>
              <p:cNvSpPr txBox="1">
                <a:spLocks noRot="1" noChangeAspect="1" noMove="1" noResize="1" noEditPoints="1" noAdjustHandles="1" noChangeArrowheads="1" noChangeShapeType="1" noTextEdit="1"/>
              </p:cNvSpPr>
              <p:nvPr/>
            </p:nvSpPr>
            <p:spPr>
              <a:xfrm>
                <a:off x="311700" y="766324"/>
                <a:ext cx="8520600" cy="2267993"/>
              </a:xfrm>
              <a:prstGeom prst="rect">
                <a:avLst/>
              </a:prstGeom>
              <a:blipFill>
                <a:blip r:embed="rId3"/>
                <a:stretch>
                  <a:fillRect l="-644" t="-269"/>
                </a:stretch>
              </a:blipFill>
            </p:spPr>
            <p:txBody>
              <a:bodyPr/>
              <a:lstStyle/>
              <a:p>
                <a:r>
                  <a:rPr lang="zh-CN" altLang="en-US">
                    <a:noFill/>
                  </a:rPr>
                  <a:t> </a:t>
                </a:r>
              </a:p>
            </p:txBody>
          </p:sp>
        </mc:Fallback>
      </mc:AlternateContent>
      <p:pic>
        <p:nvPicPr>
          <p:cNvPr id="10" name="图片 9"/>
          <p:cNvPicPr>
            <a:picLocks noChangeAspect="1"/>
          </p:cNvPicPr>
          <p:nvPr/>
        </p:nvPicPr>
        <p:blipFill>
          <a:blip r:embed="rId4"/>
          <a:stretch>
            <a:fillRect/>
          </a:stretch>
        </p:blipFill>
        <p:spPr>
          <a:xfrm>
            <a:off x="1451242" y="2807205"/>
            <a:ext cx="6064536" cy="1856012"/>
          </a:xfrm>
          <a:prstGeom prst="rect">
            <a:avLst/>
          </a:prstGeom>
        </p:spPr>
      </p:pic>
      <p:sp>
        <p:nvSpPr>
          <p:cNvPr id="7" name="Shape 60">
            <a:extLst>
              <a:ext uri="{FF2B5EF4-FFF2-40B4-BE49-F238E27FC236}">
                <a16:creationId xmlns:a16="http://schemas.microsoft.com/office/drawing/2014/main" id="{ED22A0A3-4772-8B49-BE6D-A5A7D7F1F230}"/>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solidFill>
                  <a:schemeClr val="tx1"/>
                </a:solidFill>
              </a:rPr>
              <a:t>Existing Method</a:t>
            </a:r>
          </a:p>
        </p:txBody>
      </p:sp>
      <p:sp>
        <p:nvSpPr>
          <p:cNvPr id="8" name="矩形 7"/>
          <p:cNvSpPr/>
          <p:nvPr/>
        </p:nvSpPr>
        <p:spPr>
          <a:xfrm>
            <a:off x="149070" y="4825984"/>
            <a:ext cx="8486018" cy="276999"/>
          </a:xfrm>
          <a:prstGeom prst="rect">
            <a:avLst/>
          </a:prstGeom>
        </p:spPr>
        <p:txBody>
          <a:bodyPr wrap="square">
            <a:spAutoFit/>
          </a:bodyPr>
          <a:lstStyle/>
          <a:p>
            <a:pPr algn="ctr"/>
            <a:r>
              <a:rPr lang="en-US" altLang="zh-CN" sz="1200" dirty="0" err="1">
                <a:solidFill>
                  <a:schemeClr val="bg1">
                    <a:lumMod val="25000"/>
                    <a:lumOff val="75000"/>
                  </a:schemeClr>
                </a:solidFill>
              </a:rPr>
              <a:t>Ziwei</a:t>
            </a:r>
            <a:r>
              <a:rPr lang="en-US" altLang="zh-CN" sz="1200" dirty="0">
                <a:solidFill>
                  <a:schemeClr val="bg1">
                    <a:lumMod val="25000"/>
                    <a:lumOff val="75000"/>
                  </a:schemeClr>
                </a:solidFill>
              </a:rPr>
              <a:t> Zhang,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TIMERS: Error-Bounded SVD Restart on Dynamic Networks. </a:t>
            </a:r>
            <a:r>
              <a:rPr lang="en-US" altLang="zh-CN" sz="1200" b="1" i="1" dirty="0">
                <a:solidFill>
                  <a:schemeClr val="bg1">
                    <a:lumMod val="25000"/>
                    <a:lumOff val="75000"/>
                  </a:schemeClr>
                </a:solidFill>
              </a:rPr>
              <a:t>AAAI</a:t>
            </a:r>
            <a:r>
              <a:rPr lang="en-US" altLang="zh-CN" sz="1200" dirty="0">
                <a:solidFill>
                  <a:schemeClr val="bg1">
                    <a:lumMod val="25000"/>
                    <a:lumOff val="75000"/>
                  </a:schemeClr>
                </a:solidFill>
              </a:rPr>
              <a:t>, 2018.</a:t>
            </a:r>
            <a:endParaRPr lang="zh-CN" altLang="en-US" sz="1200" dirty="0">
              <a:solidFill>
                <a:schemeClr val="bg1">
                  <a:lumMod val="25000"/>
                  <a:lumOff val="75000"/>
                </a:schemeClr>
              </a:solidFill>
            </a:endParaRPr>
          </a:p>
        </p:txBody>
      </p:sp>
    </p:spTree>
    <p:extLst>
      <p:ext uri="{BB962C8B-B14F-4D97-AF65-F5344CB8AC3E}">
        <p14:creationId xmlns:p14="http://schemas.microsoft.com/office/powerpoint/2010/main" val="3016121862"/>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131</a:t>
            </a:fld>
            <a:endParaRPr lang="en-US" dirty="0"/>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23" name="文本框 22"/>
              <p:cNvSpPr txBox="1"/>
              <p:nvPr/>
            </p:nvSpPr>
            <p:spPr>
              <a:xfrm>
                <a:off x="311700" y="766324"/>
                <a:ext cx="8160758" cy="1746888"/>
              </a:xfrm>
              <a:prstGeom prst="rect">
                <a:avLst/>
              </a:prstGeom>
              <a:noFill/>
            </p:spPr>
            <p:txBody>
              <a:bodyPr wrap="square" rtlCol="0">
                <a:spAutoFit/>
              </a:bodyPr>
              <a:lstStyle/>
              <a:p>
                <a:pPr marL="342900" indent="-342900" algn="just">
                  <a:lnSpc>
                    <a:spcPct val="120000"/>
                  </a:lnSpc>
                  <a:buClr>
                    <a:srgbClr val="ADADAD"/>
                  </a:buClr>
                  <a:buFont typeface="Arial" panose="020B0604020202020204" pitchFamily="34" charset="0"/>
                  <a:buChar char="•"/>
                </a:pPr>
                <a:r>
                  <a:rPr lang="en-US" altLang="zh-CN" sz="2000" dirty="0">
                    <a:solidFill>
                      <a:srgbClr val="ADADAD"/>
                    </a:solidFill>
                    <a:latin typeface="+mj-lt"/>
                    <a:ea typeface="微软雅黑" panose="020B0503020204020204" pitchFamily="34" charset="-122"/>
                  </a:rPr>
                  <a:t>Observation: the </a:t>
                </a:r>
                <a:r>
                  <a:rPr lang="en-US" altLang="zh-CN" sz="2000" dirty="0">
                    <a:solidFill>
                      <a:srgbClr val="FFC000"/>
                    </a:solidFill>
                    <a:latin typeface="+mj-lt"/>
                    <a:ea typeface="微软雅黑" panose="020B0503020204020204" pitchFamily="34" charset="-122"/>
                  </a:rPr>
                  <a:t>margin</a:t>
                </a:r>
                <a:r>
                  <a:rPr lang="en-US" altLang="zh-CN" sz="2000" dirty="0">
                    <a:solidFill>
                      <a:srgbClr val="ADADAD"/>
                    </a:solidFill>
                    <a:latin typeface="+mj-lt"/>
                    <a:ea typeface="微软雅黑" panose="020B0503020204020204" pitchFamily="34" charset="-122"/>
                  </a:rPr>
                  <a:t> between the current loss and intrinsic loss in SVD is the actual accumulated error</a:t>
                </a:r>
              </a:p>
              <a:p>
                <a:pPr marL="628650" lvl="1" indent="-285750" algn="just">
                  <a:lnSpc>
                    <a:spcPct val="120000"/>
                  </a:lnSpc>
                  <a:spcBef>
                    <a:spcPts val="900"/>
                  </a:spcBef>
                  <a:buClr>
                    <a:srgbClr val="ADADAD"/>
                  </a:buClr>
                  <a:buFont typeface="Arial" panose="020B0604020202020204" pitchFamily="34" charset="0"/>
                  <a:buChar char="•"/>
                </a:pPr>
                <a:r>
                  <a:rPr lang="en-US" altLang="zh-CN" sz="1600" dirty="0">
                    <a:solidFill>
                      <a:srgbClr val="ADADAD"/>
                    </a:solidFill>
                    <a:ea typeface="Cambria Math" panose="02040503050406030204" pitchFamily="18" charset="0"/>
                  </a:rPr>
                  <a:t>Current loss: </a:t>
                </a:r>
                <a14:m>
                  <m:oMath xmlns:m="http://schemas.openxmlformats.org/officeDocument/2006/math">
                    <m:r>
                      <a:rPr lang="zh-CN" altLang="en-US" sz="1600" i="1">
                        <a:solidFill>
                          <a:srgbClr val="ADADAD"/>
                        </a:solidFill>
                        <a:latin typeface="Cambria Math" panose="02040503050406030204" pitchFamily="18" charset="0"/>
                        <a:ea typeface="Cambria Math" panose="02040503050406030204" pitchFamily="18" charset="0"/>
                      </a:rPr>
                      <m:t>𝒥</m:t>
                    </m:r>
                    <m:r>
                      <a:rPr lang="en-US" altLang="zh-CN" sz="1600" i="1">
                        <a:solidFill>
                          <a:srgbClr val="ADADAD"/>
                        </a:solidFill>
                        <a:latin typeface="Cambria Math" panose="02040503050406030204" pitchFamily="18" charset="0"/>
                        <a:ea typeface="Cambria Math" panose="02040503050406030204" pitchFamily="18" charset="0"/>
                      </a:rPr>
                      <m:t>=</m:t>
                    </m:r>
                    <m:sSubSup>
                      <m:sSubSupPr>
                        <m:ctrlPr>
                          <a:rPr lang="en-US" altLang="zh-CN" sz="1600" i="1">
                            <a:solidFill>
                              <a:srgbClr val="ADADAD"/>
                            </a:solidFill>
                            <a:latin typeface="Cambria Math" panose="02040503050406030204" pitchFamily="18" charset="0"/>
                            <a:ea typeface="Cambria Math" panose="02040503050406030204" pitchFamily="18" charset="0"/>
                          </a:rPr>
                        </m:ctrlPr>
                      </m:sSubSupPr>
                      <m:e>
                        <m:d>
                          <m:dPr>
                            <m:begChr m:val="‖"/>
                            <m:endChr m:val="‖"/>
                            <m:ctrlPr>
                              <a:rPr lang="en-US" altLang="zh-CN" sz="1600" i="1">
                                <a:solidFill>
                                  <a:srgbClr val="ADADAD"/>
                                </a:solidFill>
                                <a:latin typeface="Cambria Math" panose="02040503050406030204" pitchFamily="18" charset="0"/>
                                <a:ea typeface="Cambria Math" panose="02040503050406030204" pitchFamily="18" charset="0"/>
                              </a:rPr>
                            </m:ctrlPr>
                          </m:dPr>
                          <m:e>
                            <m:r>
                              <a:rPr lang="en-US" altLang="zh-CN" sz="1600" i="1">
                                <a:solidFill>
                                  <a:srgbClr val="ADADAD"/>
                                </a:solidFill>
                                <a:latin typeface="Cambria Math" panose="02040503050406030204" pitchFamily="18" charset="0"/>
                                <a:ea typeface="Cambria Math" panose="02040503050406030204" pitchFamily="18" charset="0"/>
                              </a:rPr>
                              <m:t>𝑆</m:t>
                            </m:r>
                            <m:r>
                              <a:rPr lang="en-US" altLang="zh-CN" sz="1600" i="1">
                                <a:solidFill>
                                  <a:srgbClr val="ADADAD"/>
                                </a:solidFill>
                                <a:latin typeface="Cambria Math" panose="02040503050406030204" pitchFamily="18" charset="0"/>
                                <a:ea typeface="Cambria Math" panose="02040503050406030204" pitchFamily="18" charset="0"/>
                              </a:rPr>
                              <m:t>−</m:t>
                            </m:r>
                            <m:r>
                              <a:rPr lang="en-US" altLang="zh-CN" sz="1600" i="1">
                                <a:solidFill>
                                  <a:srgbClr val="ADADAD"/>
                                </a:solidFill>
                                <a:latin typeface="Cambria Math" panose="02040503050406030204" pitchFamily="18" charset="0"/>
                                <a:ea typeface="Cambria Math" panose="02040503050406030204" pitchFamily="18" charset="0"/>
                              </a:rPr>
                              <m:t>𝑈</m:t>
                            </m:r>
                            <m:r>
                              <m:rPr>
                                <m:sty m:val="p"/>
                              </m:rPr>
                              <a:rPr lang="en-US" altLang="zh-CN" sz="1600">
                                <a:solidFill>
                                  <a:srgbClr val="ADADAD"/>
                                </a:solidFill>
                                <a:latin typeface="Cambria Math" panose="02040503050406030204" pitchFamily="18" charset="0"/>
                                <a:ea typeface="Cambria Math" panose="02040503050406030204" pitchFamily="18" charset="0"/>
                              </a:rPr>
                              <m:t>Σ</m:t>
                            </m:r>
                            <m:sSup>
                              <m:sSupPr>
                                <m:ctrlPr>
                                  <a:rPr lang="en-US" altLang="zh-CN" sz="1600" i="1">
                                    <a:solidFill>
                                      <a:srgbClr val="ADADAD"/>
                                    </a:solidFill>
                                    <a:latin typeface="Cambria Math" panose="02040503050406030204" pitchFamily="18" charset="0"/>
                                    <a:ea typeface="Cambria Math" panose="02040503050406030204" pitchFamily="18" charset="0"/>
                                  </a:rPr>
                                </m:ctrlPr>
                              </m:sSupPr>
                              <m:e>
                                <m:r>
                                  <a:rPr lang="en-US" altLang="zh-CN" sz="1600" i="1">
                                    <a:solidFill>
                                      <a:srgbClr val="ADADAD"/>
                                    </a:solidFill>
                                    <a:latin typeface="Cambria Math" panose="02040503050406030204" pitchFamily="18" charset="0"/>
                                    <a:ea typeface="Cambria Math" panose="02040503050406030204" pitchFamily="18" charset="0"/>
                                  </a:rPr>
                                  <m:t>𝑉</m:t>
                                </m:r>
                              </m:e>
                              <m:sup>
                                <m:r>
                                  <a:rPr lang="en-US" altLang="zh-CN" sz="1600" i="1">
                                    <a:solidFill>
                                      <a:srgbClr val="ADADAD"/>
                                    </a:solidFill>
                                    <a:latin typeface="Cambria Math" panose="02040503050406030204" pitchFamily="18" charset="0"/>
                                    <a:ea typeface="Cambria Math" panose="02040503050406030204" pitchFamily="18" charset="0"/>
                                  </a:rPr>
                                  <m:t>𝑇</m:t>
                                </m:r>
                              </m:sup>
                            </m:sSup>
                          </m:e>
                        </m:d>
                      </m:e>
                      <m:sub>
                        <m:r>
                          <a:rPr lang="en-US" altLang="zh-CN" sz="1600" i="1">
                            <a:solidFill>
                              <a:srgbClr val="ADADAD"/>
                            </a:solidFill>
                            <a:latin typeface="Cambria Math" panose="02040503050406030204" pitchFamily="18" charset="0"/>
                            <a:ea typeface="Cambria Math" panose="02040503050406030204" pitchFamily="18" charset="0"/>
                          </a:rPr>
                          <m:t>𝐹</m:t>
                        </m:r>
                      </m:sub>
                      <m:sup>
                        <m:r>
                          <a:rPr lang="en-US" altLang="zh-CN" sz="1600" i="1">
                            <a:solidFill>
                              <a:srgbClr val="ADADAD"/>
                            </a:solidFill>
                            <a:latin typeface="Cambria Math" panose="02040503050406030204" pitchFamily="18" charset="0"/>
                            <a:ea typeface="Cambria Math" panose="02040503050406030204" pitchFamily="18" charset="0"/>
                          </a:rPr>
                          <m:t>2</m:t>
                        </m:r>
                      </m:sup>
                    </m:sSubSup>
                  </m:oMath>
                </a14:m>
                <a:endParaRPr lang="en-US" altLang="zh-CN" sz="1600" dirty="0">
                  <a:solidFill>
                    <a:srgbClr val="ADADAD"/>
                  </a:solidFill>
                  <a:latin typeface="微软雅黑" panose="020B0503020204020204" pitchFamily="34" charset="-122"/>
                  <a:ea typeface="微软雅黑" panose="020B0503020204020204" pitchFamily="34" charset="-122"/>
                </a:endParaRPr>
              </a:p>
              <a:p>
                <a:pPr marL="628650" lvl="1" indent="-285750" algn="just">
                  <a:lnSpc>
                    <a:spcPct val="120000"/>
                  </a:lnSpc>
                  <a:buClr>
                    <a:srgbClr val="ADADAD"/>
                  </a:buClr>
                  <a:buFont typeface="Arial" panose="020B0604020202020204" pitchFamily="34" charset="0"/>
                  <a:buChar char="•"/>
                </a:pPr>
                <a:r>
                  <a:rPr lang="en-US" altLang="zh-CN" sz="1600" dirty="0">
                    <a:solidFill>
                      <a:srgbClr val="ADADAD"/>
                    </a:solidFill>
                    <a:ea typeface="微软雅黑" panose="020B0503020204020204" pitchFamily="34" charset="-122"/>
                  </a:rPr>
                  <a:t>Intrinsic loss: </a:t>
                </a:r>
                <a14:m>
                  <m:oMath xmlns:m="http://schemas.openxmlformats.org/officeDocument/2006/math">
                    <m:r>
                      <a:rPr lang="en-US" altLang="zh-CN" sz="1600" i="1">
                        <a:solidFill>
                          <a:srgbClr val="ADADAD"/>
                        </a:solidFill>
                        <a:latin typeface="Cambria Math" panose="02040503050406030204" pitchFamily="18" charset="0"/>
                        <a:ea typeface="Cambria Math" panose="02040503050406030204" pitchFamily="18" charset="0"/>
                      </a:rPr>
                      <m:t>ℒ</m:t>
                    </m:r>
                    <m:d>
                      <m:dPr>
                        <m:ctrlPr>
                          <a:rPr lang="en-US" altLang="zh-CN" sz="1600" i="1">
                            <a:solidFill>
                              <a:srgbClr val="ADADAD"/>
                            </a:solidFill>
                            <a:latin typeface="Cambria Math" panose="02040503050406030204" pitchFamily="18" charset="0"/>
                            <a:ea typeface="Cambria Math" panose="02040503050406030204" pitchFamily="18" charset="0"/>
                          </a:rPr>
                        </m:ctrlPr>
                      </m:dPr>
                      <m:e>
                        <m:r>
                          <a:rPr lang="en-US" altLang="zh-CN" sz="1600" i="1">
                            <a:solidFill>
                              <a:srgbClr val="ADADAD"/>
                            </a:solidFill>
                            <a:latin typeface="Cambria Math" panose="02040503050406030204" pitchFamily="18" charset="0"/>
                            <a:ea typeface="Cambria Math" panose="02040503050406030204" pitchFamily="18" charset="0"/>
                          </a:rPr>
                          <m:t>𝑆</m:t>
                        </m:r>
                        <m:r>
                          <a:rPr lang="en-US" altLang="zh-CN" sz="1600" i="1">
                            <a:solidFill>
                              <a:srgbClr val="ADADAD"/>
                            </a:solidFill>
                            <a:latin typeface="Cambria Math" panose="02040503050406030204" pitchFamily="18" charset="0"/>
                            <a:ea typeface="Cambria Math" panose="02040503050406030204" pitchFamily="18" charset="0"/>
                          </a:rPr>
                          <m:t>,</m:t>
                        </m:r>
                        <m:r>
                          <a:rPr lang="en-US" altLang="zh-CN" sz="1600" i="1">
                            <a:solidFill>
                              <a:srgbClr val="ADADAD"/>
                            </a:solidFill>
                            <a:latin typeface="Cambria Math" panose="02040503050406030204" pitchFamily="18" charset="0"/>
                            <a:ea typeface="Cambria Math" panose="02040503050406030204" pitchFamily="18" charset="0"/>
                          </a:rPr>
                          <m:t>𝑘</m:t>
                        </m:r>
                      </m:e>
                    </m:d>
                    <m:r>
                      <a:rPr lang="en-US" altLang="zh-CN" sz="1600" i="1">
                        <a:solidFill>
                          <a:srgbClr val="ADADAD"/>
                        </a:solidFill>
                        <a:latin typeface="Cambria Math" panose="02040503050406030204" pitchFamily="18" charset="0"/>
                        <a:ea typeface="Cambria Math" panose="02040503050406030204" pitchFamily="18" charset="0"/>
                      </a:rPr>
                      <m:t>=</m:t>
                    </m:r>
                    <m:func>
                      <m:funcPr>
                        <m:ctrlPr>
                          <a:rPr lang="en-US" altLang="zh-CN" sz="1600" i="1">
                            <a:solidFill>
                              <a:srgbClr val="ADADAD"/>
                            </a:solidFill>
                            <a:latin typeface="Cambria Math" panose="02040503050406030204" pitchFamily="18" charset="0"/>
                            <a:ea typeface="Cambria Math" panose="02040503050406030204" pitchFamily="18" charset="0"/>
                          </a:rPr>
                        </m:ctrlPr>
                      </m:funcPr>
                      <m:fName>
                        <m:limLow>
                          <m:limLowPr>
                            <m:ctrlPr>
                              <a:rPr lang="en-US" altLang="zh-CN" sz="1600" i="1">
                                <a:solidFill>
                                  <a:srgbClr val="ADADAD"/>
                                </a:solidFill>
                                <a:latin typeface="Cambria Math" panose="02040503050406030204" pitchFamily="18" charset="0"/>
                                <a:ea typeface="Cambria Math" panose="02040503050406030204" pitchFamily="18" charset="0"/>
                              </a:rPr>
                            </m:ctrlPr>
                          </m:limLowPr>
                          <m:e>
                            <m:r>
                              <m:rPr>
                                <m:sty m:val="p"/>
                              </m:rPr>
                              <a:rPr lang="en-US" altLang="zh-CN" sz="1600">
                                <a:solidFill>
                                  <a:srgbClr val="ADADAD"/>
                                </a:solidFill>
                                <a:latin typeface="Cambria Math" panose="02040503050406030204" pitchFamily="18" charset="0"/>
                                <a:ea typeface="Cambria Math" panose="02040503050406030204" pitchFamily="18" charset="0"/>
                              </a:rPr>
                              <m:t>min</m:t>
                            </m:r>
                          </m:e>
                          <m:lim>
                            <m:sSup>
                              <m:sSupPr>
                                <m:ctrlPr>
                                  <a:rPr lang="en-US" altLang="zh-CN" sz="1600" i="1">
                                    <a:solidFill>
                                      <a:srgbClr val="ADADAD"/>
                                    </a:solidFill>
                                    <a:latin typeface="Cambria Math" panose="02040503050406030204" pitchFamily="18" charset="0"/>
                                    <a:ea typeface="Cambria Math" panose="02040503050406030204" pitchFamily="18" charset="0"/>
                                  </a:rPr>
                                </m:ctrlPr>
                              </m:sSupPr>
                              <m:e>
                                <m:r>
                                  <a:rPr lang="en-US" altLang="zh-CN" sz="1600" i="1">
                                    <a:solidFill>
                                      <a:srgbClr val="ADADAD"/>
                                    </a:solidFill>
                                    <a:latin typeface="Cambria Math" panose="02040503050406030204" pitchFamily="18" charset="0"/>
                                    <a:ea typeface="Cambria Math" panose="02040503050406030204" pitchFamily="18" charset="0"/>
                                  </a:rPr>
                                  <m:t>𝑈</m:t>
                                </m:r>
                              </m:e>
                              <m:sup>
                                <m:r>
                                  <a:rPr lang="en-US" altLang="zh-CN" sz="1600" i="1">
                                    <a:solidFill>
                                      <a:srgbClr val="ADADAD"/>
                                    </a:solidFill>
                                    <a:latin typeface="Cambria Math" panose="02040503050406030204" pitchFamily="18" charset="0"/>
                                    <a:ea typeface="Cambria Math" panose="02040503050406030204" pitchFamily="18" charset="0"/>
                                  </a:rPr>
                                  <m:t>∗</m:t>
                                </m:r>
                              </m:sup>
                            </m:sSup>
                            <m:r>
                              <a:rPr lang="en-US" altLang="zh-CN" sz="1600" i="1">
                                <a:solidFill>
                                  <a:srgbClr val="ADADAD"/>
                                </a:solidFill>
                                <a:latin typeface="Cambria Math" panose="02040503050406030204" pitchFamily="18" charset="0"/>
                                <a:ea typeface="Cambria Math" panose="02040503050406030204" pitchFamily="18" charset="0"/>
                              </a:rPr>
                              <m:t>,</m:t>
                            </m:r>
                            <m:sSup>
                              <m:sSupPr>
                                <m:ctrlPr>
                                  <a:rPr lang="en-US" altLang="zh-CN" sz="1600" i="1">
                                    <a:solidFill>
                                      <a:srgbClr val="ADADAD"/>
                                    </a:solidFill>
                                    <a:latin typeface="Cambria Math" panose="02040503050406030204" pitchFamily="18" charset="0"/>
                                    <a:ea typeface="Cambria Math" panose="02040503050406030204" pitchFamily="18" charset="0"/>
                                  </a:rPr>
                                </m:ctrlPr>
                              </m:sSupPr>
                              <m:e>
                                <m:r>
                                  <m:rPr>
                                    <m:sty m:val="p"/>
                                  </m:rPr>
                                  <a:rPr lang="en-US" altLang="zh-CN" sz="1600">
                                    <a:solidFill>
                                      <a:srgbClr val="ADADAD"/>
                                    </a:solidFill>
                                    <a:latin typeface="Cambria Math" panose="02040503050406030204" pitchFamily="18" charset="0"/>
                                    <a:ea typeface="Cambria Math" panose="02040503050406030204" pitchFamily="18" charset="0"/>
                                  </a:rPr>
                                  <m:t>Σ</m:t>
                                </m:r>
                              </m:e>
                              <m:sup>
                                <m:r>
                                  <a:rPr lang="en-US" altLang="zh-CN" sz="1600">
                                    <a:solidFill>
                                      <a:srgbClr val="ADADAD"/>
                                    </a:solidFill>
                                    <a:latin typeface="Cambria Math" panose="02040503050406030204" pitchFamily="18" charset="0"/>
                                    <a:ea typeface="Cambria Math" panose="02040503050406030204" pitchFamily="18" charset="0"/>
                                  </a:rPr>
                                  <m:t>∗</m:t>
                                </m:r>
                              </m:sup>
                            </m:sSup>
                            <m:r>
                              <a:rPr lang="en-US" altLang="zh-CN" sz="1600" i="1">
                                <a:solidFill>
                                  <a:srgbClr val="ADADAD"/>
                                </a:solidFill>
                                <a:latin typeface="Cambria Math" panose="02040503050406030204" pitchFamily="18" charset="0"/>
                                <a:ea typeface="Cambria Math" panose="02040503050406030204" pitchFamily="18" charset="0"/>
                              </a:rPr>
                              <m:t>,</m:t>
                            </m:r>
                            <m:sSup>
                              <m:sSupPr>
                                <m:ctrlPr>
                                  <a:rPr lang="en-US" altLang="zh-CN" sz="1600" i="1">
                                    <a:solidFill>
                                      <a:srgbClr val="ADADAD"/>
                                    </a:solidFill>
                                    <a:latin typeface="Cambria Math" panose="02040503050406030204" pitchFamily="18" charset="0"/>
                                    <a:ea typeface="Cambria Math" panose="02040503050406030204" pitchFamily="18" charset="0"/>
                                  </a:rPr>
                                </m:ctrlPr>
                              </m:sSupPr>
                              <m:e>
                                <m:r>
                                  <a:rPr lang="en-US" altLang="zh-CN" sz="1600" i="1">
                                    <a:solidFill>
                                      <a:srgbClr val="ADADAD"/>
                                    </a:solidFill>
                                    <a:latin typeface="Cambria Math" panose="02040503050406030204" pitchFamily="18" charset="0"/>
                                    <a:ea typeface="Cambria Math" panose="02040503050406030204" pitchFamily="18" charset="0"/>
                                  </a:rPr>
                                  <m:t>𝑉</m:t>
                                </m:r>
                              </m:e>
                              <m:sup>
                                <m:r>
                                  <a:rPr lang="en-US" altLang="zh-CN" sz="1600" i="1">
                                    <a:solidFill>
                                      <a:srgbClr val="ADADAD"/>
                                    </a:solidFill>
                                    <a:latin typeface="Cambria Math" panose="02040503050406030204" pitchFamily="18" charset="0"/>
                                    <a:ea typeface="Cambria Math" panose="02040503050406030204" pitchFamily="18" charset="0"/>
                                  </a:rPr>
                                  <m:t>∗</m:t>
                                </m:r>
                              </m:sup>
                            </m:sSup>
                          </m:lim>
                        </m:limLow>
                      </m:fName>
                      <m:e>
                        <m:sSubSup>
                          <m:sSubSupPr>
                            <m:ctrlPr>
                              <a:rPr lang="en-US" altLang="zh-CN" sz="1600" i="1">
                                <a:solidFill>
                                  <a:srgbClr val="ADADAD"/>
                                </a:solidFill>
                                <a:latin typeface="Cambria Math" panose="02040503050406030204" pitchFamily="18" charset="0"/>
                                <a:ea typeface="Cambria Math" panose="02040503050406030204" pitchFamily="18" charset="0"/>
                              </a:rPr>
                            </m:ctrlPr>
                          </m:sSubSupPr>
                          <m:e>
                            <m:d>
                              <m:dPr>
                                <m:begChr m:val="‖"/>
                                <m:endChr m:val="‖"/>
                                <m:ctrlPr>
                                  <a:rPr lang="en-US" altLang="zh-CN" sz="1600" i="1">
                                    <a:solidFill>
                                      <a:srgbClr val="ADADAD"/>
                                    </a:solidFill>
                                    <a:latin typeface="Cambria Math" panose="02040503050406030204" pitchFamily="18" charset="0"/>
                                    <a:ea typeface="Cambria Math" panose="02040503050406030204" pitchFamily="18" charset="0"/>
                                  </a:rPr>
                                </m:ctrlPr>
                              </m:dPr>
                              <m:e>
                                <m:r>
                                  <a:rPr lang="en-US" altLang="zh-CN" sz="1600" i="1">
                                    <a:solidFill>
                                      <a:srgbClr val="ADADAD"/>
                                    </a:solidFill>
                                    <a:latin typeface="Cambria Math" panose="02040503050406030204" pitchFamily="18" charset="0"/>
                                    <a:ea typeface="Cambria Math" panose="02040503050406030204" pitchFamily="18" charset="0"/>
                                  </a:rPr>
                                  <m:t>𝑆</m:t>
                                </m:r>
                                <m:r>
                                  <a:rPr lang="en-US" altLang="zh-CN" sz="1600" i="1">
                                    <a:solidFill>
                                      <a:srgbClr val="ADADAD"/>
                                    </a:solidFill>
                                    <a:latin typeface="Cambria Math" panose="02040503050406030204" pitchFamily="18" charset="0"/>
                                    <a:ea typeface="Cambria Math" panose="02040503050406030204" pitchFamily="18" charset="0"/>
                                  </a:rPr>
                                  <m:t>−</m:t>
                                </m:r>
                                <m:sSup>
                                  <m:sSupPr>
                                    <m:ctrlPr>
                                      <a:rPr lang="en-US" altLang="zh-CN" sz="1600" i="1">
                                        <a:solidFill>
                                          <a:srgbClr val="ADADAD"/>
                                        </a:solidFill>
                                        <a:latin typeface="Cambria Math" panose="02040503050406030204" pitchFamily="18" charset="0"/>
                                        <a:ea typeface="Cambria Math" panose="02040503050406030204" pitchFamily="18" charset="0"/>
                                      </a:rPr>
                                    </m:ctrlPr>
                                  </m:sSupPr>
                                  <m:e>
                                    <m:r>
                                      <a:rPr lang="en-US" altLang="zh-CN" sz="1600" i="1">
                                        <a:solidFill>
                                          <a:srgbClr val="ADADAD"/>
                                        </a:solidFill>
                                        <a:latin typeface="Cambria Math" panose="02040503050406030204" pitchFamily="18" charset="0"/>
                                        <a:ea typeface="Cambria Math" panose="02040503050406030204" pitchFamily="18" charset="0"/>
                                      </a:rPr>
                                      <m:t>𝑈</m:t>
                                    </m:r>
                                  </m:e>
                                  <m:sup>
                                    <m:r>
                                      <a:rPr lang="en-US" altLang="zh-CN" sz="1600">
                                        <a:solidFill>
                                          <a:srgbClr val="ADADAD"/>
                                        </a:solidFill>
                                        <a:latin typeface="Cambria Math" panose="02040503050406030204" pitchFamily="18" charset="0"/>
                                        <a:ea typeface="Cambria Math" panose="02040503050406030204" pitchFamily="18" charset="0"/>
                                      </a:rPr>
                                      <m:t>∗</m:t>
                                    </m:r>
                                  </m:sup>
                                </m:sSup>
                                <m:sSup>
                                  <m:sSupPr>
                                    <m:ctrlPr>
                                      <a:rPr lang="en-US" altLang="zh-CN" sz="1600" i="1">
                                        <a:solidFill>
                                          <a:srgbClr val="ADADAD"/>
                                        </a:solidFill>
                                        <a:latin typeface="Cambria Math" panose="02040503050406030204" pitchFamily="18" charset="0"/>
                                        <a:ea typeface="Cambria Math" panose="02040503050406030204" pitchFamily="18" charset="0"/>
                                      </a:rPr>
                                    </m:ctrlPr>
                                  </m:sSupPr>
                                  <m:e>
                                    <m:r>
                                      <m:rPr>
                                        <m:sty m:val="p"/>
                                      </m:rPr>
                                      <a:rPr lang="en-US" altLang="zh-CN" sz="1600">
                                        <a:solidFill>
                                          <a:srgbClr val="ADADAD"/>
                                        </a:solidFill>
                                        <a:latin typeface="Cambria Math" panose="02040503050406030204" pitchFamily="18" charset="0"/>
                                        <a:ea typeface="Cambria Math" panose="02040503050406030204" pitchFamily="18" charset="0"/>
                                      </a:rPr>
                                      <m:t>Σ</m:t>
                                    </m:r>
                                  </m:e>
                                  <m:sup>
                                    <m:r>
                                      <a:rPr lang="en-US" altLang="zh-CN" sz="1600">
                                        <a:solidFill>
                                          <a:srgbClr val="ADADAD"/>
                                        </a:solidFill>
                                        <a:latin typeface="Cambria Math" panose="02040503050406030204" pitchFamily="18" charset="0"/>
                                        <a:ea typeface="Cambria Math" panose="02040503050406030204" pitchFamily="18" charset="0"/>
                                      </a:rPr>
                                      <m:t>∗</m:t>
                                    </m:r>
                                  </m:sup>
                                </m:sSup>
                                <m:sSup>
                                  <m:sSupPr>
                                    <m:ctrlPr>
                                      <a:rPr lang="en-US" altLang="zh-CN" sz="1600" i="1">
                                        <a:solidFill>
                                          <a:srgbClr val="ADADAD"/>
                                        </a:solidFill>
                                        <a:latin typeface="Cambria Math" panose="02040503050406030204" pitchFamily="18" charset="0"/>
                                        <a:ea typeface="Cambria Math" panose="02040503050406030204" pitchFamily="18" charset="0"/>
                                      </a:rPr>
                                    </m:ctrlPr>
                                  </m:sSupPr>
                                  <m:e>
                                    <m:sSup>
                                      <m:sSupPr>
                                        <m:ctrlPr>
                                          <a:rPr lang="en-US" altLang="zh-CN" sz="1600" i="1">
                                            <a:solidFill>
                                              <a:srgbClr val="ADADAD"/>
                                            </a:solidFill>
                                            <a:latin typeface="Cambria Math" panose="02040503050406030204" pitchFamily="18" charset="0"/>
                                            <a:ea typeface="Cambria Math" panose="02040503050406030204" pitchFamily="18" charset="0"/>
                                          </a:rPr>
                                        </m:ctrlPr>
                                      </m:sSupPr>
                                      <m:e>
                                        <m:r>
                                          <a:rPr lang="en-US" altLang="zh-CN" sz="1600" i="1">
                                            <a:solidFill>
                                              <a:srgbClr val="ADADAD"/>
                                            </a:solidFill>
                                            <a:latin typeface="Cambria Math" panose="02040503050406030204" pitchFamily="18" charset="0"/>
                                            <a:ea typeface="Cambria Math" panose="02040503050406030204" pitchFamily="18" charset="0"/>
                                          </a:rPr>
                                          <m:t>𝑉</m:t>
                                        </m:r>
                                      </m:e>
                                      <m:sup>
                                        <m:r>
                                          <a:rPr lang="en-US" altLang="zh-CN" sz="1600" i="1">
                                            <a:solidFill>
                                              <a:srgbClr val="ADADAD"/>
                                            </a:solidFill>
                                            <a:latin typeface="Cambria Math" panose="02040503050406030204" pitchFamily="18" charset="0"/>
                                            <a:ea typeface="Cambria Math" panose="02040503050406030204" pitchFamily="18" charset="0"/>
                                          </a:rPr>
                                          <m:t>∗</m:t>
                                        </m:r>
                                      </m:sup>
                                    </m:sSup>
                                  </m:e>
                                  <m:sup>
                                    <m:r>
                                      <a:rPr lang="en-US" altLang="zh-CN" sz="1600" i="1">
                                        <a:solidFill>
                                          <a:srgbClr val="ADADAD"/>
                                        </a:solidFill>
                                        <a:latin typeface="Cambria Math" panose="02040503050406030204" pitchFamily="18" charset="0"/>
                                        <a:ea typeface="Cambria Math" panose="02040503050406030204" pitchFamily="18" charset="0"/>
                                      </a:rPr>
                                      <m:t>𝑇</m:t>
                                    </m:r>
                                  </m:sup>
                                </m:sSup>
                              </m:e>
                            </m:d>
                          </m:e>
                          <m:sub>
                            <m:r>
                              <a:rPr lang="en-US" altLang="zh-CN" sz="1600" i="1">
                                <a:solidFill>
                                  <a:srgbClr val="ADADAD"/>
                                </a:solidFill>
                                <a:latin typeface="Cambria Math" panose="02040503050406030204" pitchFamily="18" charset="0"/>
                                <a:ea typeface="Cambria Math" panose="02040503050406030204" pitchFamily="18" charset="0"/>
                              </a:rPr>
                              <m:t>𝐹</m:t>
                            </m:r>
                          </m:sub>
                          <m:sup>
                            <m:r>
                              <a:rPr lang="en-US" altLang="zh-CN" sz="1600" i="1">
                                <a:solidFill>
                                  <a:srgbClr val="ADADAD"/>
                                </a:solidFill>
                                <a:latin typeface="Cambria Math" panose="02040503050406030204" pitchFamily="18" charset="0"/>
                                <a:ea typeface="Cambria Math" panose="02040503050406030204" pitchFamily="18" charset="0"/>
                              </a:rPr>
                              <m:t>2</m:t>
                            </m:r>
                          </m:sup>
                        </m:sSubSup>
                      </m:e>
                    </m:func>
                    <m:r>
                      <a:rPr lang="en-US" altLang="zh-CN" sz="1600" i="1">
                        <a:solidFill>
                          <a:srgbClr val="ADADAD"/>
                        </a:solidFill>
                        <a:latin typeface="Cambria Math" panose="02040503050406030204" pitchFamily="18" charset="0"/>
                        <a:ea typeface="Cambria Math" panose="02040503050406030204" pitchFamily="18" charset="0"/>
                      </a:rPr>
                      <m:t>,</m:t>
                    </m:r>
                    <m:r>
                      <a:rPr lang="en-US" altLang="zh-CN" sz="1600" i="1">
                        <a:solidFill>
                          <a:srgbClr val="ADADAD"/>
                        </a:solidFill>
                        <a:latin typeface="Cambria Math" panose="02040503050406030204" pitchFamily="18" charset="0"/>
                        <a:ea typeface="Cambria Math" panose="02040503050406030204" pitchFamily="18" charset="0"/>
                      </a:rPr>
                      <m:t>𝑘</m:t>
                    </m:r>
                    <m:r>
                      <a:rPr lang="en-US" altLang="zh-CN" sz="1600" i="1">
                        <a:solidFill>
                          <a:srgbClr val="ADADAD"/>
                        </a:solidFill>
                        <a:latin typeface="Cambria Math" panose="02040503050406030204" pitchFamily="18" charset="0"/>
                        <a:ea typeface="Cambria Math" panose="02040503050406030204" pitchFamily="18" charset="0"/>
                      </a:rPr>
                      <m:t>:</m:t>
                    </m:r>
                    <m:r>
                      <a:rPr lang="en-US" altLang="zh-CN" sz="1600" i="1">
                        <a:solidFill>
                          <a:srgbClr val="ADADAD"/>
                        </a:solidFill>
                        <a:latin typeface="Cambria Math" panose="02040503050406030204" pitchFamily="18" charset="0"/>
                        <a:ea typeface="Cambria Math" panose="02040503050406030204" pitchFamily="18" charset="0"/>
                      </a:rPr>
                      <m:t>𝑑𝑖𝑚𝑒𝑛𝑠𝑖𝑜𝑛𝑎𝑙𝑖𝑡𝑦</m:t>
                    </m:r>
                  </m:oMath>
                </a14:m>
                <a:endParaRPr lang="en-US" altLang="zh-CN" sz="1600" dirty="0">
                  <a:solidFill>
                    <a:srgbClr val="ADADAD"/>
                  </a:solidFill>
                  <a:ea typeface="微软雅黑" panose="020B0503020204020204" pitchFamily="34" charset="-122"/>
                </a:endParaRPr>
              </a:p>
            </p:txBody>
          </p:sp>
        </mc:Choice>
        <mc:Fallback xmlns="">
          <p:sp>
            <p:nvSpPr>
              <p:cNvPr id="23" name="文本框 22"/>
              <p:cNvSpPr txBox="1">
                <a:spLocks noRot="1" noChangeAspect="1" noMove="1" noResize="1" noEditPoints="1" noAdjustHandles="1" noChangeArrowheads="1" noChangeShapeType="1" noTextEdit="1"/>
              </p:cNvSpPr>
              <p:nvPr/>
            </p:nvSpPr>
            <p:spPr>
              <a:xfrm>
                <a:off x="311700" y="766324"/>
                <a:ext cx="8160758" cy="1746888"/>
              </a:xfrm>
              <a:prstGeom prst="rect">
                <a:avLst/>
              </a:prstGeom>
              <a:blipFill>
                <a:blip r:embed="rId3"/>
                <a:stretch>
                  <a:fillRect l="-672" t="-350" r="-822"/>
                </a:stretch>
              </a:blipFill>
            </p:spPr>
            <p:txBody>
              <a:bodyPr/>
              <a:lstStyle/>
              <a:p>
                <a:r>
                  <a:rPr lang="zh-CN" altLang="en-US">
                    <a:noFill/>
                  </a:rPr>
                  <a:t> </a:t>
                </a:r>
              </a:p>
            </p:txBody>
          </p:sp>
        </mc:Fallback>
      </mc:AlternateContent>
      <p:pic>
        <p:nvPicPr>
          <p:cNvPr id="2" name="图片 1"/>
          <p:cNvPicPr>
            <a:picLocks noChangeAspect="1"/>
          </p:cNvPicPr>
          <p:nvPr/>
        </p:nvPicPr>
        <p:blipFill>
          <a:blip r:embed="rId4"/>
          <a:stretch>
            <a:fillRect/>
          </a:stretch>
        </p:blipFill>
        <p:spPr>
          <a:xfrm>
            <a:off x="2953751" y="2508327"/>
            <a:ext cx="3486806" cy="2338211"/>
          </a:xfrm>
          <a:prstGeom prst="rect">
            <a:avLst/>
          </a:prstGeom>
        </p:spPr>
      </p:pic>
      <p:sp>
        <p:nvSpPr>
          <p:cNvPr id="8" name="Shape 60">
            <a:extLst>
              <a:ext uri="{FF2B5EF4-FFF2-40B4-BE49-F238E27FC236}">
                <a16:creationId xmlns:a16="http://schemas.microsoft.com/office/drawing/2014/main" id="{999D34C3-A2DA-D94A-A20B-4A62C505FD58}"/>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Framework: Monitor Margin</a:t>
            </a:r>
          </a:p>
        </p:txBody>
      </p:sp>
      <p:sp>
        <p:nvSpPr>
          <p:cNvPr id="9" name="矩形 8"/>
          <p:cNvSpPr/>
          <p:nvPr/>
        </p:nvSpPr>
        <p:spPr>
          <a:xfrm>
            <a:off x="149070" y="4825984"/>
            <a:ext cx="8486018" cy="276999"/>
          </a:xfrm>
          <a:prstGeom prst="rect">
            <a:avLst/>
          </a:prstGeom>
        </p:spPr>
        <p:txBody>
          <a:bodyPr wrap="square">
            <a:spAutoFit/>
          </a:bodyPr>
          <a:lstStyle/>
          <a:p>
            <a:pPr algn="ctr"/>
            <a:r>
              <a:rPr lang="en-US" altLang="zh-CN" sz="1200" dirty="0" err="1">
                <a:solidFill>
                  <a:schemeClr val="bg1">
                    <a:lumMod val="25000"/>
                    <a:lumOff val="75000"/>
                  </a:schemeClr>
                </a:solidFill>
              </a:rPr>
              <a:t>Ziwei</a:t>
            </a:r>
            <a:r>
              <a:rPr lang="en-US" altLang="zh-CN" sz="1200" dirty="0">
                <a:solidFill>
                  <a:schemeClr val="bg1">
                    <a:lumMod val="25000"/>
                    <a:lumOff val="75000"/>
                  </a:schemeClr>
                </a:solidFill>
              </a:rPr>
              <a:t> Zhang,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TIMERS: Error-Bounded SVD Restart on Dynamic Networks. </a:t>
            </a:r>
            <a:r>
              <a:rPr lang="en-US" altLang="zh-CN" sz="1200" b="1" i="1" dirty="0">
                <a:solidFill>
                  <a:schemeClr val="bg1">
                    <a:lumMod val="25000"/>
                    <a:lumOff val="75000"/>
                  </a:schemeClr>
                </a:solidFill>
              </a:rPr>
              <a:t>AAAI</a:t>
            </a:r>
            <a:r>
              <a:rPr lang="en-US" altLang="zh-CN" sz="1200" dirty="0">
                <a:solidFill>
                  <a:schemeClr val="bg1">
                    <a:lumMod val="25000"/>
                    <a:lumOff val="75000"/>
                  </a:schemeClr>
                </a:solidFill>
              </a:rPr>
              <a:t>, 2018.</a:t>
            </a:r>
            <a:endParaRPr lang="zh-CN" altLang="en-US" sz="1200" dirty="0">
              <a:solidFill>
                <a:schemeClr val="bg1">
                  <a:lumMod val="25000"/>
                  <a:lumOff val="75000"/>
                </a:schemeClr>
              </a:solidFill>
            </a:endParaRPr>
          </a:p>
        </p:txBody>
      </p:sp>
    </p:spTree>
    <p:extLst>
      <p:ext uri="{BB962C8B-B14F-4D97-AF65-F5344CB8AC3E}">
        <p14:creationId xmlns:p14="http://schemas.microsoft.com/office/powerpoint/2010/main" val="3895449346"/>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8146D263-C69E-204A-B368-72295297D0E0}"/>
                  </a:ext>
                </a:extLst>
              </p:cNvPr>
              <p:cNvSpPr txBox="1"/>
              <p:nvPr/>
            </p:nvSpPr>
            <p:spPr>
              <a:xfrm>
                <a:off x="311700" y="766324"/>
                <a:ext cx="8520600" cy="3895554"/>
              </a:xfrm>
              <a:prstGeom prst="rect">
                <a:avLst/>
              </a:prstGeom>
              <a:noFill/>
            </p:spPr>
            <p:txBody>
              <a:bodyPr wrap="square" rtlCol="0">
                <a:spAutoFit/>
              </a:bodyPr>
              <a:lstStyle/>
              <a:p>
                <a:pPr marL="342900" indent="-342900" algn="just">
                  <a:lnSpc>
                    <a:spcPct val="120000"/>
                  </a:lnSpc>
                  <a:spcBef>
                    <a:spcPts val="600"/>
                  </a:spcBef>
                  <a:buClr>
                    <a:srgbClr val="ADADAD"/>
                  </a:buClr>
                  <a:buFont typeface="Arial" panose="020B0604020202020204" pitchFamily="34" charset="0"/>
                  <a:buChar char="•"/>
                </a:pPr>
                <a:r>
                  <a:rPr lang="en-US" altLang="zh-CN" sz="1800" dirty="0">
                    <a:solidFill>
                      <a:srgbClr val="ADADAD"/>
                    </a:solidFill>
                    <a:ea typeface="微软雅黑" panose="020B0503020204020204" pitchFamily="34" charset="-122"/>
                  </a:rPr>
                  <a:t> Framework: monitor the maximum margin </a:t>
                </a:r>
              </a:p>
              <a:p>
                <a:pPr marL="342900" indent="-342900" algn="just">
                  <a:lnSpc>
                    <a:spcPct val="120000"/>
                  </a:lnSpc>
                  <a:spcBef>
                    <a:spcPts val="600"/>
                  </a:spcBef>
                  <a:buClr>
                    <a:srgbClr val="ADADAD"/>
                  </a:buClr>
                  <a:buFont typeface="Arial" panose="020B0604020202020204" pitchFamily="34" charset="0"/>
                  <a:buChar char="•"/>
                </a:pPr>
                <a:r>
                  <a:rPr lang="en-US" altLang="zh-CN" sz="1800" dirty="0">
                    <a:solidFill>
                      <a:srgbClr val="ADADAD"/>
                    </a:solidFill>
                    <a:ea typeface="微软雅黑" panose="020B0503020204020204" pitchFamily="34" charset="-122"/>
                  </a:rPr>
                  <a:t> Formulation: constrained optimization</a:t>
                </a:r>
              </a:p>
              <a:p>
                <a:pPr marL="342900" indent="-342900" algn="just">
                  <a:lnSpc>
                    <a:spcPct val="120000"/>
                  </a:lnSpc>
                  <a:spcBef>
                    <a:spcPts val="600"/>
                  </a:spcBef>
                  <a:buClr>
                    <a:srgbClr val="ADADAD"/>
                  </a:buClr>
                  <a:buFont typeface="Arial" panose="020B0604020202020204" pitchFamily="34" charset="0"/>
                  <a:buChar char="•"/>
                </a:pPr>
                <a:endParaRPr lang="en-US" altLang="zh-CN" sz="2400" dirty="0">
                  <a:solidFill>
                    <a:srgbClr val="ADADAD"/>
                  </a:solidFill>
                  <a:ea typeface="微软雅黑" panose="020B0503020204020204" pitchFamily="34" charset="-122"/>
                </a:endParaRPr>
              </a:p>
              <a:p>
                <a:pPr algn="just">
                  <a:lnSpc>
                    <a:spcPct val="120000"/>
                  </a:lnSpc>
                  <a:spcBef>
                    <a:spcPts val="600"/>
                  </a:spcBef>
                  <a:buClr>
                    <a:srgbClr val="ADADAD"/>
                  </a:buClr>
                </a:pPr>
                <a:endParaRPr lang="en-US" altLang="zh-CN" sz="2400" dirty="0">
                  <a:solidFill>
                    <a:srgbClr val="ADADAD"/>
                  </a:solidFill>
                  <a:ea typeface="微软雅黑" panose="020B0503020204020204" pitchFamily="34" charset="-122"/>
                </a:endParaRPr>
              </a:p>
              <a:p>
                <a:pPr marL="342900" lvl="1" algn="just">
                  <a:lnSpc>
                    <a:spcPct val="120000"/>
                  </a:lnSpc>
                  <a:spcBef>
                    <a:spcPts val="600"/>
                  </a:spcBef>
                  <a:buClr>
                    <a:srgbClr val="ADADAD"/>
                  </a:buClr>
                </a:pPr>
                <a:endParaRPr lang="en-US" altLang="zh-CN" sz="1500" dirty="0">
                  <a:solidFill>
                    <a:srgbClr val="ADADAD"/>
                  </a:solidFill>
                  <a:ea typeface="微软雅黑" panose="020B0503020204020204" pitchFamily="34" charset="-122"/>
                </a:endParaRPr>
              </a:p>
              <a:p>
                <a:pPr marL="342900" lvl="1" algn="ctr">
                  <a:lnSpc>
                    <a:spcPct val="120000"/>
                  </a:lnSpc>
                  <a:spcBef>
                    <a:spcPts val="600"/>
                  </a:spcBef>
                  <a:buClr>
                    <a:srgbClr val="ADADAD"/>
                  </a:buClr>
                </a:pPr>
                <a14:m>
                  <m:oMath xmlns:m="http://schemas.openxmlformats.org/officeDocument/2006/math">
                    <m:sSub>
                      <m:sSubPr>
                        <m:ctrlPr>
                          <a:rPr lang="en-US" altLang="zh-CN" sz="1500" i="1">
                            <a:solidFill>
                              <a:srgbClr val="ADADAD"/>
                            </a:solidFill>
                            <a:latin typeface="Cambria Math" panose="02040503050406030204" pitchFamily="18" charset="0"/>
                            <a:ea typeface="微软雅黑" panose="020B0503020204020204" pitchFamily="34" charset="-122"/>
                          </a:rPr>
                        </m:ctrlPr>
                      </m:sSubPr>
                      <m:e>
                        <m:r>
                          <a:rPr lang="en-US" altLang="zh-CN" sz="1500" i="1">
                            <a:solidFill>
                              <a:srgbClr val="ADADAD"/>
                            </a:solidFill>
                            <a:latin typeface="Cambria Math" panose="02040503050406030204" pitchFamily="18" charset="0"/>
                            <a:ea typeface="微软雅黑" panose="020B0503020204020204" pitchFamily="34" charset="-122"/>
                          </a:rPr>
                          <m:t>𝑐</m:t>
                        </m:r>
                      </m:e>
                      <m:sub>
                        <m:r>
                          <a:rPr lang="en-US" altLang="zh-CN" sz="1500" i="1">
                            <a:solidFill>
                              <a:srgbClr val="ADADAD"/>
                            </a:solidFill>
                            <a:latin typeface="Cambria Math" panose="02040503050406030204" pitchFamily="18" charset="0"/>
                            <a:ea typeface="微软雅黑" panose="020B0503020204020204" pitchFamily="34" charset="-122"/>
                          </a:rPr>
                          <m:t>𝑡</m:t>
                        </m:r>
                      </m:sub>
                    </m:sSub>
                    <m:r>
                      <a:rPr lang="en-US" altLang="zh-CN" sz="1500" i="1">
                        <a:solidFill>
                          <a:srgbClr val="ADADAD"/>
                        </a:solidFill>
                        <a:latin typeface="Cambria Math" panose="02040503050406030204" pitchFamily="18" charset="0"/>
                        <a:ea typeface="微软雅黑" panose="020B0503020204020204" pitchFamily="34" charset="-122"/>
                      </a:rPr>
                      <m:t>:</m:t>
                    </m:r>
                  </m:oMath>
                </a14:m>
                <a:r>
                  <a:rPr lang="en-US" altLang="zh-CN" sz="1500" dirty="0">
                    <a:solidFill>
                      <a:srgbClr val="ADADAD"/>
                    </a:solidFill>
                    <a:ea typeface="微软雅黑" panose="020B0503020204020204" pitchFamily="34" charset="-122"/>
                  </a:rPr>
                  <a:t> whether to restart; </a:t>
                </a:r>
                <a14:m>
                  <m:oMath xmlns:m="http://schemas.openxmlformats.org/officeDocument/2006/math">
                    <m:r>
                      <a:rPr lang="zh-CN" altLang="en-US" sz="1500" i="1">
                        <a:solidFill>
                          <a:srgbClr val="ADADAD"/>
                        </a:solidFill>
                        <a:latin typeface="Cambria Math" panose="02040503050406030204" pitchFamily="18" charset="0"/>
                        <a:ea typeface="Cambria Math" panose="02040503050406030204" pitchFamily="18" charset="0"/>
                      </a:rPr>
                      <m:t>𝒢</m:t>
                    </m:r>
                    <m:r>
                      <a:rPr lang="en-US" altLang="zh-CN" sz="1500" i="1">
                        <a:solidFill>
                          <a:srgbClr val="ADADAD"/>
                        </a:solidFill>
                        <a:latin typeface="Cambria Math" panose="02040503050406030204" pitchFamily="18" charset="0"/>
                        <a:ea typeface="Cambria Math" panose="02040503050406030204" pitchFamily="18" charset="0"/>
                      </a:rPr>
                      <m:t>:</m:t>
                    </m:r>
                  </m:oMath>
                </a14:m>
                <a:r>
                  <a:rPr lang="en-US" altLang="zh-CN" sz="1500" dirty="0">
                    <a:solidFill>
                      <a:srgbClr val="ADADAD"/>
                    </a:solidFill>
                    <a:ea typeface="微软雅黑" panose="020B0503020204020204" pitchFamily="34" charset="-122"/>
                  </a:rPr>
                  <a:t> evaluating the margin; </a:t>
                </a:r>
                <a14:m>
                  <m:oMath xmlns:m="http://schemas.openxmlformats.org/officeDocument/2006/math">
                    <m:r>
                      <m:rPr>
                        <m:sty m:val="p"/>
                      </m:rPr>
                      <a:rPr lang="el-GR" altLang="zh-CN" sz="1500" i="1">
                        <a:solidFill>
                          <a:srgbClr val="ADADAD"/>
                        </a:solidFill>
                        <a:latin typeface="Cambria Math" panose="02040503050406030204" pitchFamily="18" charset="0"/>
                        <a:ea typeface="Cambria Math" panose="02040503050406030204" pitchFamily="18" charset="0"/>
                      </a:rPr>
                      <m:t>Θ</m:t>
                    </m:r>
                    <m:r>
                      <a:rPr lang="en-US" altLang="zh-CN" sz="1500" i="1">
                        <a:solidFill>
                          <a:srgbClr val="ADADAD"/>
                        </a:solidFill>
                        <a:latin typeface="Cambria Math" panose="02040503050406030204" pitchFamily="18" charset="0"/>
                        <a:ea typeface="Cambria Math" panose="02040503050406030204" pitchFamily="18" charset="0"/>
                      </a:rPr>
                      <m:t>:</m:t>
                    </m:r>
                  </m:oMath>
                </a14:m>
                <a:r>
                  <a:rPr lang="en-US" altLang="zh-CN" sz="1500" dirty="0">
                    <a:solidFill>
                      <a:srgbClr val="ADADAD"/>
                    </a:solidFill>
                    <a:ea typeface="微软雅黑" panose="020B0503020204020204" pitchFamily="34" charset="-122"/>
                  </a:rPr>
                  <a:t> threshold</a:t>
                </a:r>
              </a:p>
              <a:p>
                <a:pPr marL="285750" lvl="1" indent="-285750" algn="just">
                  <a:lnSpc>
                    <a:spcPct val="120000"/>
                  </a:lnSpc>
                  <a:spcBef>
                    <a:spcPts val="600"/>
                  </a:spcBef>
                  <a:buClr>
                    <a:srgbClr val="ADADAD"/>
                  </a:buClr>
                  <a:buFont typeface="Arial" panose="020B0604020202020204" pitchFamily="34" charset="0"/>
                  <a:buChar char="•"/>
                </a:pPr>
                <a:endParaRPr lang="en-US" altLang="zh-CN" sz="1500" dirty="0">
                  <a:solidFill>
                    <a:srgbClr val="ADADAD"/>
                  </a:solidFill>
                  <a:ea typeface="微软雅黑" panose="020B0503020204020204" pitchFamily="34" charset="-122"/>
                </a:endParaRPr>
              </a:p>
              <a:p>
                <a:pPr marL="342900" lvl="1" algn="just">
                  <a:lnSpc>
                    <a:spcPct val="120000"/>
                  </a:lnSpc>
                  <a:spcBef>
                    <a:spcPts val="600"/>
                  </a:spcBef>
                  <a:buClr>
                    <a:srgbClr val="ADADAD"/>
                  </a:buClr>
                </a:pPr>
                <a:endParaRPr lang="en-US" altLang="zh-CN" sz="1500" dirty="0">
                  <a:solidFill>
                    <a:srgbClr val="ADADAD"/>
                  </a:solidFill>
                  <a:ea typeface="微软雅黑" panose="020B0503020204020204" pitchFamily="34" charset="-122"/>
                </a:endParaRPr>
              </a:p>
              <a:p>
                <a:pPr marL="628650" lvl="1" indent="-285750" algn="just">
                  <a:lnSpc>
                    <a:spcPct val="120000"/>
                  </a:lnSpc>
                  <a:spcBef>
                    <a:spcPts val="600"/>
                  </a:spcBef>
                  <a:buClr>
                    <a:srgbClr val="ADADAD"/>
                  </a:buClr>
                  <a:buFont typeface="Arial" panose="020B0604020202020204" pitchFamily="34" charset="0"/>
                  <a:buChar char="•"/>
                </a:pPr>
                <a:r>
                  <a:rPr lang="en-US" altLang="zh-CN" sz="1500" dirty="0">
                    <a:solidFill>
                      <a:srgbClr val="ADADAD"/>
                    </a:solidFill>
                    <a:ea typeface="微软雅黑" panose="020B0503020204020204" pitchFamily="34" charset="-122"/>
                  </a:rPr>
                  <a:t>Intuition: keep the maximum margin within a threshold while reducing  the number of restarts</a:t>
                </a:r>
              </a:p>
            </p:txBody>
          </p:sp>
        </mc:Choice>
        <mc:Fallback xmlns="">
          <p:sp>
            <p:nvSpPr>
              <p:cNvPr id="9" name="文本框 8">
                <a:extLst>
                  <a:ext uri="{FF2B5EF4-FFF2-40B4-BE49-F238E27FC236}">
                    <a16:creationId xmlns:a16="http://schemas.microsoft.com/office/drawing/2014/main" id="{8146D263-C69E-204A-B368-72295297D0E0}"/>
                  </a:ext>
                </a:extLst>
              </p:cNvPr>
              <p:cNvSpPr txBox="1">
                <a:spLocks noRot="1" noChangeAspect="1" noMove="1" noResize="1" noEditPoints="1" noAdjustHandles="1" noChangeArrowheads="1" noChangeShapeType="1" noTextEdit="1"/>
              </p:cNvSpPr>
              <p:nvPr/>
            </p:nvSpPr>
            <p:spPr>
              <a:xfrm>
                <a:off x="311700" y="766324"/>
                <a:ext cx="8520600" cy="3895554"/>
              </a:xfrm>
              <a:prstGeom prst="rect">
                <a:avLst/>
              </a:prstGeom>
              <a:blipFill>
                <a:blip r:embed="rId3"/>
                <a:stretch>
                  <a:fillRect l="-447" t="-326" r="-298" b="-651"/>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fld id="{0CFEC368-1D7A-4F81-ABF6-AE0E36BAF64C}" type="slidenum">
              <a:rPr lang="en-US" smtClean="0"/>
              <a:pPr/>
              <a:t>132</a:t>
            </a:fld>
            <a:endParaRPr lang="en-US" dirty="0"/>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4"/>
          <a:srcRect t="7209" b="4450"/>
          <a:stretch/>
        </p:blipFill>
        <p:spPr>
          <a:xfrm>
            <a:off x="2349129" y="1898964"/>
            <a:ext cx="4523826" cy="983618"/>
          </a:xfrm>
          <a:prstGeom prst="rect">
            <a:avLst/>
          </a:prstGeom>
        </p:spPr>
      </p:pic>
      <p:pic>
        <p:nvPicPr>
          <p:cNvPr id="5" name="图片 4"/>
          <p:cNvPicPr>
            <a:picLocks noChangeAspect="1"/>
          </p:cNvPicPr>
          <p:nvPr/>
        </p:nvPicPr>
        <p:blipFill>
          <a:blip r:embed="rId5"/>
          <a:stretch>
            <a:fillRect/>
          </a:stretch>
        </p:blipFill>
        <p:spPr>
          <a:xfrm>
            <a:off x="3220870" y="3402581"/>
            <a:ext cx="2702259" cy="587681"/>
          </a:xfrm>
          <a:prstGeom prst="rect">
            <a:avLst/>
          </a:prstGeom>
        </p:spPr>
      </p:pic>
      <p:sp>
        <p:nvSpPr>
          <p:cNvPr id="10" name="Shape 60">
            <a:extLst>
              <a:ext uri="{FF2B5EF4-FFF2-40B4-BE49-F238E27FC236}">
                <a16:creationId xmlns:a16="http://schemas.microsoft.com/office/drawing/2014/main" id="{BD853DBF-9AE7-FA4E-9B20-65C4ED02B30D}"/>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Framework: Monitor Margin</a:t>
            </a:r>
          </a:p>
        </p:txBody>
      </p:sp>
      <p:sp>
        <p:nvSpPr>
          <p:cNvPr id="12" name="矩形 11"/>
          <p:cNvSpPr/>
          <p:nvPr/>
        </p:nvSpPr>
        <p:spPr>
          <a:xfrm>
            <a:off x="149070" y="4825984"/>
            <a:ext cx="8486018" cy="276999"/>
          </a:xfrm>
          <a:prstGeom prst="rect">
            <a:avLst/>
          </a:prstGeom>
        </p:spPr>
        <p:txBody>
          <a:bodyPr wrap="square">
            <a:spAutoFit/>
          </a:bodyPr>
          <a:lstStyle/>
          <a:p>
            <a:pPr algn="ctr"/>
            <a:r>
              <a:rPr lang="en-US" altLang="zh-CN" sz="1200" dirty="0" err="1">
                <a:solidFill>
                  <a:schemeClr val="bg1">
                    <a:lumMod val="25000"/>
                    <a:lumOff val="75000"/>
                  </a:schemeClr>
                </a:solidFill>
              </a:rPr>
              <a:t>Ziwei</a:t>
            </a:r>
            <a:r>
              <a:rPr lang="en-US" altLang="zh-CN" sz="1200" dirty="0">
                <a:solidFill>
                  <a:schemeClr val="bg1">
                    <a:lumMod val="25000"/>
                    <a:lumOff val="75000"/>
                  </a:schemeClr>
                </a:solidFill>
              </a:rPr>
              <a:t> Zhang,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TIMERS: Error-Bounded SVD Restart on Dynamic Networks. </a:t>
            </a:r>
            <a:r>
              <a:rPr lang="en-US" altLang="zh-CN" sz="1200" b="1" i="1" dirty="0">
                <a:solidFill>
                  <a:schemeClr val="bg1">
                    <a:lumMod val="25000"/>
                    <a:lumOff val="75000"/>
                  </a:schemeClr>
                </a:solidFill>
              </a:rPr>
              <a:t>AAAI</a:t>
            </a:r>
            <a:r>
              <a:rPr lang="en-US" altLang="zh-CN" sz="1200" dirty="0">
                <a:solidFill>
                  <a:schemeClr val="bg1">
                    <a:lumMod val="25000"/>
                    <a:lumOff val="75000"/>
                  </a:schemeClr>
                </a:solidFill>
              </a:rPr>
              <a:t>, 2018.</a:t>
            </a:r>
            <a:endParaRPr lang="zh-CN" altLang="en-US" sz="1200" dirty="0">
              <a:solidFill>
                <a:schemeClr val="bg1">
                  <a:lumMod val="25000"/>
                  <a:lumOff val="75000"/>
                </a:schemeClr>
              </a:solidFill>
            </a:endParaRPr>
          </a:p>
        </p:txBody>
      </p:sp>
    </p:spTree>
    <p:extLst>
      <p:ext uri="{BB962C8B-B14F-4D97-AF65-F5344CB8AC3E}">
        <p14:creationId xmlns:p14="http://schemas.microsoft.com/office/powerpoint/2010/main" val="3547526647"/>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133</a:t>
            </a:fld>
            <a:endParaRPr lang="en-US" dirty="0"/>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311700" y="766324"/>
            <a:ext cx="8520600" cy="3195298"/>
          </a:xfrm>
          <a:prstGeom prst="rect">
            <a:avLst/>
          </a:prstGeom>
          <a:noFill/>
        </p:spPr>
        <p:txBody>
          <a:bodyPr wrap="square" rtlCol="0">
            <a:spAutoFit/>
          </a:bodyPr>
          <a:lstStyle/>
          <a:p>
            <a:pPr marL="285750" indent="-285750" algn="just">
              <a:lnSpc>
                <a:spcPct val="120000"/>
              </a:lnSpc>
              <a:spcBef>
                <a:spcPts val="600"/>
              </a:spcBef>
              <a:buClr>
                <a:srgbClr val="ADADAD"/>
              </a:buClr>
              <a:buFont typeface="Arial" panose="020B0604020202020204" pitchFamily="34" charset="0"/>
              <a:buChar char="•"/>
            </a:pPr>
            <a:r>
              <a:rPr lang="en-US" altLang="zh-CN" sz="1800" dirty="0">
                <a:solidFill>
                  <a:srgbClr val="ADADAD"/>
                </a:solidFill>
                <a:ea typeface="微软雅黑" panose="020B0503020204020204" pitchFamily="34" charset="-122"/>
              </a:rPr>
              <a:t>Lazy restarts: restart only when the margin exceeds the threshold</a:t>
            </a:r>
          </a:p>
          <a:p>
            <a:pPr marL="285750" indent="-285750" algn="just">
              <a:lnSpc>
                <a:spcPct val="120000"/>
              </a:lnSpc>
              <a:spcBef>
                <a:spcPts val="600"/>
              </a:spcBef>
              <a:buClr>
                <a:srgbClr val="ADADAD"/>
              </a:buClr>
              <a:buFont typeface="Arial" panose="020B0604020202020204" pitchFamily="34" charset="0"/>
              <a:buChar char="•"/>
            </a:pPr>
            <a:r>
              <a:rPr lang="en-US" altLang="zh-CN" sz="1800" dirty="0">
                <a:solidFill>
                  <a:srgbClr val="ADADAD"/>
                </a:solidFill>
                <a:ea typeface="微软雅黑" panose="020B0503020204020204" pitchFamily="34" charset="-122"/>
              </a:rPr>
              <a:t>Problem: intrinsic loss is hard to compute</a:t>
            </a:r>
          </a:p>
          <a:p>
            <a:pPr marL="630000" lvl="8" indent="-285750" algn="just">
              <a:lnSpc>
                <a:spcPct val="120000"/>
              </a:lnSpc>
              <a:spcBef>
                <a:spcPts val="600"/>
              </a:spcBef>
              <a:buClr>
                <a:srgbClr val="ADADAD"/>
              </a:buClr>
              <a:buFont typeface="Arial" panose="020B0604020202020204" pitchFamily="34" charset="0"/>
              <a:buChar char="•"/>
            </a:pPr>
            <a:r>
              <a:rPr lang="en-US" altLang="zh-CN" sz="1600" dirty="0">
                <a:solidFill>
                  <a:srgbClr val="ADADAD"/>
                </a:solidFill>
                <a:ea typeface="微软雅黑" panose="020B0503020204020204" pitchFamily="34" charset="-122"/>
              </a:rPr>
              <a:t>Direct calculation has the same time complexity as SVD</a:t>
            </a:r>
          </a:p>
          <a:p>
            <a:pPr marL="285750" indent="-285750" algn="just">
              <a:lnSpc>
                <a:spcPct val="120000"/>
              </a:lnSpc>
              <a:spcBef>
                <a:spcPts val="600"/>
              </a:spcBef>
              <a:buClr>
                <a:srgbClr val="ADADAD"/>
              </a:buClr>
              <a:buFont typeface="Arial" panose="020B0604020202020204" pitchFamily="34" charset="0"/>
              <a:buChar char="•"/>
            </a:pPr>
            <a:r>
              <a:rPr lang="en-US" altLang="zh-CN" sz="1800" dirty="0">
                <a:solidFill>
                  <a:srgbClr val="ADADAD"/>
                </a:solidFill>
                <a:ea typeface="微软雅黑" panose="020B0503020204020204" pitchFamily="34" charset="-122"/>
              </a:rPr>
              <a:t>Relaxation: an upper bound on margin</a:t>
            </a:r>
          </a:p>
          <a:p>
            <a:pPr marL="630000" lvl="2" indent="-285750" algn="just">
              <a:lnSpc>
                <a:spcPct val="120000"/>
              </a:lnSpc>
              <a:spcBef>
                <a:spcPts val="600"/>
              </a:spcBef>
              <a:buClr>
                <a:srgbClr val="ADADAD"/>
              </a:buClr>
              <a:buFont typeface="Arial" panose="020B0604020202020204" pitchFamily="34" charset="0"/>
              <a:buChar char="•"/>
            </a:pPr>
            <a:r>
              <a:rPr lang="en-US" altLang="zh-CN" sz="1600" dirty="0">
                <a:solidFill>
                  <a:srgbClr val="ADADAD"/>
                </a:solidFill>
                <a:ea typeface="微软雅黑" panose="020B0503020204020204" pitchFamily="34" charset="-122"/>
              </a:rPr>
              <a:t>A lower bound on intrinsic loss ℒ(𝑆,𝑘)</a:t>
            </a:r>
          </a:p>
          <a:p>
            <a:pPr marL="285750" indent="-285750" algn="just">
              <a:lnSpc>
                <a:spcPct val="120000"/>
              </a:lnSpc>
              <a:spcBef>
                <a:spcPts val="600"/>
              </a:spcBef>
              <a:buClr>
                <a:srgbClr val="ADADAD"/>
              </a:buClr>
              <a:buFont typeface="Arial" panose="020B0604020202020204" pitchFamily="34" charset="0"/>
              <a:buChar char="•"/>
            </a:pPr>
            <a:endParaRPr lang="en-US" altLang="zh-CN" sz="1600" dirty="0">
              <a:solidFill>
                <a:srgbClr val="ADADAD"/>
              </a:solidFill>
              <a:ea typeface="微软雅黑" panose="020B0503020204020204" pitchFamily="34" charset="-122"/>
            </a:endParaRPr>
          </a:p>
          <a:p>
            <a:pPr algn="just">
              <a:lnSpc>
                <a:spcPct val="120000"/>
              </a:lnSpc>
              <a:spcBef>
                <a:spcPts val="600"/>
              </a:spcBef>
              <a:buClr>
                <a:srgbClr val="ADADAD"/>
              </a:buClr>
            </a:pPr>
            <a:endParaRPr lang="en-US" altLang="zh-CN" sz="1600" dirty="0">
              <a:solidFill>
                <a:srgbClr val="ADADAD"/>
              </a:solidFill>
              <a:ea typeface="微软雅黑" panose="020B0503020204020204" pitchFamily="34" charset="-122"/>
            </a:endParaRPr>
          </a:p>
          <a:p>
            <a:pPr algn="ctr">
              <a:lnSpc>
                <a:spcPct val="120000"/>
              </a:lnSpc>
              <a:spcBef>
                <a:spcPts val="600"/>
              </a:spcBef>
              <a:buClr>
                <a:srgbClr val="ADADAD"/>
              </a:buClr>
            </a:pPr>
            <a:r>
              <a:rPr lang="en-US" altLang="zh-CN" sz="1600" dirty="0">
                <a:solidFill>
                  <a:srgbClr val="ADADAD"/>
                </a:solidFill>
                <a:ea typeface="微软雅黑" panose="020B0503020204020204" pitchFamily="34" charset="-122"/>
              </a:rPr>
              <a:t>𝒥(𝑡): current loss; ℒ(𝑆_𝑡,𝑘): intrinsic loss; 𝐵(𝑡): bound of intrinsic loss</a:t>
            </a:r>
          </a:p>
        </p:txBody>
      </p:sp>
      <p:pic>
        <p:nvPicPr>
          <p:cNvPr id="3" name="图片 2"/>
          <p:cNvPicPr>
            <a:picLocks noChangeAspect="1"/>
          </p:cNvPicPr>
          <p:nvPr/>
        </p:nvPicPr>
        <p:blipFill>
          <a:blip r:embed="rId3"/>
          <a:stretch>
            <a:fillRect/>
          </a:stretch>
        </p:blipFill>
        <p:spPr>
          <a:xfrm>
            <a:off x="2052492" y="2950112"/>
            <a:ext cx="5117099" cy="579071"/>
          </a:xfrm>
          <a:prstGeom prst="rect">
            <a:avLst/>
          </a:prstGeom>
        </p:spPr>
      </p:pic>
      <p:sp>
        <p:nvSpPr>
          <p:cNvPr id="8" name="Shape 60">
            <a:extLst>
              <a:ext uri="{FF2B5EF4-FFF2-40B4-BE49-F238E27FC236}">
                <a16:creationId xmlns:a16="http://schemas.microsoft.com/office/drawing/2014/main" id="{2B9A2155-096C-A549-889A-8FA55D1408FC}"/>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Solution: Lazy Restarts</a:t>
            </a:r>
          </a:p>
        </p:txBody>
      </p:sp>
      <p:sp>
        <p:nvSpPr>
          <p:cNvPr id="9" name="矩形 8"/>
          <p:cNvSpPr/>
          <p:nvPr/>
        </p:nvSpPr>
        <p:spPr>
          <a:xfrm>
            <a:off x="149070" y="4825984"/>
            <a:ext cx="8486018" cy="276999"/>
          </a:xfrm>
          <a:prstGeom prst="rect">
            <a:avLst/>
          </a:prstGeom>
        </p:spPr>
        <p:txBody>
          <a:bodyPr wrap="square">
            <a:spAutoFit/>
          </a:bodyPr>
          <a:lstStyle/>
          <a:p>
            <a:pPr algn="ctr"/>
            <a:r>
              <a:rPr lang="en-US" altLang="zh-CN" sz="1200" dirty="0" err="1">
                <a:solidFill>
                  <a:schemeClr val="bg1">
                    <a:lumMod val="25000"/>
                    <a:lumOff val="75000"/>
                  </a:schemeClr>
                </a:solidFill>
              </a:rPr>
              <a:t>Ziwei</a:t>
            </a:r>
            <a:r>
              <a:rPr lang="en-US" altLang="zh-CN" sz="1200" dirty="0">
                <a:solidFill>
                  <a:schemeClr val="bg1">
                    <a:lumMod val="25000"/>
                    <a:lumOff val="75000"/>
                  </a:schemeClr>
                </a:solidFill>
              </a:rPr>
              <a:t> Zhang,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TIMERS: Error-Bounded SVD Restart on Dynamic Networks. </a:t>
            </a:r>
            <a:r>
              <a:rPr lang="en-US" altLang="zh-CN" sz="1200" b="1" i="1" dirty="0">
                <a:solidFill>
                  <a:schemeClr val="bg1">
                    <a:lumMod val="25000"/>
                    <a:lumOff val="75000"/>
                  </a:schemeClr>
                </a:solidFill>
              </a:rPr>
              <a:t>AAAI</a:t>
            </a:r>
            <a:r>
              <a:rPr lang="en-US" altLang="zh-CN" sz="1200" dirty="0">
                <a:solidFill>
                  <a:schemeClr val="bg1">
                    <a:lumMod val="25000"/>
                    <a:lumOff val="75000"/>
                  </a:schemeClr>
                </a:solidFill>
              </a:rPr>
              <a:t>, 2018.</a:t>
            </a:r>
            <a:endParaRPr lang="zh-CN" altLang="en-US" sz="1200" dirty="0">
              <a:solidFill>
                <a:schemeClr val="bg1">
                  <a:lumMod val="25000"/>
                  <a:lumOff val="75000"/>
                </a:schemeClr>
              </a:solidFill>
            </a:endParaRPr>
          </a:p>
        </p:txBody>
      </p:sp>
    </p:spTree>
    <p:extLst>
      <p:ext uri="{BB962C8B-B14F-4D97-AF65-F5344CB8AC3E}">
        <p14:creationId xmlns:p14="http://schemas.microsoft.com/office/powerpoint/2010/main" val="119827678"/>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134</a:t>
            </a:fld>
            <a:endParaRPr lang="en-US" dirty="0"/>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311700" y="791627"/>
            <a:ext cx="7217813" cy="562333"/>
          </a:xfrm>
          <a:prstGeom prst="rect">
            <a:avLst/>
          </a:prstGeom>
          <a:noFill/>
        </p:spPr>
        <p:txBody>
          <a:bodyPr wrap="square" rtlCol="0">
            <a:spAutoFit/>
          </a:bodyPr>
          <a:lstStyle/>
          <a:p>
            <a:pPr marL="342900" indent="-342900" algn="just">
              <a:lnSpc>
                <a:spcPct val="200000"/>
              </a:lnSpc>
              <a:spcBef>
                <a:spcPts val="450"/>
              </a:spcBef>
              <a:buClr>
                <a:srgbClr val="ADADAD"/>
              </a:buClr>
              <a:buFont typeface="Arial" panose="020B0604020202020204" pitchFamily="34" charset="0"/>
              <a:buChar char="•"/>
            </a:pPr>
            <a:r>
              <a:rPr lang="en-US" altLang="zh-CN" sz="1800" dirty="0">
                <a:solidFill>
                  <a:srgbClr val="ADADAD"/>
                </a:solidFill>
                <a:latin typeface="微软雅黑" panose="020B0503020204020204" pitchFamily="34" charset="-122"/>
                <a:ea typeface="微软雅黑" panose="020B0503020204020204" pitchFamily="34" charset="-122"/>
              </a:rPr>
              <a:t> </a:t>
            </a:r>
            <a:r>
              <a:rPr lang="en-US" altLang="zh-CN" sz="1800" dirty="0">
                <a:solidFill>
                  <a:srgbClr val="ADADAD"/>
                </a:solidFill>
                <a:latin typeface="+mj-lt"/>
                <a:ea typeface="微软雅黑" panose="020B0503020204020204" pitchFamily="34" charset="-122"/>
              </a:rPr>
              <a:t>Idea: use matrix perturbation </a:t>
            </a:r>
            <a:endParaRPr lang="en-US" altLang="zh-CN" sz="1200" dirty="0">
              <a:solidFill>
                <a:srgbClr val="ADADAD"/>
              </a:solidFill>
              <a:latin typeface="+mj-lt"/>
              <a:ea typeface="微软雅黑" panose="020B0503020204020204" pitchFamily="34" charset="-122"/>
            </a:endParaRPr>
          </a:p>
        </p:txBody>
      </p:sp>
      <p:sp>
        <p:nvSpPr>
          <p:cNvPr id="8" name="文本框 7"/>
          <p:cNvSpPr txBox="1"/>
          <p:nvPr/>
        </p:nvSpPr>
        <p:spPr>
          <a:xfrm>
            <a:off x="311700" y="3555863"/>
            <a:ext cx="8709458" cy="560410"/>
          </a:xfrm>
          <a:prstGeom prst="rect">
            <a:avLst/>
          </a:prstGeom>
          <a:noFill/>
        </p:spPr>
        <p:txBody>
          <a:bodyPr wrap="square" rtlCol="0">
            <a:spAutoFit/>
          </a:bodyPr>
          <a:lstStyle/>
          <a:p>
            <a:pPr marL="685800" indent="-342900" algn="just">
              <a:lnSpc>
                <a:spcPct val="200000"/>
              </a:lnSpc>
              <a:spcBef>
                <a:spcPts val="450"/>
              </a:spcBef>
              <a:buClr>
                <a:srgbClr val="ADADAD"/>
              </a:buClr>
              <a:buFont typeface="Arial" panose="020B0604020202020204" pitchFamily="34" charset="0"/>
              <a:buChar char="•"/>
            </a:pPr>
            <a:r>
              <a:rPr lang="en-US" altLang="zh-CN" sz="1800" dirty="0">
                <a:solidFill>
                  <a:srgbClr val="ADADAD"/>
                </a:solidFill>
                <a:ea typeface="微软雅黑" panose="020B0503020204020204" pitchFamily="34" charset="-122"/>
              </a:rPr>
              <a:t>Intuition: treat changes as a perturbation to the original network</a:t>
            </a:r>
          </a:p>
        </p:txBody>
      </p:sp>
      <p:pic>
        <p:nvPicPr>
          <p:cNvPr id="3" name="图片 2"/>
          <p:cNvPicPr>
            <a:picLocks noChangeAspect="1"/>
          </p:cNvPicPr>
          <p:nvPr/>
        </p:nvPicPr>
        <p:blipFill>
          <a:blip r:embed="rId3"/>
          <a:stretch>
            <a:fillRect/>
          </a:stretch>
        </p:blipFill>
        <p:spPr>
          <a:xfrm>
            <a:off x="1898109" y="1459607"/>
            <a:ext cx="5425865" cy="2133287"/>
          </a:xfrm>
          <a:prstGeom prst="rect">
            <a:avLst/>
          </a:prstGeom>
        </p:spPr>
      </p:pic>
      <p:sp>
        <p:nvSpPr>
          <p:cNvPr id="12" name="Shape 60">
            <a:extLst>
              <a:ext uri="{FF2B5EF4-FFF2-40B4-BE49-F238E27FC236}">
                <a16:creationId xmlns:a16="http://schemas.microsoft.com/office/drawing/2014/main" id="{9A77BE56-83C8-A847-93F9-500E023F91B4}"/>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A Lower Bound of SVD Intrinsic Loss </a:t>
            </a:r>
          </a:p>
        </p:txBody>
      </p:sp>
      <p:sp>
        <p:nvSpPr>
          <p:cNvPr id="10" name="矩形 9"/>
          <p:cNvSpPr/>
          <p:nvPr/>
        </p:nvSpPr>
        <p:spPr>
          <a:xfrm>
            <a:off x="149070" y="4825984"/>
            <a:ext cx="8486018" cy="276999"/>
          </a:xfrm>
          <a:prstGeom prst="rect">
            <a:avLst/>
          </a:prstGeom>
        </p:spPr>
        <p:txBody>
          <a:bodyPr wrap="square">
            <a:spAutoFit/>
          </a:bodyPr>
          <a:lstStyle/>
          <a:p>
            <a:pPr algn="ctr"/>
            <a:r>
              <a:rPr lang="en-US" altLang="zh-CN" sz="1200" dirty="0" err="1">
                <a:solidFill>
                  <a:schemeClr val="bg1">
                    <a:lumMod val="25000"/>
                    <a:lumOff val="75000"/>
                  </a:schemeClr>
                </a:solidFill>
              </a:rPr>
              <a:t>Ziwei</a:t>
            </a:r>
            <a:r>
              <a:rPr lang="en-US" altLang="zh-CN" sz="1200" dirty="0">
                <a:solidFill>
                  <a:schemeClr val="bg1">
                    <a:lumMod val="25000"/>
                    <a:lumOff val="75000"/>
                  </a:schemeClr>
                </a:solidFill>
              </a:rPr>
              <a:t> Zhang,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TIMERS: Error-Bounded SVD Restart on Dynamic Networks. </a:t>
            </a:r>
            <a:r>
              <a:rPr lang="en-US" altLang="zh-CN" sz="1200" b="1" i="1" dirty="0">
                <a:solidFill>
                  <a:schemeClr val="bg1">
                    <a:lumMod val="25000"/>
                    <a:lumOff val="75000"/>
                  </a:schemeClr>
                </a:solidFill>
              </a:rPr>
              <a:t>AAAI</a:t>
            </a:r>
            <a:r>
              <a:rPr lang="en-US" altLang="zh-CN" sz="1200" dirty="0">
                <a:solidFill>
                  <a:schemeClr val="bg1">
                    <a:lumMod val="25000"/>
                    <a:lumOff val="75000"/>
                  </a:schemeClr>
                </a:solidFill>
              </a:rPr>
              <a:t>, 2018.</a:t>
            </a:r>
            <a:endParaRPr lang="zh-CN" altLang="en-US" sz="1200" dirty="0">
              <a:solidFill>
                <a:schemeClr val="bg1">
                  <a:lumMod val="25000"/>
                  <a:lumOff val="75000"/>
                </a:schemeClr>
              </a:solidFill>
            </a:endParaRPr>
          </a:p>
        </p:txBody>
      </p:sp>
    </p:spTree>
    <p:extLst>
      <p:ext uri="{BB962C8B-B14F-4D97-AF65-F5344CB8AC3E}">
        <p14:creationId xmlns:p14="http://schemas.microsoft.com/office/powerpoint/2010/main" val="2732332851"/>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135</a:t>
            </a:fld>
            <a:endParaRPr lang="en-US" dirty="0"/>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311700" y="4114116"/>
            <a:ext cx="8520600" cy="562783"/>
          </a:xfrm>
          <a:prstGeom prst="rect">
            <a:avLst/>
          </a:prstGeom>
          <a:noFill/>
        </p:spPr>
        <p:txBody>
          <a:bodyPr wrap="square" rtlCol="0">
            <a:spAutoFit/>
          </a:bodyPr>
          <a:lstStyle/>
          <a:p>
            <a:pPr marL="285750" indent="-285750" algn="just">
              <a:lnSpc>
                <a:spcPct val="200000"/>
              </a:lnSpc>
              <a:spcBef>
                <a:spcPts val="450"/>
              </a:spcBef>
              <a:buClr>
                <a:srgbClr val="ADADAD"/>
              </a:buClr>
              <a:buFont typeface="Arial" panose="020B0604020202020204" pitchFamily="34" charset="0"/>
              <a:buChar char="•"/>
            </a:pPr>
            <a:r>
              <a:rPr lang="en-US" altLang="zh-CN" sz="1800" dirty="0">
                <a:solidFill>
                  <a:srgbClr val="ADADAD"/>
                </a:solidFill>
                <a:latin typeface="微软雅黑" panose="020B0503020204020204" pitchFamily="34" charset="-122"/>
                <a:ea typeface="微软雅黑" panose="020B0503020204020204" pitchFamily="34" charset="-122"/>
              </a:rPr>
              <a:t> Conclusion: the complexity is only </a:t>
            </a:r>
            <a:r>
              <a:rPr lang="en-US" altLang="zh-CN" sz="1800" dirty="0">
                <a:solidFill>
                  <a:srgbClr val="FFC000"/>
                </a:solidFill>
                <a:latin typeface="微软雅黑" panose="020B0503020204020204" pitchFamily="34" charset="-122"/>
                <a:ea typeface="微软雅黑" panose="020B0503020204020204" pitchFamily="34" charset="-122"/>
              </a:rPr>
              <a:t>linear</a:t>
            </a:r>
            <a:r>
              <a:rPr lang="en-US" altLang="zh-CN" sz="1800" dirty="0">
                <a:solidFill>
                  <a:srgbClr val="ADADAD"/>
                </a:solidFill>
                <a:latin typeface="微软雅黑" panose="020B0503020204020204" pitchFamily="34" charset="-122"/>
                <a:ea typeface="微软雅黑" panose="020B0503020204020204" pitchFamily="34" charset="-122"/>
              </a:rPr>
              <a:t> to the </a:t>
            </a:r>
            <a:r>
              <a:rPr lang="en-US" altLang="zh-CN" sz="1800" dirty="0">
                <a:solidFill>
                  <a:srgbClr val="FFC000"/>
                </a:solidFill>
                <a:latin typeface="微软雅黑" panose="020B0503020204020204" pitchFamily="34" charset="-122"/>
                <a:ea typeface="微软雅黑" panose="020B0503020204020204" pitchFamily="34" charset="-122"/>
              </a:rPr>
              <a:t>local dynamic </a:t>
            </a:r>
            <a:r>
              <a:rPr lang="en-US" altLang="zh-CN" sz="1800" dirty="0">
                <a:solidFill>
                  <a:srgbClr val="ADADAD"/>
                </a:solidFill>
                <a:latin typeface="微软雅黑" panose="020B0503020204020204" pitchFamily="34" charset="-122"/>
                <a:ea typeface="微软雅黑" panose="020B0503020204020204" pitchFamily="34" charset="-122"/>
              </a:rPr>
              <a:t>changes</a:t>
            </a:r>
            <a:endParaRPr lang="en-US" altLang="zh-CN" sz="2400" dirty="0">
              <a:solidFill>
                <a:srgbClr val="ADADAD"/>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2141730" y="1222071"/>
            <a:ext cx="4644516" cy="885258"/>
          </a:xfrm>
          <a:prstGeom prst="rect">
            <a:avLst/>
          </a:prstGeom>
        </p:spPr>
      </p:pic>
      <p:pic>
        <p:nvPicPr>
          <p:cNvPr id="6" name="图片 5"/>
          <p:cNvPicPr>
            <a:picLocks noChangeAspect="1"/>
          </p:cNvPicPr>
          <p:nvPr/>
        </p:nvPicPr>
        <p:blipFill>
          <a:blip r:embed="rId4"/>
          <a:stretch>
            <a:fillRect/>
          </a:stretch>
        </p:blipFill>
        <p:spPr>
          <a:xfrm>
            <a:off x="2438763" y="2459549"/>
            <a:ext cx="4050450" cy="1542342"/>
          </a:xfrm>
          <a:prstGeom prst="rect">
            <a:avLst/>
          </a:prstGeom>
        </p:spPr>
      </p:pic>
      <p:sp>
        <p:nvSpPr>
          <p:cNvPr id="9" name="Shape 60">
            <a:extLst>
              <a:ext uri="{FF2B5EF4-FFF2-40B4-BE49-F238E27FC236}">
                <a16:creationId xmlns:a16="http://schemas.microsoft.com/office/drawing/2014/main" id="{1C302D17-8877-C947-BAFA-99E251EA8B02}"/>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Time Complexity Analysis</a:t>
            </a:r>
          </a:p>
        </p:txBody>
      </p:sp>
      <p:sp>
        <p:nvSpPr>
          <p:cNvPr id="10" name="矩形 9"/>
          <p:cNvSpPr/>
          <p:nvPr/>
        </p:nvSpPr>
        <p:spPr>
          <a:xfrm>
            <a:off x="149070" y="4825984"/>
            <a:ext cx="8486018" cy="276999"/>
          </a:xfrm>
          <a:prstGeom prst="rect">
            <a:avLst/>
          </a:prstGeom>
        </p:spPr>
        <p:txBody>
          <a:bodyPr wrap="square">
            <a:spAutoFit/>
          </a:bodyPr>
          <a:lstStyle/>
          <a:p>
            <a:pPr algn="ctr"/>
            <a:r>
              <a:rPr lang="en-US" altLang="zh-CN" sz="1200" dirty="0" err="1">
                <a:solidFill>
                  <a:schemeClr val="bg1">
                    <a:lumMod val="25000"/>
                    <a:lumOff val="75000"/>
                  </a:schemeClr>
                </a:solidFill>
              </a:rPr>
              <a:t>Ziwei</a:t>
            </a:r>
            <a:r>
              <a:rPr lang="en-US" altLang="zh-CN" sz="1200" dirty="0">
                <a:solidFill>
                  <a:schemeClr val="bg1">
                    <a:lumMod val="25000"/>
                    <a:lumOff val="75000"/>
                  </a:schemeClr>
                </a:solidFill>
              </a:rPr>
              <a:t> Zhang,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TIMERS: Error-Bounded SVD Restart on Dynamic Networks. </a:t>
            </a:r>
            <a:r>
              <a:rPr lang="en-US" altLang="zh-CN" sz="1200" b="1" i="1" dirty="0">
                <a:solidFill>
                  <a:schemeClr val="bg1">
                    <a:lumMod val="25000"/>
                    <a:lumOff val="75000"/>
                  </a:schemeClr>
                </a:solidFill>
              </a:rPr>
              <a:t>AAAI</a:t>
            </a:r>
            <a:r>
              <a:rPr lang="en-US" altLang="zh-CN" sz="1200" dirty="0">
                <a:solidFill>
                  <a:schemeClr val="bg1">
                    <a:lumMod val="25000"/>
                    <a:lumOff val="75000"/>
                  </a:schemeClr>
                </a:solidFill>
              </a:rPr>
              <a:t>, 2018.</a:t>
            </a:r>
            <a:endParaRPr lang="zh-CN" altLang="en-US" sz="1200" dirty="0">
              <a:solidFill>
                <a:schemeClr val="bg1">
                  <a:lumMod val="25000"/>
                  <a:lumOff val="75000"/>
                </a:schemeClr>
              </a:solidFill>
            </a:endParaRPr>
          </a:p>
        </p:txBody>
      </p:sp>
    </p:spTree>
    <p:extLst>
      <p:ext uri="{BB962C8B-B14F-4D97-AF65-F5344CB8AC3E}">
        <p14:creationId xmlns:p14="http://schemas.microsoft.com/office/powerpoint/2010/main" val="1160294275"/>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136</a:t>
            </a:fld>
            <a:endParaRPr lang="en-US" dirty="0"/>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3"/>
          <a:srcRect t="12174" b="11232"/>
          <a:stretch/>
        </p:blipFill>
        <p:spPr>
          <a:xfrm>
            <a:off x="1377749" y="1383619"/>
            <a:ext cx="6388503" cy="1228136"/>
          </a:xfrm>
          <a:prstGeom prst="rect">
            <a:avLst/>
          </a:prstGeom>
        </p:spPr>
      </p:pic>
      <p:sp>
        <p:nvSpPr>
          <p:cNvPr id="8" name="文本框 7"/>
          <p:cNvSpPr txBox="1"/>
          <p:nvPr/>
        </p:nvSpPr>
        <p:spPr>
          <a:xfrm>
            <a:off x="311700" y="973951"/>
            <a:ext cx="6946350" cy="2068451"/>
          </a:xfrm>
          <a:prstGeom prst="rect">
            <a:avLst/>
          </a:prstGeom>
          <a:noFill/>
        </p:spPr>
        <p:txBody>
          <a:bodyPr wrap="square" rtlCol="0">
            <a:spAutoFit/>
          </a:bodyPr>
          <a:lstStyle/>
          <a:p>
            <a:pPr marL="342900" indent="-342900" algn="just">
              <a:lnSpc>
                <a:spcPct val="120000"/>
              </a:lnSpc>
              <a:spcBef>
                <a:spcPts val="600"/>
              </a:spcBef>
              <a:buClr>
                <a:srgbClr val="ADADAD"/>
              </a:buClr>
              <a:buFont typeface="Arial" panose="020B0604020202020204" pitchFamily="34" charset="0"/>
              <a:buChar char="•"/>
            </a:pPr>
            <a:r>
              <a:rPr lang="en-US" altLang="zh-CN" sz="1800" dirty="0">
                <a:solidFill>
                  <a:srgbClr val="ADADAD"/>
                </a:solidFill>
                <a:latin typeface="+mj-lt"/>
                <a:ea typeface="微软雅黑" panose="020B0503020204020204" pitchFamily="34" charset="-122"/>
              </a:rPr>
              <a:t>Fixing number of restarts</a:t>
            </a:r>
          </a:p>
          <a:p>
            <a:pPr marL="342900" indent="-342900" algn="just">
              <a:lnSpc>
                <a:spcPct val="120000"/>
              </a:lnSpc>
              <a:spcBef>
                <a:spcPts val="600"/>
              </a:spcBef>
              <a:buClr>
                <a:srgbClr val="ADADAD"/>
              </a:buClr>
              <a:buFont typeface="Arial" panose="020B0604020202020204" pitchFamily="34" charset="0"/>
              <a:buChar char="•"/>
            </a:pPr>
            <a:endParaRPr lang="en-US" altLang="zh-CN" sz="1800" dirty="0">
              <a:solidFill>
                <a:srgbClr val="ADADAD"/>
              </a:solidFill>
              <a:latin typeface="+mj-lt"/>
              <a:ea typeface="微软雅黑" panose="020B0503020204020204" pitchFamily="34" charset="-122"/>
            </a:endParaRPr>
          </a:p>
          <a:p>
            <a:pPr marL="342900" indent="-342900" algn="just">
              <a:lnSpc>
                <a:spcPct val="120000"/>
              </a:lnSpc>
              <a:spcBef>
                <a:spcPts val="600"/>
              </a:spcBef>
              <a:buClr>
                <a:srgbClr val="ADADAD"/>
              </a:buClr>
              <a:buFont typeface="Arial" panose="020B0604020202020204" pitchFamily="34" charset="0"/>
              <a:buChar char="•"/>
            </a:pPr>
            <a:endParaRPr lang="en-US" altLang="zh-CN" sz="1800" dirty="0">
              <a:solidFill>
                <a:srgbClr val="ADADAD"/>
              </a:solidFill>
              <a:latin typeface="+mj-lt"/>
              <a:ea typeface="微软雅黑" panose="020B0503020204020204" pitchFamily="34" charset="-122"/>
            </a:endParaRPr>
          </a:p>
          <a:p>
            <a:pPr marL="342900" indent="-342900" algn="just">
              <a:lnSpc>
                <a:spcPct val="120000"/>
              </a:lnSpc>
              <a:spcBef>
                <a:spcPts val="600"/>
              </a:spcBef>
              <a:buClr>
                <a:srgbClr val="ADADAD"/>
              </a:buClr>
              <a:buFont typeface="Arial" panose="020B0604020202020204" pitchFamily="34" charset="0"/>
              <a:buChar char="•"/>
            </a:pPr>
            <a:endParaRPr lang="en-US" altLang="zh-CN" sz="2000" dirty="0">
              <a:solidFill>
                <a:srgbClr val="ADADAD"/>
              </a:solidFill>
              <a:latin typeface="+mj-lt"/>
              <a:ea typeface="微软雅黑" panose="020B0503020204020204" pitchFamily="34" charset="-122"/>
            </a:endParaRPr>
          </a:p>
          <a:p>
            <a:pPr marL="342900" indent="-342900" algn="just">
              <a:lnSpc>
                <a:spcPct val="120000"/>
              </a:lnSpc>
              <a:spcBef>
                <a:spcPts val="600"/>
              </a:spcBef>
              <a:buClr>
                <a:srgbClr val="ADADAD"/>
              </a:buClr>
              <a:buFont typeface="Arial" panose="020B0604020202020204" pitchFamily="34" charset="0"/>
              <a:buChar char="•"/>
            </a:pPr>
            <a:r>
              <a:rPr lang="en-US" altLang="zh-CN" sz="1800" dirty="0">
                <a:solidFill>
                  <a:srgbClr val="ADADAD"/>
                </a:solidFill>
                <a:latin typeface="+mj-lt"/>
                <a:ea typeface="微软雅黑" panose="020B0503020204020204" pitchFamily="34" charset="-122"/>
              </a:rPr>
              <a:t>Fixing maximum error</a:t>
            </a:r>
          </a:p>
        </p:txBody>
      </p:sp>
      <p:pic>
        <p:nvPicPr>
          <p:cNvPr id="5" name="图片 4"/>
          <p:cNvPicPr>
            <a:picLocks noChangeAspect="1"/>
          </p:cNvPicPr>
          <p:nvPr/>
        </p:nvPicPr>
        <p:blipFill rotWithShape="1">
          <a:blip r:embed="rId4"/>
          <a:srcRect b="27638"/>
          <a:stretch/>
        </p:blipFill>
        <p:spPr>
          <a:xfrm>
            <a:off x="1855181" y="3206890"/>
            <a:ext cx="5433638" cy="1451404"/>
          </a:xfrm>
          <a:prstGeom prst="rect">
            <a:avLst/>
          </a:prstGeom>
        </p:spPr>
      </p:pic>
      <p:sp>
        <p:nvSpPr>
          <p:cNvPr id="6" name="矩形 5"/>
          <p:cNvSpPr/>
          <p:nvPr/>
        </p:nvSpPr>
        <p:spPr>
          <a:xfrm>
            <a:off x="1259632" y="4080821"/>
            <a:ext cx="677108" cy="346249"/>
          </a:xfrm>
          <a:prstGeom prst="rect">
            <a:avLst/>
          </a:prstGeom>
          <a:noFill/>
        </p:spPr>
        <p:txBody>
          <a:bodyPr wrap="none" lIns="68580" tIns="34290" rIns="68580" bIns="34290">
            <a:spAutoFit/>
          </a:bodyPr>
          <a:lstStyle/>
          <a:p>
            <a:pPr algn="ctr"/>
            <a:r>
              <a:rPr lang="en-US" altLang="zh-CN" sz="1800" dirty="0">
                <a:ln w="0"/>
                <a:solidFill>
                  <a:srgbClr val="FFC000"/>
                </a:solidFill>
              </a:rPr>
              <a:t>-50%</a:t>
            </a:r>
            <a:endParaRPr lang="zh-CN" altLang="en-US" sz="1800" dirty="0">
              <a:ln w="0"/>
              <a:solidFill>
                <a:srgbClr val="FFC000"/>
              </a:solidFill>
            </a:endParaRPr>
          </a:p>
        </p:txBody>
      </p:sp>
      <p:sp>
        <p:nvSpPr>
          <p:cNvPr id="7" name="椭圆 6"/>
          <p:cNvSpPr/>
          <p:nvPr/>
        </p:nvSpPr>
        <p:spPr>
          <a:xfrm>
            <a:off x="2431496" y="3975907"/>
            <a:ext cx="810090" cy="4733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cxnSp>
        <p:nvCxnSpPr>
          <p:cNvPr id="13" name="直接箭头连接符 12"/>
          <p:cNvCxnSpPr/>
          <p:nvPr/>
        </p:nvCxnSpPr>
        <p:spPr>
          <a:xfrm flipH="1">
            <a:off x="1998534" y="4253945"/>
            <a:ext cx="37804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4106202" y="2769461"/>
            <a:ext cx="2607124" cy="346249"/>
          </a:xfrm>
          <a:prstGeom prst="rect">
            <a:avLst/>
          </a:prstGeom>
          <a:noFill/>
        </p:spPr>
        <p:txBody>
          <a:bodyPr wrap="none" lIns="68580" tIns="34290" rIns="68580" bIns="34290">
            <a:spAutoFit/>
          </a:bodyPr>
          <a:lstStyle/>
          <a:p>
            <a:pPr algn="ctr"/>
            <a:r>
              <a:rPr lang="en-US" altLang="zh-CN" sz="1800" dirty="0">
                <a:ln w="0"/>
                <a:solidFill>
                  <a:srgbClr val="FFC000"/>
                </a:solidFill>
              </a:rPr>
              <a:t>27%~42% Improvement</a:t>
            </a:r>
            <a:endParaRPr lang="zh-CN" altLang="en-US" sz="1800" dirty="0">
              <a:ln w="0"/>
              <a:solidFill>
                <a:srgbClr val="FFC000"/>
              </a:solidFill>
            </a:endParaRPr>
          </a:p>
        </p:txBody>
      </p:sp>
      <p:cxnSp>
        <p:nvCxnSpPr>
          <p:cNvPr id="20" name="直接箭头连接符 19"/>
          <p:cNvCxnSpPr/>
          <p:nvPr/>
        </p:nvCxnSpPr>
        <p:spPr>
          <a:xfrm>
            <a:off x="5422930" y="2670606"/>
            <a:ext cx="0" cy="1977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5058054" y="1569538"/>
            <a:ext cx="729752" cy="10302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5" name="Shape 60">
            <a:extLst>
              <a:ext uri="{FF2B5EF4-FFF2-40B4-BE49-F238E27FC236}">
                <a16:creationId xmlns:a16="http://schemas.microsoft.com/office/drawing/2014/main" id="{C6D62520-2598-4042-8D48-A41B2CC43E15}"/>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Experimental Results: Approximation Error</a:t>
            </a:r>
          </a:p>
        </p:txBody>
      </p:sp>
      <p:sp>
        <p:nvSpPr>
          <p:cNvPr id="18" name="矩形 17"/>
          <p:cNvSpPr/>
          <p:nvPr/>
        </p:nvSpPr>
        <p:spPr>
          <a:xfrm>
            <a:off x="149070" y="4825984"/>
            <a:ext cx="8486018" cy="276999"/>
          </a:xfrm>
          <a:prstGeom prst="rect">
            <a:avLst/>
          </a:prstGeom>
        </p:spPr>
        <p:txBody>
          <a:bodyPr wrap="square">
            <a:spAutoFit/>
          </a:bodyPr>
          <a:lstStyle/>
          <a:p>
            <a:pPr algn="ctr"/>
            <a:r>
              <a:rPr lang="en-US" altLang="zh-CN" sz="1200" dirty="0" err="1">
                <a:solidFill>
                  <a:schemeClr val="bg1">
                    <a:lumMod val="25000"/>
                    <a:lumOff val="75000"/>
                  </a:schemeClr>
                </a:solidFill>
              </a:rPr>
              <a:t>Ziwei</a:t>
            </a:r>
            <a:r>
              <a:rPr lang="en-US" altLang="zh-CN" sz="1200" dirty="0">
                <a:solidFill>
                  <a:schemeClr val="bg1">
                    <a:lumMod val="25000"/>
                    <a:lumOff val="75000"/>
                  </a:schemeClr>
                </a:solidFill>
              </a:rPr>
              <a:t> Zhang,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TIMERS: Error-Bounded SVD Restart on Dynamic Networks. </a:t>
            </a:r>
            <a:r>
              <a:rPr lang="en-US" altLang="zh-CN" sz="1200" b="1" i="1" dirty="0">
                <a:solidFill>
                  <a:schemeClr val="bg1">
                    <a:lumMod val="25000"/>
                    <a:lumOff val="75000"/>
                  </a:schemeClr>
                </a:solidFill>
              </a:rPr>
              <a:t>AAAI</a:t>
            </a:r>
            <a:r>
              <a:rPr lang="en-US" altLang="zh-CN" sz="1200" dirty="0">
                <a:solidFill>
                  <a:schemeClr val="bg1">
                    <a:lumMod val="25000"/>
                    <a:lumOff val="75000"/>
                  </a:schemeClr>
                </a:solidFill>
              </a:rPr>
              <a:t>, 2018.</a:t>
            </a:r>
            <a:endParaRPr lang="zh-CN" altLang="en-US" sz="1200" dirty="0">
              <a:solidFill>
                <a:schemeClr val="bg1">
                  <a:lumMod val="25000"/>
                  <a:lumOff val="75000"/>
                </a:schemeClr>
              </a:solidFill>
            </a:endParaRPr>
          </a:p>
        </p:txBody>
      </p:sp>
    </p:spTree>
    <p:extLst>
      <p:ext uri="{BB962C8B-B14F-4D97-AF65-F5344CB8AC3E}">
        <p14:creationId xmlns:p14="http://schemas.microsoft.com/office/powerpoint/2010/main" val="3953360909"/>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7" grpId="0"/>
      <p:bldP spid="1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137</a:t>
            </a:fld>
            <a:endParaRPr lang="en-US" dirty="0"/>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311699" y="771550"/>
            <a:ext cx="8981387" cy="2769861"/>
          </a:xfrm>
          <a:prstGeom prst="rect">
            <a:avLst/>
          </a:prstGeom>
          <a:noFill/>
        </p:spPr>
        <p:txBody>
          <a:bodyPr wrap="square" rtlCol="0">
            <a:spAutoFit/>
          </a:bodyPr>
          <a:lstStyle/>
          <a:p>
            <a:pPr marL="342900" indent="-342900" algn="just">
              <a:lnSpc>
                <a:spcPct val="120000"/>
              </a:lnSpc>
              <a:spcBef>
                <a:spcPts val="450"/>
              </a:spcBef>
              <a:buClr>
                <a:srgbClr val="ADADAD"/>
              </a:buClr>
              <a:buFont typeface="Arial" panose="020B0604020202020204" pitchFamily="34" charset="0"/>
              <a:buChar char="•"/>
            </a:pPr>
            <a:r>
              <a:rPr lang="en-US" altLang="zh-CN" sz="2000" dirty="0">
                <a:solidFill>
                  <a:srgbClr val="ADADAD"/>
                </a:solidFill>
                <a:latin typeface="+mj-lt"/>
                <a:ea typeface="微软雅黑" panose="020B0503020204020204" pitchFamily="34" charset="-122"/>
              </a:rPr>
              <a:t> </a:t>
            </a:r>
            <a:r>
              <a:rPr lang="en-US" altLang="zh-CN" sz="1800" dirty="0">
                <a:solidFill>
                  <a:srgbClr val="ADADAD"/>
                </a:solidFill>
                <a:latin typeface="+mj-lt"/>
                <a:ea typeface="微软雅黑" panose="020B0503020204020204" pitchFamily="34" charset="-122"/>
              </a:rPr>
              <a:t>Syntactic networks: simulate drastic changes in the network structure</a:t>
            </a:r>
          </a:p>
          <a:p>
            <a:pPr marL="285750" indent="-285750" algn="just">
              <a:lnSpc>
                <a:spcPct val="120000"/>
              </a:lnSpc>
              <a:spcBef>
                <a:spcPts val="450"/>
              </a:spcBef>
              <a:buClr>
                <a:srgbClr val="ADADAD"/>
              </a:buClr>
              <a:buFont typeface="Arial" panose="020B0604020202020204" pitchFamily="34" charset="0"/>
              <a:buChar char="•"/>
            </a:pPr>
            <a:endParaRPr lang="en-US" altLang="zh-CN" sz="1800" dirty="0">
              <a:solidFill>
                <a:srgbClr val="ADADAD"/>
              </a:solidFill>
              <a:latin typeface="+mj-lt"/>
              <a:ea typeface="微软雅黑" panose="020B0503020204020204" pitchFamily="34" charset="-122"/>
            </a:endParaRPr>
          </a:p>
          <a:p>
            <a:pPr marL="285750" indent="-285750" algn="just">
              <a:lnSpc>
                <a:spcPct val="120000"/>
              </a:lnSpc>
              <a:spcBef>
                <a:spcPts val="450"/>
              </a:spcBef>
              <a:buClr>
                <a:srgbClr val="ADADAD"/>
              </a:buClr>
              <a:buFont typeface="Arial" panose="020B0604020202020204" pitchFamily="34" charset="0"/>
              <a:buChar char="•"/>
            </a:pPr>
            <a:endParaRPr lang="en-US" altLang="zh-CN" sz="1800" dirty="0">
              <a:solidFill>
                <a:srgbClr val="ADADAD"/>
              </a:solidFill>
              <a:latin typeface="+mj-lt"/>
              <a:ea typeface="微软雅黑" panose="020B0503020204020204" pitchFamily="34" charset="-122"/>
            </a:endParaRPr>
          </a:p>
          <a:p>
            <a:pPr marL="285750" indent="-285750" algn="just">
              <a:lnSpc>
                <a:spcPct val="120000"/>
              </a:lnSpc>
              <a:spcBef>
                <a:spcPts val="450"/>
              </a:spcBef>
              <a:buClr>
                <a:srgbClr val="ADADAD"/>
              </a:buClr>
              <a:buFont typeface="Arial" panose="020B0604020202020204" pitchFamily="34" charset="0"/>
              <a:buChar char="•"/>
            </a:pPr>
            <a:endParaRPr lang="en-US" altLang="zh-CN" sz="1800" dirty="0">
              <a:solidFill>
                <a:srgbClr val="ADADAD"/>
              </a:solidFill>
              <a:latin typeface="+mj-lt"/>
              <a:ea typeface="微软雅黑" panose="020B0503020204020204" pitchFamily="34" charset="-122"/>
            </a:endParaRPr>
          </a:p>
          <a:p>
            <a:pPr marL="285750" indent="-285750" algn="just">
              <a:lnSpc>
                <a:spcPct val="120000"/>
              </a:lnSpc>
              <a:spcBef>
                <a:spcPts val="450"/>
              </a:spcBef>
              <a:buClr>
                <a:srgbClr val="ADADAD"/>
              </a:buClr>
              <a:buFont typeface="Arial" panose="020B0604020202020204" pitchFamily="34" charset="0"/>
              <a:buChar char="•"/>
            </a:pPr>
            <a:endParaRPr lang="en-US" altLang="zh-CN" sz="1800" dirty="0">
              <a:solidFill>
                <a:srgbClr val="ADADAD"/>
              </a:solidFill>
              <a:latin typeface="+mj-lt"/>
              <a:ea typeface="微软雅黑" panose="020B0503020204020204" pitchFamily="34" charset="-122"/>
            </a:endParaRPr>
          </a:p>
          <a:p>
            <a:pPr marL="628650" lvl="1" indent="-285750" algn="just">
              <a:lnSpc>
                <a:spcPct val="120000"/>
              </a:lnSpc>
              <a:spcBef>
                <a:spcPts val="450"/>
              </a:spcBef>
              <a:buClr>
                <a:srgbClr val="ADADAD"/>
              </a:buClr>
              <a:buFont typeface="Arial" panose="020B0604020202020204" pitchFamily="34" charset="0"/>
              <a:buChar char="•"/>
            </a:pPr>
            <a:r>
              <a:rPr lang="en-US" altLang="zh-CN" dirty="0">
                <a:solidFill>
                  <a:srgbClr val="ADADAD"/>
                </a:solidFill>
                <a:latin typeface="+mj-lt"/>
                <a:ea typeface="微软雅黑" panose="020B0503020204020204" pitchFamily="34" charset="-122"/>
              </a:rPr>
              <a:t> </a:t>
            </a:r>
            <a:r>
              <a:rPr lang="en-US" altLang="zh-CN" dirty="0">
                <a:solidFill>
                  <a:srgbClr val="FFC000"/>
                </a:solidFill>
                <a:latin typeface="+mj-lt"/>
                <a:ea typeface="微软雅黑" panose="020B0503020204020204" pitchFamily="34" charset="-122"/>
              </a:rPr>
              <a:t>Robust</a:t>
            </a:r>
            <a:r>
              <a:rPr lang="en-US" altLang="zh-CN" dirty="0">
                <a:solidFill>
                  <a:srgbClr val="ADADAD"/>
                </a:solidFill>
                <a:latin typeface="+mj-lt"/>
                <a:ea typeface="微软雅黑" panose="020B0503020204020204" pitchFamily="34" charset="-122"/>
              </a:rPr>
              <a:t> to sudden changes</a:t>
            </a:r>
          </a:p>
          <a:p>
            <a:pPr marL="342900" indent="-342900" algn="just">
              <a:lnSpc>
                <a:spcPct val="120000"/>
              </a:lnSpc>
              <a:spcBef>
                <a:spcPts val="450"/>
              </a:spcBef>
              <a:buClr>
                <a:srgbClr val="ADADAD"/>
              </a:buClr>
              <a:buFont typeface="Arial" panose="020B0604020202020204" pitchFamily="34" charset="0"/>
              <a:buChar char="•"/>
            </a:pPr>
            <a:r>
              <a:rPr lang="en-US" altLang="zh-CN" sz="1800" dirty="0">
                <a:solidFill>
                  <a:srgbClr val="ADADAD"/>
                </a:solidFill>
                <a:latin typeface="+mj-lt"/>
                <a:ea typeface="微软雅黑" panose="020B0503020204020204" pitchFamily="34" charset="-122"/>
              </a:rPr>
              <a:t> Linear scalability</a:t>
            </a:r>
          </a:p>
        </p:txBody>
      </p:sp>
      <p:pic>
        <p:nvPicPr>
          <p:cNvPr id="3" name="图片 2"/>
          <p:cNvPicPr>
            <a:picLocks noChangeAspect="1"/>
          </p:cNvPicPr>
          <p:nvPr/>
        </p:nvPicPr>
        <p:blipFill rotWithShape="1">
          <a:blip r:embed="rId3"/>
          <a:srcRect b="21531"/>
          <a:stretch/>
        </p:blipFill>
        <p:spPr>
          <a:xfrm>
            <a:off x="2033718" y="1186386"/>
            <a:ext cx="4923673" cy="1641695"/>
          </a:xfrm>
          <a:prstGeom prst="rect">
            <a:avLst/>
          </a:prstGeom>
        </p:spPr>
      </p:pic>
      <p:pic>
        <p:nvPicPr>
          <p:cNvPr id="5" name="图片 4"/>
          <p:cNvPicPr>
            <a:picLocks noChangeAspect="1"/>
          </p:cNvPicPr>
          <p:nvPr/>
        </p:nvPicPr>
        <p:blipFill rotWithShape="1">
          <a:blip r:embed="rId4"/>
          <a:srcRect t="1" b="24277"/>
          <a:stretch/>
        </p:blipFill>
        <p:spPr>
          <a:xfrm>
            <a:off x="1990737" y="3483019"/>
            <a:ext cx="5095609" cy="1464995"/>
          </a:xfrm>
          <a:prstGeom prst="rect">
            <a:avLst/>
          </a:prstGeom>
        </p:spPr>
      </p:pic>
      <p:sp>
        <p:nvSpPr>
          <p:cNvPr id="10" name="Shape 60">
            <a:extLst>
              <a:ext uri="{FF2B5EF4-FFF2-40B4-BE49-F238E27FC236}">
                <a16:creationId xmlns:a16="http://schemas.microsoft.com/office/drawing/2014/main" id="{9F395B79-0E97-9842-8AFE-3690281EAACC}"/>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Experimental Results: Analysis</a:t>
            </a:r>
          </a:p>
        </p:txBody>
      </p:sp>
    </p:spTree>
    <p:extLst>
      <p:ext uri="{BB962C8B-B14F-4D97-AF65-F5344CB8AC3E}">
        <p14:creationId xmlns:p14="http://schemas.microsoft.com/office/powerpoint/2010/main" val="4225870799"/>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288" y="1080000"/>
            <a:ext cx="7446654" cy="3657600"/>
          </a:xfrm>
        </p:spPr>
        <p:txBody>
          <a:bodyPr>
            <a:normAutofit/>
          </a:bodyPr>
          <a:lstStyle/>
          <a:p>
            <a:pPr>
              <a:lnSpc>
                <a:spcPct val="150000"/>
              </a:lnSpc>
            </a:pPr>
            <a:r>
              <a:rPr lang="en-US" altLang="zh-CN" sz="2000" b="1" dirty="0">
                <a:solidFill>
                  <a:srgbClr val="ADADAD"/>
                </a:solidFill>
              </a:rPr>
              <a:t>I  : Out-of-sample nodes</a:t>
            </a:r>
          </a:p>
          <a:p>
            <a:pPr>
              <a:lnSpc>
                <a:spcPct val="150000"/>
              </a:lnSpc>
            </a:pPr>
            <a:r>
              <a:rPr lang="en-US" altLang="zh-CN" sz="2000" b="1" dirty="0">
                <a:solidFill>
                  <a:srgbClr val="ADADAD"/>
                </a:solidFill>
              </a:rPr>
              <a:t>II : </a:t>
            </a:r>
            <a:r>
              <a:rPr lang="en-US" altLang="zh-CN" sz="2000" b="1" dirty="0" smtClean="0">
                <a:solidFill>
                  <a:srgbClr val="ADADAD"/>
                </a:solidFill>
              </a:rPr>
              <a:t>Incremental edges </a:t>
            </a:r>
            <a:endParaRPr lang="en-US" altLang="zh-CN" sz="2000" b="1" dirty="0">
              <a:solidFill>
                <a:srgbClr val="ADADAD"/>
              </a:solidFill>
            </a:endParaRPr>
          </a:p>
          <a:p>
            <a:pPr>
              <a:lnSpc>
                <a:spcPct val="150000"/>
              </a:lnSpc>
            </a:pPr>
            <a:r>
              <a:rPr lang="en-US" altLang="zh-CN" sz="2000" b="1" dirty="0">
                <a:solidFill>
                  <a:srgbClr val="ADADAD"/>
                </a:solidFill>
              </a:rPr>
              <a:t>III: Aggregated error</a:t>
            </a:r>
          </a:p>
          <a:p>
            <a:pPr>
              <a:lnSpc>
                <a:spcPct val="150000"/>
              </a:lnSpc>
            </a:pPr>
            <a:r>
              <a:rPr lang="en-US" altLang="zh-CN" sz="2000" b="1" dirty="0">
                <a:solidFill>
                  <a:srgbClr val="FFC000"/>
                </a:solidFill>
              </a:rPr>
              <a:t>IV: Scalable optimization</a:t>
            </a:r>
            <a:endParaRPr lang="zh-CN" altLang="en-US" sz="2000" b="1" dirty="0">
              <a:solidFill>
                <a:srgbClr val="FFC000"/>
              </a:solidFill>
            </a:endParaRPr>
          </a:p>
        </p:txBody>
      </p:sp>
      <p:sp>
        <p:nvSpPr>
          <p:cNvPr id="4" name="灯片编号占位符 3"/>
          <p:cNvSpPr>
            <a:spLocks noGrp="1"/>
          </p:cNvSpPr>
          <p:nvPr>
            <p:ph type="sldNum" sz="quarter" idx="12"/>
          </p:nvPr>
        </p:nvSpPr>
        <p:spPr/>
        <p:txBody>
          <a:bodyPr/>
          <a:lstStyle/>
          <a:p>
            <a:fld id="{0CFEC368-1D7A-4F81-ABF6-AE0E36BAF64C}" type="slidenum">
              <a:rPr lang="en-US" smtClean="0"/>
              <a:pPr/>
              <a:t>138</a:t>
            </a:fld>
            <a:endParaRPr lang="en-US" dirty="0"/>
          </a:p>
        </p:txBody>
      </p:sp>
      <p:sp>
        <p:nvSpPr>
          <p:cNvPr id="5" name="Shape 60">
            <a:extLst>
              <a:ext uri="{FF2B5EF4-FFF2-40B4-BE49-F238E27FC236}">
                <a16:creationId xmlns:a16="http://schemas.microsoft.com/office/drawing/2014/main" id="{6603302B-99F0-3544-BE04-5788396D2204}"/>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Key problems in dynamic network embedding</a:t>
            </a:r>
          </a:p>
        </p:txBody>
      </p:sp>
    </p:spTree>
    <p:extLst>
      <p:ext uri="{BB962C8B-B14F-4D97-AF65-F5344CB8AC3E}">
        <p14:creationId xmlns:p14="http://schemas.microsoft.com/office/powerpoint/2010/main" val="30083790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1700" y="253722"/>
            <a:ext cx="8520600" cy="572700"/>
          </a:xfrm>
        </p:spPr>
        <p:txBody>
          <a:bodyPr>
            <a:noAutofit/>
          </a:bodyPr>
          <a:lstStyle/>
          <a:p>
            <a:r>
              <a:rPr lang="en-US" altLang="zh-CN" dirty="0"/>
              <a:t>Highly-dynamic &amp; </a:t>
            </a:r>
            <a:r>
              <a:rPr lang="en-US" altLang="zh-CN" dirty="0" err="1"/>
              <a:t>Recency</a:t>
            </a:r>
            <a:r>
              <a:rPr lang="en-US" altLang="zh-CN" dirty="0"/>
              <a:t>-sensitive Data</a:t>
            </a:r>
            <a:endParaRPr lang="zh-CN" altLang="en-US" dirty="0"/>
          </a:p>
        </p:txBody>
      </p:sp>
      <p:sp>
        <p:nvSpPr>
          <p:cNvPr id="3" name="内容占位符 2"/>
          <p:cNvSpPr>
            <a:spLocks noGrp="1"/>
          </p:cNvSpPr>
          <p:nvPr>
            <p:ph idx="1"/>
          </p:nvPr>
        </p:nvSpPr>
        <p:spPr>
          <a:xfrm>
            <a:off x="395287" y="846300"/>
            <a:ext cx="8502527" cy="3870882"/>
          </a:xfrm>
        </p:spPr>
        <p:txBody>
          <a:bodyPr/>
          <a:lstStyle/>
          <a:p>
            <a:pPr>
              <a:lnSpc>
                <a:spcPct val="100000"/>
              </a:lnSpc>
            </a:pPr>
            <a:r>
              <a:rPr lang="en-US" altLang="zh-CN" sz="2000" dirty="0" smtClean="0"/>
              <a:t>News recommendation applications: a bipartite graph</a:t>
            </a:r>
          </a:p>
          <a:p>
            <a:pPr>
              <a:lnSpc>
                <a:spcPct val="100000"/>
              </a:lnSpc>
            </a:pPr>
            <a:r>
              <a:rPr lang="en-US" altLang="zh-CN" sz="2000" dirty="0" smtClean="0"/>
              <a:t>WeChat news recommendation network is </a:t>
            </a:r>
            <a:r>
              <a:rPr lang="en-US" altLang="zh-CN" sz="2000" dirty="0" smtClean="0">
                <a:solidFill>
                  <a:srgbClr val="00B0F0"/>
                </a:solidFill>
              </a:rPr>
              <a:t>highly </a:t>
            </a:r>
            <a:r>
              <a:rPr lang="en-US" altLang="zh-CN" sz="2000" dirty="0">
                <a:solidFill>
                  <a:srgbClr val="00B0F0"/>
                </a:solidFill>
              </a:rPr>
              <a:t>dynamic</a:t>
            </a:r>
          </a:p>
          <a:p>
            <a:pPr lvl="1">
              <a:lnSpc>
                <a:spcPct val="100000"/>
              </a:lnSpc>
              <a:spcBef>
                <a:spcPts val="600"/>
              </a:spcBef>
            </a:pPr>
            <a:r>
              <a:rPr lang="en-US" altLang="zh-CN" sz="1600" dirty="0" smtClean="0"/>
              <a:t>81 </a:t>
            </a:r>
            <a:r>
              <a:rPr lang="en-US" altLang="zh-CN" sz="1600" dirty="0"/>
              <a:t>articles and 1400 reading records per second</a:t>
            </a:r>
          </a:p>
          <a:p>
            <a:pPr>
              <a:lnSpc>
                <a:spcPct val="100000"/>
              </a:lnSpc>
            </a:pPr>
            <a:r>
              <a:rPr lang="en-US" altLang="zh-CN" sz="2000" dirty="0"/>
              <a:t> The network is </a:t>
            </a:r>
            <a:r>
              <a:rPr lang="en-US" altLang="zh-CN" sz="2000" dirty="0" smtClean="0"/>
              <a:t>also </a:t>
            </a:r>
            <a:r>
              <a:rPr lang="en-US" altLang="zh-CN" sz="2000" dirty="0" err="1" smtClean="0">
                <a:solidFill>
                  <a:srgbClr val="00B0F0"/>
                </a:solidFill>
              </a:rPr>
              <a:t>recency</a:t>
            </a:r>
            <a:r>
              <a:rPr lang="en-US" altLang="zh-CN" sz="2000" dirty="0" smtClean="0">
                <a:solidFill>
                  <a:srgbClr val="00B0F0"/>
                </a:solidFill>
              </a:rPr>
              <a:t>-sensitive</a:t>
            </a:r>
            <a:endParaRPr lang="en-US" altLang="zh-CN" sz="2000" dirty="0">
              <a:solidFill>
                <a:srgbClr val="00B0F0"/>
              </a:solidFill>
            </a:endParaRPr>
          </a:p>
          <a:p>
            <a:pPr lvl="1">
              <a:lnSpc>
                <a:spcPct val="100000"/>
              </a:lnSpc>
              <a:spcBef>
                <a:spcPts val="600"/>
              </a:spcBef>
            </a:pPr>
            <a:r>
              <a:rPr lang="en-US" altLang="zh-CN" sz="1600" dirty="0"/>
              <a:t> &gt;73% articles died less than 6 hours while no one read again</a:t>
            </a:r>
          </a:p>
          <a:p>
            <a:pPr lvl="1">
              <a:lnSpc>
                <a:spcPct val="100000"/>
              </a:lnSpc>
              <a:spcBef>
                <a:spcPts val="600"/>
              </a:spcBef>
            </a:pPr>
            <a:r>
              <a:rPr lang="en-US" altLang="zh-CN" sz="1600" dirty="0"/>
              <a:t> Obvious exponential decay for article duration length.</a:t>
            </a:r>
          </a:p>
        </p:txBody>
      </p:sp>
      <p:pic>
        <p:nvPicPr>
          <p:cNvPr id="4" name="图片 3"/>
          <p:cNvPicPr>
            <a:picLocks noChangeAspect="1"/>
          </p:cNvPicPr>
          <p:nvPr/>
        </p:nvPicPr>
        <p:blipFill>
          <a:blip r:embed="rId2"/>
          <a:stretch>
            <a:fillRect/>
          </a:stretch>
        </p:blipFill>
        <p:spPr>
          <a:xfrm>
            <a:off x="5630198" y="2953594"/>
            <a:ext cx="2046714" cy="1701927"/>
          </a:xfrm>
          <a:prstGeom prst="rect">
            <a:avLst/>
          </a:prstGeom>
        </p:spPr>
      </p:pic>
      <p:pic>
        <p:nvPicPr>
          <p:cNvPr id="5" name="图片 4"/>
          <p:cNvPicPr>
            <a:picLocks noChangeAspect="1"/>
          </p:cNvPicPr>
          <p:nvPr/>
        </p:nvPicPr>
        <p:blipFill>
          <a:blip r:embed="rId3"/>
          <a:stretch>
            <a:fillRect/>
          </a:stretch>
        </p:blipFill>
        <p:spPr>
          <a:xfrm>
            <a:off x="1260195" y="2953592"/>
            <a:ext cx="4176118" cy="1701928"/>
          </a:xfrm>
          <a:prstGeom prst="rect">
            <a:avLst/>
          </a:prstGeom>
        </p:spPr>
      </p:pic>
      <p:sp>
        <p:nvSpPr>
          <p:cNvPr id="6" name="矩形 5"/>
          <p:cNvSpPr/>
          <p:nvPr/>
        </p:nvSpPr>
        <p:spPr>
          <a:xfrm>
            <a:off x="325412" y="4799430"/>
            <a:ext cx="8642275" cy="302840"/>
          </a:xfrm>
          <a:prstGeom prst="rect">
            <a:avLst/>
          </a:prstGeom>
        </p:spPr>
        <p:txBody>
          <a:bodyPr wrap="square">
            <a:spAutoFit/>
          </a:bodyPr>
          <a:lstStyle/>
          <a:p>
            <a:pPr algn="ctr">
              <a:lnSpc>
                <a:spcPct val="114000"/>
              </a:lnSpc>
            </a:pPr>
            <a:r>
              <a:rPr lang="en-US" altLang="zh-CN" sz="1200" dirty="0" err="1">
                <a:solidFill>
                  <a:schemeClr val="bg1">
                    <a:lumMod val="25000"/>
                    <a:lumOff val="75000"/>
                  </a:schemeClr>
                </a:solidFill>
              </a:rPr>
              <a:t>Xumin</a:t>
            </a:r>
            <a:r>
              <a:rPr lang="en-US" altLang="zh-CN" sz="1200" dirty="0">
                <a:solidFill>
                  <a:schemeClr val="bg1">
                    <a:lumMod val="25000"/>
                    <a:lumOff val="75000"/>
                  </a:schemeClr>
                </a:solidFill>
              </a:rPr>
              <a:t> Chen,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Scalable Optimization for Embedding Highly-Dynamic and </a:t>
            </a:r>
            <a:r>
              <a:rPr lang="en-US" altLang="zh-CN" sz="1200" dirty="0" err="1">
                <a:solidFill>
                  <a:schemeClr val="bg1">
                    <a:lumMod val="25000"/>
                    <a:lumOff val="75000"/>
                  </a:schemeClr>
                </a:solidFill>
              </a:rPr>
              <a:t>Recency</a:t>
            </a:r>
            <a:r>
              <a:rPr lang="en-US" altLang="zh-CN" sz="1200" dirty="0">
                <a:solidFill>
                  <a:schemeClr val="bg1">
                    <a:lumMod val="25000"/>
                    <a:lumOff val="75000"/>
                  </a:schemeClr>
                </a:solidFill>
              </a:rPr>
              <a:t>-Sensitive Data. </a:t>
            </a:r>
            <a:r>
              <a:rPr lang="en-US" altLang="zh-CN" sz="1200" b="1" i="1" dirty="0">
                <a:solidFill>
                  <a:schemeClr val="bg1">
                    <a:lumMod val="25000"/>
                    <a:lumOff val="75000"/>
                  </a:schemeClr>
                </a:solidFill>
              </a:rPr>
              <a:t>KDD</a:t>
            </a:r>
            <a:r>
              <a:rPr lang="en-US" altLang="zh-CN" sz="1200" dirty="0">
                <a:solidFill>
                  <a:schemeClr val="bg1">
                    <a:lumMod val="25000"/>
                    <a:lumOff val="75000"/>
                  </a:schemeClr>
                </a:solidFill>
              </a:rPr>
              <a:t>, 2018.(</a:t>
            </a:r>
            <a:r>
              <a:rPr lang="en-US" altLang="zh-CN" sz="1200" dirty="0" smtClean="0">
                <a:solidFill>
                  <a:schemeClr val="bg1">
                    <a:lumMod val="25000"/>
                    <a:lumOff val="75000"/>
                  </a:schemeClr>
                </a:solidFill>
              </a:rPr>
              <a:t>Applied)</a:t>
            </a:r>
            <a:endParaRPr lang="en-US" altLang="zh-CN" sz="1200" dirty="0">
              <a:solidFill>
                <a:schemeClr val="bg1">
                  <a:lumMod val="25000"/>
                  <a:lumOff val="75000"/>
                </a:schemeClr>
              </a:solidFill>
            </a:endParaRPr>
          </a:p>
        </p:txBody>
      </p:sp>
    </p:spTree>
    <p:extLst>
      <p:ext uri="{BB962C8B-B14F-4D97-AF65-F5344CB8AC3E}">
        <p14:creationId xmlns:p14="http://schemas.microsoft.com/office/powerpoint/2010/main" val="3686966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60">
            <a:extLst>
              <a:ext uri="{FF2B5EF4-FFF2-40B4-BE49-F238E27FC236}">
                <a16:creationId xmlns:a16="http://schemas.microsoft.com/office/drawing/2014/main" id="{E4422F6B-D4D4-994D-B08C-15E250C053FB}"/>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solidFill>
                  <a:schemeClr val="tx1"/>
                </a:solidFill>
              </a:rPr>
              <a:t>Graph Embedding</a:t>
            </a:r>
          </a:p>
        </p:txBody>
      </p:sp>
      <p:sp>
        <p:nvSpPr>
          <p:cNvPr id="3" name="Content Placeholder 2"/>
          <p:cNvSpPr>
            <a:spLocks noGrp="1"/>
          </p:cNvSpPr>
          <p:nvPr>
            <p:ph idx="1"/>
          </p:nvPr>
        </p:nvSpPr>
        <p:spPr>
          <a:xfrm>
            <a:off x="311700" y="858366"/>
            <a:ext cx="8160758" cy="3657600"/>
          </a:xfrm>
        </p:spPr>
        <p:txBody>
          <a:bodyPr/>
          <a:lstStyle/>
          <a:p>
            <a:pPr>
              <a:lnSpc>
                <a:spcPct val="125000"/>
              </a:lnSpc>
            </a:pPr>
            <a:r>
              <a:rPr lang="en-US" dirty="0"/>
              <a:t>Graph embedding is initially proposed as a dimensionality reduction technique.</a:t>
            </a:r>
          </a:p>
          <a:p>
            <a:pPr lvl="1">
              <a:lnSpc>
                <a:spcPct val="125000"/>
              </a:lnSpc>
              <a:spcBef>
                <a:spcPts val="800"/>
              </a:spcBef>
            </a:pPr>
            <a:r>
              <a:rPr lang="en-US" sz="1600" dirty="0"/>
              <a:t>A graph, represented as an n*n proximity matrix, is first constructed based on features of the n samples.</a:t>
            </a:r>
          </a:p>
          <a:p>
            <a:pPr lvl="1">
              <a:lnSpc>
                <a:spcPct val="125000"/>
              </a:lnSpc>
              <a:spcBef>
                <a:spcPts val="800"/>
              </a:spcBef>
            </a:pPr>
            <a:r>
              <a:rPr lang="en-US" sz="1600" dirty="0"/>
              <a:t>After that, low-dimensional representations for the n samples are derived from the constructed graph.</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14</a:t>
            </a:fld>
            <a:endParaRPr lang="en-US"/>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161" y="3142905"/>
            <a:ext cx="5733535" cy="1754595"/>
          </a:xfrm>
          <a:prstGeom prst="rect">
            <a:avLst/>
          </a:prstGeom>
        </p:spPr>
      </p:pic>
    </p:spTree>
    <p:extLst>
      <p:ext uri="{BB962C8B-B14F-4D97-AF65-F5344CB8AC3E}">
        <p14:creationId xmlns:p14="http://schemas.microsoft.com/office/powerpoint/2010/main" val="79592978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1700" y="246242"/>
            <a:ext cx="8520600" cy="572700"/>
          </a:xfrm>
        </p:spPr>
        <p:txBody>
          <a:bodyPr>
            <a:noAutofit/>
          </a:bodyPr>
          <a:lstStyle/>
          <a:p>
            <a:r>
              <a:rPr lang="en-US" altLang="zh-CN" dirty="0"/>
              <a:t>Limited resources</a:t>
            </a:r>
            <a:endParaRPr lang="zh-CN" altLang="en-US" dirty="0"/>
          </a:p>
        </p:txBody>
      </p:sp>
      <p:sp>
        <p:nvSpPr>
          <p:cNvPr id="3" name="内容占位符 2"/>
          <p:cNvSpPr>
            <a:spLocks noGrp="1"/>
          </p:cNvSpPr>
          <p:nvPr>
            <p:ph idx="1"/>
          </p:nvPr>
        </p:nvSpPr>
        <p:spPr>
          <a:xfrm>
            <a:off x="395288" y="1059582"/>
            <a:ext cx="8748712" cy="3657600"/>
          </a:xfrm>
        </p:spPr>
        <p:txBody>
          <a:bodyPr/>
          <a:lstStyle/>
          <a:p>
            <a:r>
              <a:rPr lang="en-US" altLang="zh-CN" sz="2000" dirty="0"/>
              <a:t>We cannot guarantee convergence in-between every two timestamps.</a:t>
            </a:r>
          </a:p>
          <a:p>
            <a:r>
              <a:rPr lang="en-US" altLang="zh-CN" sz="2000" dirty="0"/>
              <a:t>Just do it.</a:t>
            </a:r>
          </a:p>
          <a:p>
            <a:endParaRPr lang="en-US" altLang="zh-CN" sz="2000" dirty="0"/>
          </a:p>
          <a:p>
            <a:r>
              <a:rPr lang="en-US" altLang="zh-CN" sz="2000" dirty="0"/>
              <a:t>How to do better?</a:t>
            </a:r>
          </a:p>
          <a:p>
            <a:r>
              <a:rPr lang="en-US" altLang="zh-CN" sz="2000" dirty="0"/>
              <a:t>Non-uniform resource allocation.</a:t>
            </a:r>
          </a:p>
          <a:p>
            <a:r>
              <a:rPr lang="en-US" altLang="zh-CN" sz="2000" dirty="0"/>
              <a:t>New edges and nodes worth more resources.</a:t>
            </a:r>
          </a:p>
        </p:txBody>
      </p:sp>
      <p:sp>
        <p:nvSpPr>
          <p:cNvPr id="4" name="矩形 3"/>
          <p:cNvSpPr/>
          <p:nvPr/>
        </p:nvSpPr>
        <p:spPr>
          <a:xfrm>
            <a:off x="325412" y="4799430"/>
            <a:ext cx="8642275" cy="302840"/>
          </a:xfrm>
          <a:prstGeom prst="rect">
            <a:avLst/>
          </a:prstGeom>
        </p:spPr>
        <p:txBody>
          <a:bodyPr wrap="square">
            <a:spAutoFit/>
          </a:bodyPr>
          <a:lstStyle/>
          <a:p>
            <a:pPr algn="ctr">
              <a:lnSpc>
                <a:spcPct val="114000"/>
              </a:lnSpc>
            </a:pPr>
            <a:r>
              <a:rPr lang="en-US" altLang="zh-CN" sz="1200" dirty="0" err="1">
                <a:solidFill>
                  <a:schemeClr val="bg1">
                    <a:lumMod val="25000"/>
                    <a:lumOff val="75000"/>
                  </a:schemeClr>
                </a:solidFill>
              </a:rPr>
              <a:t>Xumin</a:t>
            </a:r>
            <a:r>
              <a:rPr lang="en-US" altLang="zh-CN" sz="1200" dirty="0">
                <a:solidFill>
                  <a:schemeClr val="bg1">
                    <a:lumMod val="25000"/>
                    <a:lumOff val="75000"/>
                  </a:schemeClr>
                </a:solidFill>
              </a:rPr>
              <a:t> Chen,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Scalable Optimization for Embedding Highly-Dynamic and </a:t>
            </a:r>
            <a:r>
              <a:rPr lang="en-US" altLang="zh-CN" sz="1200" dirty="0" err="1">
                <a:solidFill>
                  <a:schemeClr val="bg1">
                    <a:lumMod val="25000"/>
                    <a:lumOff val="75000"/>
                  </a:schemeClr>
                </a:solidFill>
              </a:rPr>
              <a:t>Recency</a:t>
            </a:r>
            <a:r>
              <a:rPr lang="en-US" altLang="zh-CN" sz="1200" dirty="0">
                <a:solidFill>
                  <a:schemeClr val="bg1">
                    <a:lumMod val="25000"/>
                    <a:lumOff val="75000"/>
                  </a:schemeClr>
                </a:solidFill>
              </a:rPr>
              <a:t>-Sensitive Data. </a:t>
            </a:r>
            <a:r>
              <a:rPr lang="en-US" altLang="zh-CN" sz="1200" b="1" i="1" dirty="0">
                <a:solidFill>
                  <a:schemeClr val="bg1">
                    <a:lumMod val="25000"/>
                    <a:lumOff val="75000"/>
                  </a:schemeClr>
                </a:solidFill>
              </a:rPr>
              <a:t>KDD</a:t>
            </a:r>
            <a:r>
              <a:rPr lang="en-US" altLang="zh-CN" sz="1200" dirty="0">
                <a:solidFill>
                  <a:schemeClr val="bg1">
                    <a:lumMod val="25000"/>
                    <a:lumOff val="75000"/>
                  </a:schemeClr>
                </a:solidFill>
              </a:rPr>
              <a:t>, 2018.(</a:t>
            </a:r>
            <a:r>
              <a:rPr lang="en-US" altLang="zh-CN" sz="1200" dirty="0" smtClean="0">
                <a:solidFill>
                  <a:schemeClr val="bg1">
                    <a:lumMod val="25000"/>
                    <a:lumOff val="75000"/>
                  </a:schemeClr>
                </a:solidFill>
              </a:rPr>
              <a:t>Applied)</a:t>
            </a:r>
            <a:endParaRPr lang="en-US" altLang="zh-CN" sz="1200" dirty="0">
              <a:solidFill>
                <a:schemeClr val="bg1">
                  <a:lumMod val="25000"/>
                  <a:lumOff val="75000"/>
                </a:schemeClr>
              </a:solidFill>
            </a:endParaRPr>
          </a:p>
        </p:txBody>
      </p:sp>
    </p:spTree>
    <p:extLst>
      <p:ext uri="{BB962C8B-B14F-4D97-AF65-F5344CB8AC3E}">
        <p14:creationId xmlns:p14="http://schemas.microsoft.com/office/powerpoint/2010/main" val="26716606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1700" y="253722"/>
            <a:ext cx="8520600" cy="572700"/>
          </a:xfrm>
        </p:spPr>
        <p:txBody>
          <a:bodyPr>
            <a:noAutofit/>
          </a:bodyPr>
          <a:lstStyle/>
          <a:p>
            <a:r>
              <a:rPr lang="en-US" altLang="zh-CN" dirty="0"/>
              <a:t>Base Optimization Method</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395288" y="771550"/>
                <a:ext cx="8520600" cy="4227934"/>
              </a:xfrm>
            </p:spPr>
            <p:txBody>
              <a:bodyPr>
                <a:normAutofit fontScale="92500" lnSpcReduction="20000"/>
              </a:bodyPr>
              <a:lstStyle/>
              <a:p>
                <a:r>
                  <a:rPr lang="en-US" altLang="zh-CN" dirty="0"/>
                  <a:t> Globally Decay: A </a:t>
                </a:r>
                <a:r>
                  <a:rPr lang="en-US" altLang="zh-CN" dirty="0" err="1"/>
                  <a:t>recency</a:t>
                </a:r>
                <a:r>
                  <a:rPr lang="en-US" altLang="zh-CN" dirty="0"/>
                  <a:t> strategy of weight matrix </a:t>
                </a:r>
                <a14:m>
                  <m:oMath xmlns:m="http://schemas.openxmlformats.org/officeDocument/2006/math">
                    <m:sSup>
                      <m:sSupPr>
                        <m:ctrlPr>
                          <a:rPr lang="en-US" altLang="zh-CN" i="1" dirty="0">
                            <a:latin typeface="Cambria Math" panose="02040503050406030204" pitchFamily="18" charset="0"/>
                          </a:rPr>
                        </m:ctrlPr>
                      </m:sSupPr>
                      <m:e>
                        <m:r>
                          <a:rPr lang="en-US" altLang="zh-CN" b="1" dirty="0">
                            <a:latin typeface="Cambria Math" panose="02040503050406030204" pitchFamily="18" charset="0"/>
                          </a:rPr>
                          <m:t>𝐖</m:t>
                        </m:r>
                      </m:e>
                      <m:sup>
                        <m:d>
                          <m:dPr>
                            <m:ctrlPr>
                              <a:rPr lang="en-US" altLang="zh-CN" i="1" dirty="0">
                                <a:latin typeface="Cambria Math" panose="02040503050406030204" pitchFamily="18" charset="0"/>
                              </a:rPr>
                            </m:ctrlPr>
                          </m:dPr>
                          <m:e>
                            <m:r>
                              <a:rPr lang="en-US" altLang="zh-CN" i="1" dirty="0">
                                <a:latin typeface="Cambria Math" panose="02040503050406030204" pitchFamily="18" charset="0"/>
                              </a:rPr>
                              <m:t>𝑡</m:t>
                            </m:r>
                          </m:e>
                        </m:d>
                      </m:sup>
                    </m:sSup>
                  </m:oMath>
                </a14:m>
                <a:endParaRPr lang="en-US" altLang="zh-CN" dirty="0"/>
              </a:p>
              <a:p>
                <a:pPr marL="0" indent="0">
                  <a:buNone/>
                </a:pPr>
                <a14:m>
                  <m:oMathPara xmlns:m="http://schemas.openxmlformats.org/officeDocument/2006/math">
                    <m:oMathParaPr>
                      <m:jc m:val="centerGroup"/>
                    </m:oMathParaPr>
                    <m:oMath xmlns:m="http://schemas.openxmlformats.org/officeDocument/2006/math">
                      <m:sSubSup>
                        <m:sSubSupPr>
                          <m:ctrlPr>
                            <a:rPr lang="en-US" altLang="zh-CN" i="1" smtClean="0">
                              <a:solidFill>
                                <a:schemeClr val="tx1"/>
                              </a:solidFill>
                              <a:latin typeface="Cambria Math" panose="02040503050406030204" pitchFamily="18" charset="0"/>
                            </a:rPr>
                          </m:ctrlPr>
                        </m:sSubSupPr>
                        <m:e>
                          <m:r>
                            <a:rPr lang="en-US" altLang="zh-CN" i="1">
                              <a:solidFill>
                                <a:schemeClr val="tx1"/>
                              </a:solidFill>
                              <a:latin typeface="Cambria Math" panose="02040503050406030204" pitchFamily="18" charset="0"/>
                            </a:rPr>
                            <m:t>𝑤</m:t>
                          </m:r>
                        </m:e>
                        <m:sub>
                          <m:r>
                            <a:rPr lang="en-US" altLang="zh-CN" i="1">
                              <a:solidFill>
                                <a:schemeClr val="tx1"/>
                              </a:solidFill>
                              <a:latin typeface="Cambria Math" panose="02040503050406030204" pitchFamily="18" charset="0"/>
                            </a:rPr>
                            <m:t>𝑖</m:t>
                          </m:r>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𝑗</m:t>
                          </m:r>
                        </m:sub>
                        <m:sup>
                          <m:d>
                            <m:dPr>
                              <m:ctrlPr>
                                <a:rPr lang="en-US" altLang="zh-CN" i="1">
                                  <a:solidFill>
                                    <a:schemeClr val="tx1"/>
                                  </a:solidFill>
                                  <a:latin typeface="Cambria Math" panose="02040503050406030204" pitchFamily="18" charset="0"/>
                                </a:rPr>
                              </m:ctrlPr>
                            </m:dPr>
                            <m:e>
                              <m:r>
                                <a:rPr lang="en-US" altLang="zh-CN" i="1">
                                  <a:solidFill>
                                    <a:schemeClr val="tx1"/>
                                  </a:solidFill>
                                  <a:latin typeface="Cambria Math" panose="02040503050406030204" pitchFamily="18" charset="0"/>
                                </a:rPr>
                                <m:t>𝑡</m:t>
                              </m:r>
                              <m:r>
                                <a:rPr lang="en-US" altLang="zh-CN" i="1">
                                  <a:solidFill>
                                    <a:schemeClr val="tx1"/>
                                  </a:solidFill>
                                  <a:latin typeface="Cambria Math" panose="02040503050406030204" pitchFamily="18" charset="0"/>
                                </a:rPr>
                                <m:t>+1</m:t>
                              </m:r>
                            </m:e>
                          </m:d>
                        </m:sup>
                      </m:sSubSup>
                      <m:r>
                        <a:rPr lang="en-US" altLang="zh-CN" i="1">
                          <a:solidFill>
                            <a:schemeClr val="tx1"/>
                          </a:solidFill>
                          <a:latin typeface="Cambria Math" panose="02040503050406030204" pitchFamily="18" charset="0"/>
                        </a:rPr>
                        <m:t>=</m:t>
                      </m:r>
                      <m:d>
                        <m:dPr>
                          <m:begChr m:val="{"/>
                          <m:endChr m:val=""/>
                          <m:ctrlPr>
                            <a:rPr lang="en-US" altLang="zh-CN" i="1">
                              <a:solidFill>
                                <a:schemeClr val="tx1"/>
                              </a:solidFill>
                              <a:latin typeface="Cambria Math" panose="02040503050406030204" pitchFamily="18" charset="0"/>
                            </a:rPr>
                          </m:ctrlPr>
                        </m:dPr>
                        <m:e>
                          <m:m>
                            <m:mPr>
                              <m:mcs>
                                <m:mc>
                                  <m:mcPr>
                                    <m:count m:val="2"/>
                                    <m:mcJc m:val="center"/>
                                  </m:mcPr>
                                </m:mc>
                              </m:mcs>
                              <m:ctrlPr>
                                <a:rPr lang="en-US" altLang="zh-CN" i="1">
                                  <a:solidFill>
                                    <a:schemeClr val="tx1"/>
                                  </a:solidFill>
                                  <a:latin typeface="Cambria Math" panose="02040503050406030204" pitchFamily="18" charset="0"/>
                                </a:rPr>
                              </m:ctrlPr>
                            </m:mPr>
                            <m:mr>
                              <m:e>
                                <m:r>
                                  <m:rPr>
                                    <m:brk m:alnAt="7"/>
                                  </m:rPr>
                                  <a:rPr lang="en-US" altLang="zh-CN" i="1">
                                    <a:solidFill>
                                      <a:schemeClr val="tx1"/>
                                    </a:solidFill>
                                    <a:latin typeface="Cambria Math" panose="02040503050406030204" pitchFamily="18" charset="0"/>
                                  </a:rPr>
                                  <m:t>1</m:t>
                                </m:r>
                              </m:e>
                              <m:e>
                                <m:r>
                                  <m:rPr>
                                    <m:sty m:val="p"/>
                                  </m:rPr>
                                  <a:rPr lang="en-US" altLang="zh-CN">
                                    <a:solidFill>
                                      <a:schemeClr val="tx1"/>
                                    </a:solidFill>
                                    <a:latin typeface="Cambria Math" panose="02040503050406030204" pitchFamily="18" charset="0"/>
                                  </a:rPr>
                                  <m:t>if</m:t>
                                </m:r>
                                <m:r>
                                  <a:rPr lang="en-US" altLang="zh-CN" i="1">
                                    <a:solidFill>
                                      <a:schemeClr val="tx1"/>
                                    </a:solidFill>
                                    <a:latin typeface="Cambria Math" panose="02040503050406030204" pitchFamily="18" charset="0"/>
                                  </a:rPr>
                                  <m:t> </m:t>
                                </m:r>
                                <m:d>
                                  <m:dPr>
                                    <m:ctrlPr>
                                      <a:rPr lang="en-US" altLang="zh-CN" i="1">
                                        <a:solidFill>
                                          <a:schemeClr val="tx1"/>
                                        </a:solidFill>
                                        <a:latin typeface="Cambria Math" panose="02040503050406030204" pitchFamily="18" charset="0"/>
                                      </a:rPr>
                                    </m:ctrlPr>
                                  </m:dPr>
                                  <m:e>
                                    <m:r>
                                      <a:rPr lang="en-US" altLang="zh-CN" i="1">
                                        <a:solidFill>
                                          <a:schemeClr val="tx1"/>
                                        </a:solidFill>
                                        <a:latin typeface="Cambria Math" panose="02040503050406030204" pitchFamily="18" charset="0"/>
                                      </a:rPr>
                                      <m:t>𝑖</m:t>
                                    </m:r>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𝑗</m:t>
                                    </m:r>
                                  </m:e>
                                </m:d>
                                <m:r>
                                  <a:rPr lang="en-US" altLang="zh-CN" i="1">
                                    <a:solidFill>
                                      <a:schemeClr val="tx1"/>
                                    </a:solidFill>
                                    <a:latin typeface="Cambria Math" panose="02040503050406030204" pitchFamily="18" charset="0"/>
                                  </a:rPr>
                                  <m:t> </m:t>
                                </m:r>
                                <m:r>
                                  <m:rPr>
                                    <m:sty m:val="p"/>
                                  </m:rPr>
                                  <a:rPr lang="en-US" altLang="zh-CN">
                                    <a:solidFill>
                                      <a:schemeClr val="tx1"/>
                                    </a:solidFill>
                                    <a:latin typeface="Cambria Math" panose="02040503050406030204" pitchFamily="18" charset="0"/>
                                  </a:rPr>
                                  <m:t>is</m:t>
                                </m:r>
                                <m:r>
                                  <a:rPr lang="en-US" altLang="zh-CN">
                                    <a:solidFill>
                                      <a:schemeClr val="tx1"/>
                                    </a:solidFill>
                                    <a:latin typeface="Cambria Math" panose="02040503050406030204" pitchFamily="18" charset="0"/>
                                  </a:rPr>
                                  <m:t> </m:t>
                                </m:r>
                                <m:r>
                                  <m:rPr>
                                    <m:sty m:val="p"/>
                                  </m:rPr>
                                  <a:rPr lang="en-US" altLang="zh-CN">
                                    <a:solidFill>
                                      <a:schemeClr val="tx1"/>
                                    </a:solidFill>
                                    <a:latin typeface="Cambria Math" panose="02040503050406030204" pitchFamily="18" charset="0"/>
                                  </a:rPr>
                                  <m:t>the</m:t>
                                </m:r>
                                <m:r>
                                  <a:rPr lang="en-US" altLang="zh-CN">
                                    <a:solidFill>
                                      <a:schemeClr val="tx1"/>
                                    </a:solidFill>
                                    <a:latin typeface="Cambria Math" panose="02040503050406030204" pitchFamily="18" charset="0"/>
                                  </a:rPr>
                                  <m:t> </m:t>
                                </m:r>
                                <m:r>
                                  <m:rPr>
                                    <m:sty m:val="p"/>
                                  </m:rPr>
                                  <a:rPr lang="en-US" altLang="zh-CN">
                                    <a:solidFill>
                                      <a:schemeClr val="tx1"/>
                                    </a:solidFill>
                                    <a:latin typeface="Cambria Math" panose="02040503050406030204" pitchFamily="18" charset="0"/>
                                  </a:rPr>
                                  <m:t>newly</m:t>
                                </m:r>
                                <m:r>
                                  <a:rPr lang="en-US" altLang="zh-CN">
                                    <a:solidFill>
                                      <a:schemeClr val="tx1"/>
                                    </a:solidFill>
                                    <a:latin typeface="Cambria Math" panose="02040503050406030204" pitchFamily="18" charset="0"/>
                                  </a:rPr>
                                  <m:t> </m:t>
                                </m:r>
                                <m:r>
                                  <m:rPr>
                                    <m:sty m:val="p"/>
                                  </m:rPr>
                                  <a:rPr lang="en-US" altLang="zh-CN">
                                    <a:solidFill>
                                      <a:schemeClr val="tx1"/>
                                    </a:solidFill>
                                    <a:latin typeface="Cambria Math" panose="02040503050406030204" pitchFamily="18" charset="0"/>
                                  </a:rPr>
                                  <m:t>added</m:t>
                                </m:r>
                                <m:r>
                                  <a:rPr lang="en-US" altLang="zh-CN">
                                    <a:solidFill>
                                      <a:schemeClr val="tx1"/>
                                    </a:solidFill>
                                    <a:latin typeface="Cambria Math" panose="02040503050406030204" pitchFamily="18" charset="0"/>
                                  </a:rPr>
                                  <m:t> </m:t>
                                </m:r>
                                <m:r>
                                  <m:rPr>
                                    <m:sty m:val="p"/>
                                  </m:rPr>
                                  <a:rPr lang="en-US" altLang="zh-CN">
                                    <a:solidFill>
                                      <a:schemeClr val="tx1"/>
                                    </a:solidFill>
                                    <a:latin typeface="Cambria Math" panose="02040503050406030204" pitchFamily="18" charset="0"/>
                                  </a:rPr>
                                  <m:t>or</m:t>
                                </m:r>
                                <m:r>
                                  <a:rPr lang="en-US" altLang="zh-CN">
                                    <a:solidFill>
                                      <a:schemeClr val="tx1"/>
                                    </a:solidFill>
                                    <a:latin typeface="Cambria Math" panose="02040503050406030204" pitchFamily="18" charset="0"/>
                                  </a:rPr>
                                  <m:t> </m:t>
                                </m:r>
                                <m:r>
                                  <m:rPr>
                                    <m:sty m:val="p"/>
                                  </m:rPr>
                                  <a:rPr lang="en-US" altLang="zh-CN">
                                    <a:solidFill>
                                      <a:schemeClr val="tx1"/>
                                    </a:solidFill>
                                    <a:latin typeface="Cambria Math" panose="02040503050406030204" pitchFamily="18" charset="0"/>
                                  </a:rPr>
                                  <m:t>deleted</m:t>
                                </m:r>
                                <m:r>
                                  <a:rPr lang="en-US" altLang="zh-CN">
                                    <a:solidFill>
                                      <a:schemeClr val="tx1"/>
                                    </a:solidFill>
                                    <a:latin typeface="Cambria Math" panose="02040503050406030204" pitchFamily="18" charset="0"/>
                                  </a:rPr>
                                  <m:t> </m:t>
                                </m:r>
                                <m:r>
                                  <m:rPr>
                                    <m:sty m:val="p"/>
                                  </m:rPr>
                                  <a:rPr lang="en-US" altLang="zh-CN">
                                    <a:solidFill>
                                      <a:schemeClr val="tx1"/>
                                    </a:solidFill>
                                    <a:latin typeface="Cambria Math" panose="02040503050406030204" pitchFamily="18" charset="0"/>
                                  </a:rPr>
                                  <m:t>edge</m:t>
                                </m:r>
                              </m:e>
                            </m:mr>
                            <m:mr>
                              <m:e>
                                <m:r>
                                  <a:rPr lang="en-US" altLang="zh-CN" i="1">
                                    <a:solidFill>
                                      <a:schemeClr val="tx1"/>
                                    </a:solidFill>
                                    <a:latin typeface="Cambria Math" panose="02040503050406030204" pitchFamily="18" charset="0"/>
                                  </a:rPr>
                                  <m:t>𝜏</m:t>
                                </m:r>
                                <m:sSubSup>
                                  <m:sSubSupPr>
                                    <m:ctrlPr>
                                      <a:rPr lang="en-US" altLang="zh-CN" i="1">
                                        <a:solidFill>
                                          <a:schemeClr val="tx1"/>
                                        </a:solidFill>
                                        <a:latin typeface="Cambria Math" panose="02040503050406030204" pitchFamily="18" charset="0"/>
                                      </a:rPr>
                                    </m:ctrlPr>
                                  </m:sSubSupPr>
                                  <m:e>
                                    <m:r>
                                      <a:rPr lang="en-US" altLang="zh-CN" i="1">
                                        <a:solidFill>
                                          <a:schemeClr val="tx1"/>
                                        </a:solidFill>
                                        <a:latin typeface="Cambria Math" panose="02040503050406030204" pitchFamily="18" charset="0"/>
                                      </a:rPr>
                                      <m:t>𝑤</m:t>
                                    </m:r>
                                  </m:e>
                                  <m:sub>
                                    <m:r>
                                      <a:rPr lang="en-US" altLang="zh-CN" i="1">
                                        <a:solidFill>
                                          <a:schemeClr val="tx1"/>
                                        </a:solidFill>
                                        <a:latin typeface="Cambria Math" panose="02040503050406030204" pitchFamily="18" charset="0"/>
                                      </a:rPr>
                                      <m:t>𝑖</m:t>
                                    </m:r>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𝑗</m:t>
                                    </m:r>
                                  </m:sub>
                                  <m:sup>
                                    <m:d>
                                      <m:dPr>
                                        <m:ctrlPr>
                                          <a:rPr lang="en-US" altLang="zh-CN" i="1">
                                            <a:solidFill>
                                              <a:schemeClr val="tx1"/>
                                            </a:solidFill>
                                            <a:latin typeface="Cambria Math" panose="02040503050406030204" pitchFamily="18" charset="0"/>
                                          </a:rPr>
                                        </m:ctrlPr>
                                      </m:dPr>
                                      <m:e>
                                        <m:r>
                                          <a:rPr lang="en-US" altLang="zh-CN" i="1">
                                            <a:solidFill>
                                              <a:schemeClr val="tx1"/>
                                            </a:solidFill>
                                            <a:latin typeface="Cambria Math" panose="02040503050406030204" pitchFamily="18" charset="0"/>
                                          </a:rPr>
                                          <m:t>𝑡</m:t>
                                        </m:r>
                                      </m:e>
                                    </m:d>
                                  </m:sup>
                                </m:sSubSup>
                              </m:e>
                              <m:e>
                                <m:r>
                                  <m:rPr>
                                    <m:sty m:val="p"/>
                                  </m:rPr>
                                  <a:rPr lang="en-US" altLang="zh-CN">
                                    <a:solidFill>
                                      <a:schemeClr val="tx1"/>
                                    </a:solidFill>
                                    <a:latin typeface="Cambria Math" panose="02040503050406030204" pitchFamily="18" charset="0"/>
                                  </a:rPr>
                                  <m:t>elsewise</m:t>
                                </m:r>
                              </m:e>
                            </m:mr>
                          </m:m>
                        </m:e>
                      </m:d>
                    </m:oMath>
                  </m:oMathPara>
                </a14:m>
                <a:endParaRPr lang="en-US" altLang="zh-CN" i="1" dirty="0">
                  <a:latin typeface="Cambria Math" panose="02040503050406030204" pitchFamily="18" charset="0"/>
                </a:endParaRPr>
              </a:p>
              <a:p>
                <a:r>
                  <a:rPr lang="en-US" altLang="zh-CN" dirty="0"/>
                  <a:t>Randomly applies SGD iteration according to </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𝑤</m:t>
                        </m:r>
                      </m:e>
                      <m:sub>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𝑗</m:t>
                        </m:r>
                      </m:sub>
                      <m:sup>
                        <m:d>
                          <m:dPr>
                            <m:ctrlPr>
                              <a:rPr lang="en-US" altLang="zh-CN" i="1">
                                <a:latin typeface="Cambria Math" panose="02040503050406030204" pitchFamily="18" charset="0"/>
                              </a:rPr>
                            </m:ctrlPr>
                          </m:dPr>
                          <m:e>
                            <m:r>
                              <a:rPr lang="en-US" altLang="zh-CN" i="1">
                                <a:latin typeface="Cambria Math" panose="02040503050406030204" pitchFamily="18" charset="0"/>
                              </a:rPr>
                              <m:t>𝑡</m:t>
                            </m:r>
                          </m:e>
                        </m:d>
                      </m:sup>
                    </m:sSubSup>
                  </m:oMath>
                </a14:m>
                <a:endParaRPr lang="en-US" altLang="zh-CN" dirty="0"/>
              </a:p>
              <a:p>
                <a:pPr marL="0" indent="0">
                  <a:buNone/>
                </a:pPr>
                <a14:m>
                  <m:oMathPara xmlns:m="http://schemas.openxmlformats.org/officeDocument/2006/math">
                    <m:oMathParaPr>
                      <m:jc m:val="centerGroup"/>
                    </m:oMathParaPr>
                    <m:oMath xmlns:m="http://schemas.openxmlformats.org/officeDocument/2006/math">
                      <m:sSubSup>
                        <m:sSubSupPr>
                          <m:ctrlPr>
                            <a:rPr lang="en-US" altLang="zh-CN" b="0" i="1" dirty="0" smtClean="0">
                              <a:solidFill>
                                <a:schemeClr val="tx1"/>
                              </a:solidFill>
                              <a:latin typeface="Cambria Math" panose="02040503050406030204" pitchFamily="18" charset="0"/>
                            </a:rPr>
                          </m:ctrlPr>
                        </m:sSubSupPr>
                        <m:e>
                          <m:r>
                            <a:rPr lang="en-US" altLang="zh-CN" b="1" dirty="0">
                              <a:solidFill>
                                <a:schemeClr val="tx1"/>
                              </a:solidFill>
                              <a:latin typeface="Cambria Math" panose="02040503050406030204" pitchFamily="18" charset="0"/>
                            </a:rPr>
                            <m:t>𝐮</m:t>
                          </m:r>
                        </m:e>
                        <m:sub>
                          <m:r>
                            <a:rPr lang="en-US" altLang="zh-CN" i="1" dirty="0">
                              <a:solidFill>
                                <a:schemeClr val="tx1"/>
                              </a:solidFill>
                              <a:latin typeface="Cambria Math" panose="02040503050406030204" pitchFamily="18" charset="0"/>
                            </a:rPr>
                            <m:t>𝑖</m:t>
                          </m:r>
                        </m:sub>
                        <m:sup>
                          <m:d>
                            <m:dPr>
                              <m:ctrlPr>
                                <a:rPr lang="en-US" altLang="zh-CN" b="0" i="1" dirty="0" smtClean="0">
                                  <a:solidFill>
                                    <a:schemeClr val="tx1"/>
                                  </a:solidFill>
                                  <a:latin typeface="Cambria Math" panose="02040503050406030204" pitchFamily="18" charset="0"/>
                                </a:rPr>
                              </m:ctrlPr>
                            </m:dPr>
                            <m:e>
                              <m:r>
                                <a:rPr lang="en-US" altLang="zh-CN" b="0" i="1" dirty="0" smtClean="0">
                                  <a:solidFill>
                                    <a:schemeClr val="tx1"/>
                                  </a:solidFill>
                                  <a:latin typeface="Cambria Math" panose="02040503050406030204" pitchFamily="18" charset="0"/>
                                </a:rPr>
                                <m:t>𝑡</m:t>
                              </m:r>
                            </m:e>
                          </m:d>
                        </m:sup>
                      </m:sSubSup>
                      <m:d>
                        <m:dPr>
                          <m:ctrlPr>
                            <a:rPr lang="en-US" altLang="zh-CN" b="0" i="1" dirty="0" smtClean="0">
                              <a:solidFill>
                                <a:schemeClr val="tx1"/>
                              </a:solidFill>
                              <a:latin typeface="Cambria Math" panose="02040503050406030204" pitchFamily="18" charset="0"/>
                            </a:rPr>
                          </m:ctrlPr>
                        </m:dPr>
                        <m:e>
                          <m:r>
                            <a:rPr lang="en-US" altLang="zh-CN" b="0" i="1" dirty="0" smtClean="0">
                              <a:solidFill>
                                <a:schemeClr val="tx1"/>
                              </a:solidFill>
                              <a:latin typeface="Cambria Math" panose="02040503050406030204" pitchFamily="18" charset="0"/>
                            </a:rPr>
                            <m:t>𝑟</m:t>
                          </m:r>
                        </m:e>
                      </m:d>
                      <m:r>
                        <a:rPr lang="en-US" altLang="zh-CN" i="1" dirty="0">
                          <a:solidFill>
                            <a:schemeClr val="tx1"/>
                          </a:solidFill>
                          <a:latin typeface="Cambria Math" panose="02040503050406030204" pitchFamily="18" charset="0"/>
                        </a:rPr>
                        <m:t>←</m:t>
                      </m:r>
                      <m:sSubSup>
                        <m:sSubSupPr>
                          <m:ctrlPr>
                            <a:rPr lang="en-US" altLang="zh-CN" b="0" i="1" dirty="0" smtClean="0">
                              <a:solidFill>
                                <a:schemeClr val="tx1"/>
                              </a:solidFill>
                              <a:latin typeface="Cambria Math" panose="02040503050406030204" pitchFamily="18" charset="0"/>
                            </a:rPr>
                          </m:ctrlPr>
                        </m:sSubSupPr>
                        <m:e>
                          <m:r>
                            <a:rPr lang="en-US" altLang="zh-CN" b="1" dirty="0">
                              <a:solidFill>
                                <a:schemeClr val="tx1"/>
                              </a:solidFill>
                              <a:latin typeface="Cambria Math" panose="02040503050406030204" pitchFamily="18" charset="0"/>
                            </a:rPr>
                            <m:t>𝐮</m:t>
                          </m:r>
                        </m:e>
                        <m:sub>
                          <m:r>
                            <a:rPr lang="en-US" altLang="zh-CN" i="1" dirty="0">
                              <a:solidFill>
                                <a:schemeClr val="tx1"/>
                              </a:solidFill>
                              <a:latin typeface="Cambria Math" panose="02040503050406030204" pitchFamily="18" charset="0"/>
                            </a:rPr>
                            <m:t>𝑖</m:t>
                          </m:r>
                        </m:sub>
                        <m:sup>
                          <m:d>
                            <m:dPr>
                              <m:ctrlPr>
                                <a:rPr lang="en-US" altLang="zh-CN" i="1" dirty="0">
                                  <a:solidFill>
                                    <a:schemeClr val="tx1"/>
                                  </a:solidFill>
                                  <a:latin typeface="Cambria Math" panose="02040503050406030204" pitchFamily="18" charset="0"/>
                                </a:rPr>
                              </m:ctrlPr>
                            </m:dPr>
                            <m:e>
                              <m:r>
                                <a:rPr lang="en-US" altLang="zh-CN" i="1" dirty="0">
                                  <a:solidFill>
                                    <a:schemeClr val="tx1"/>
                                  </a:solidFill>
                                  <a:latin typeface="Cambria Math" panose="02040503050406030204" pitchFamily="18" charset="0"/>
                                </a:rPr>
                                <m:t>𝑡</m:t>
                              </m:r>
                            </m:e>
                          </m:d>
                        </m:sup>
                      </m:sSubSup>
                      <m:d>
                        <m:dPr>
                          <m:ctrlPr>
                            <a:rPr lang="en-US" altLang="zh-CN" b="0" i="1" dirty="0" smtClean="0">
                              <a:solidFill>
                                <a:schemeClr val="tx1"/>
                              </a:solidFill>
                              <a:latin typeface="Cambria Math" panose="02040503050406030204" pitchFamily="18" charset="0"/>
                            </a:rPr>
                          </m:ctrlPr>
                        </m:dPr>
                        <m:e>
                          <m:r>
                            <a:rPr lang="en-US" altLang="zh-CN" b="0" i="1" dirty="0" smtClean="0">
                              <a:solidFill>
                                <a:schemeClr val="tx1"/>
                              </a:solidFill>
                              <a:latin typeface="Cambria Math" panose="02040503050406030204" pitchFamily="18" charset="0"/>
                            </a:rPr>
                            <m:t>𝑟</m:t>
                          </m:r>
                          <m:r>
                            <a:rPr lang="en-US" altLang="zh-CN" b="0" i="1" dirty="0" smtClean="0">
                              <a:solidFill>
                                <a:schemeClr val="tx1"/>
                              </a:solidFill>
                              <a:latin typeface="Cambria Math" panose="02040503050406030204" pitchFamily="18" charset="0"/>
                            </a:rPr>
                            <m:t>−1</m:t>
                          </m:r>
                        </m:e>
                      </m:d>
                      <m:r>
                        <a:rPr lang="en-US" altLang="zh-CN" i="1" dirty="0">
                          <a:solidFill>
                            <a:schemeClr val="tx1"/>
                          </a:solidFill>
                          <a:latin typeface="Cambria Math" panose="02040503050406030204" pitchFamily="18" charset="0"/>
                        </a:rPr>
                        <m:t>−</m:t>
                      </m:r>
                      <m:r>
                        <a:rPr lang="en-US" altLang="zh-CN" i="1" dirty="0">
                          <a:solidFill>
                            <a:schemeClr val="tx1"/>
                          </a:solidFill>
                          <a:latin typeface="Cambria Math" panose="02040503050406030204" pitchFamily="18" charset="0"/>
                        </a:rPr>
                        <m:t>𝜂</m:t>
                      </m:r>
                      <m:f>
                        <m:fPr>
                          <m:ctrlPr>
                            <a:rPr lang="en-US" altLang="zh-CN" i="1" dirty="0">
                              <a:solidFill>
                                <a:schemeClr val="tx1"/>
                              </a:solidFill>
                              <a:latin typeface="Cambria Math" panose="02040503050406030204" pitchFamily="18" charset="0"/>
                            </a:rPr>
                          </m:ctrlPr>
                        </m:fPr>
                        <m:num>
                          <m:r>
                            <a:rPr lang="zh-CN" altLang="en-US" i="1" dirty="0">
                              <a:solidFill>
                                <a:schemeClr val="tx1"/>
                              </a:solidFill>
                              <a:latin typeface="Cambria Math" panose="02040503050406030204" pitchFamily="18" charset="0"/>
                            </a:rPr>
                            <m:t>𝜕</m:t>
                          </m:r>
                          <m:sSup>
                            <m:sSupPr>
                              <m:ctrlPr>
                                <a:rPr lang="en-US" altLang="zh-CN" i="1" dirty="0">
                                  <a:solidFill>
                                    <a:schemeClr val="tx1"/>
                                  </a:solidFill>
                                  <a:latin typeface="Cambria Math" panose="02040503050406030204" pitchFamily="18" charset="0"/>
                                </a:rPr>
                              </m:ctrlPr>
                            </m:sSupPr>
                            <m:e>
                              <m:r>
                                <a:rPr lang="en-US" altLang="zh-CN" i="1" dirty="0">
                                  <a:solidFill>
                                    <a:schemeClr val="tx1"/>
                                  </a:solidFill>
                                  <a:latin typeface="Cambria Math" panose="02040503050406030204" pitchFamily="18" charset="0"/>
                                </a:rPr>
                                <m:t>𝐽</m:t>
                              </m:r>
                            </m:e>
                            <m:sup>
                              <m:d>
                                <m:dPr>
                                  <m:ctrlPr>
                                    <a:rPr lang="en-US" altLang="zh-CN" i="1" dirty="0">
                                      <a:solidFill>
                                        <a:schemeClr val="tx1"/>
                                      </a:solidFill>
                                      <a:latin typeface="Cambria Math" panose="02040503050406030204" pitchFamily="18" charset="0"/>
                                    </a:rPr>
                                  </m:ctrlPr>
                                </m:dPr>
                                <m:e>
                                  <m:r>
                                    <a:rPr lang="en-US" altLang="zh-CN" i="1" dirty="0">
                                      <a:solidFill>
                                        <a:schemeClr val="tx1"/>
                                      </a:solidFill>
                                      <a:latin typeface="Cambria Math" panose="02040503050406030204" pitchFamily="18" charset="0"/>
                                    </a:rPr>
                                    <m:t>𝑡</m:t>
                                  </m:r>
                                </m:e>
                              </m:d>
                            </m:sup>
                          </m:sSup>
                        </m:num>
                        <m:den>
                          <m:r>
                            <a:rPr lang="en-US" altLang="zh-CN" i="1" dirty="0">
                              <a:solidFill>
                                <a:schemeClr val="tx1"/>
                              </a:solidFill>
                              <a:latin typeface="Cambria Math" panose="02040503050406030204" pitchFamily="18" charset="0"/>
                            </a:rPr>
                            <m:t>𝜕</m:t>
                          </m:r>
                          <m:sSub>
                            <m:sSubPr>
                              <m:ctrlPr>
                                <a:rPr lang="en-US" altLang="zh-CN" i="1" dirty="0">
                                  <a:solidFill>
                                    <a:schemeClr val="tx1"/>
                                  </a:solidFill>
                                  <a:latin typeface="Cambria Math" panose="02040503050406030204" pitchFamily="18" charset="0"/>
                                </a:rPr>
                              </m:ctrlPr>
                            </m:sSubPr>
                            <m:e>
                              <m:r>
                                <a:rPr lang="en-US" altLang="zh-CN" b="1" dirty="0">
                                  <a:solidFill>
                                    <a:schemeClr val="tx1"/>
                                  </a:solidFill>
                                  <a:latin typeface="Cambria Math" panose="02040503050406030204" pitchFamily="18" charset="0"/>
                                </a:rPr>
                                <m:t>𝐮</m:t>
                              </m:r>
                            </m:e>
                            <m:sub>
                              <m:r>
                                <a:rPr lang="en-US" altLang="zh-CN" i="1" dirty="0">
                                  <a:solidFill>
                                    <a:schemeClr val="tx1"/>
                                  </a:solidFill>
                                  <a:latin typeface="Cambria Math" panose="02040503050406030204" pitchFamily="18" charset="0"/>
                                </a:rPr>
                                <m:t>𝑖</m:t>
                              </m:r>
                            </m:sub>
                          </m:sSub>
                        </m:den>
                      </m:f>
                      <m:d>
                        <m:dPr>
                          <m:ctrlPr>
                            <a:rPr lang="en-US" altLang="zh-CN" i="1" dirty="0">
                              <a:solidFill>
                                <a:schemeClr val="tx1"/>
                              </a:solidFill>
                              <a:latin typeface="Cambria Math" panose="02040503050406030204" pitchFamily="18" charset="0"/>
                            </a:rPr>
                          </m:ctrlPr>
                        </m:dPr>
                        <m:e>
                          <m:sSubSup>
                            <m:sSubSupPr>
                              <m:ctrlPr>
                                <a:rPr lang="en-US" altLang="zh-CN" b="0" i="1" dirty="0" smtClean="0">
                                  <a:solidFill>
                                    <a:schemeClr val="tx1"/>
                                  </a:solidFill>
                                  <a:latin typeface="Cambria Math" panose="02040503050406030204" pitchFamily="18" charset="0"/>
                                </a:rPr>
                              </m:ctrlPr>
                            </m:sSubSupPr>
                            <m:e>
                              <m:r>
                                <a:rPr lang="en-US" altLang="zh-CN" b="1" dirty="0">
                                  <a:solidFill>
                                    <a:schemeClr val="tx1"/>
                                  </a:solidFill>
                                  <a:latin typeface="Cambria Math" panose="02040503050406030204" pitchFamily="18" charset="0"/>
                                </a:rPr>
                                <m:t>𝐮</m:t>
                              </m:r>
                            </m:e>
                            <m:sub>
                              <m:r>
                                <a:rPr lang="en-US" altLang="zh-CN" i="1" dirty="0">
                                  <a:solidFill>
                                    <a:schemeClr val="tx1"/>
                                  </a:solidFill>
                                  <a:latin typeface="Cambria Math" panose="02040503050406030204" pitchFamily="18" charset="0"/>
                                </a:rPr>
                                <m:t>𝑖</m:t>
                              </m:r>
                            </m:sub>
                            <m:sup>
                              <m:d>
                                <m:dPr>
                                  <m:ctrlPr>
                                    <a:rPr lang="en-US" altLang="zh-CN" i="1" dirty="0">
                                      <a:solidFill>
                                        <a:schemeClr val="tx1"/>
                                      </a:solidFill>
                                      <a:latin typeface="Cambria Math" panose="02040503050406030204" pitchFamily="18" charset="0"/>
                                    </a:rPr>
                                  </m:ctrlPr>
                                </m:dPr>
                                <m:e>
                                  <m:r>
                                    <a:rPr lang="en-US" altLang="zh-CN" i="1" dirty="0">
                                      <a:solidFill>
                                        <a:schemeClr val="tx1"/>
                                      </a:solidFill>
                                      <a:latin typeface="Cambria Math" panose="02040503050406030204" pitchFamily="18" charset="0"/>
                                    </a:rPr>
                                    <m:t>𝑡</m:t>
                                  </m:r>
                                </m:e>
                              </m:d>
                            </m:sup>
                          </m:sSubSup>
                          <m:d>
                            <m:dPr>
                              <m:ctrlPr>
                                <a:rPr lang="en-US" altLang="zh-CN" b="0" i="1" dirty="0" smtClean="0">
                                  <a:solidFill>
                                    <a:schemeClr val="tx1"/>
                                  </a:solidFill>
                                  <a:latin typeface="Cambria Math" panose="02040503050406030204" pitchFamily="18" charset="0"/>
                                </a:rPr>
                              </m:ctrlPr>
                            </m:dPr>
                            <m:e>
                              <m:r>
                                <a:rPr lang="en-US" altLang="zh-CN" b="0" i="1" dirty="0" smtClean="0">
                                  <a:solidFill>
                                    <a:schemeClr val="tx1"/>
                                  </a:solidFill>
                                  <a:latin typeface="Cambria Math" panose="02040503050406030204" pitchFamily="18" charset="0"/>
                                </a:rPr>
                                <m:t>𝑟</m:t>
                              </m:r>
                              <m:r>
                                <a:rPr lang="en-US" altLang="zh-CN" b="0" i="1" dirty="0" smtClean="0">
                                  <a:solidFill>
                                    <a:schemeClr val="tx1"/>
                                  </a:solidFill>
                                  <a:latin typeface="Cambria Math" panose="02040503050406030204" pitchFamily="18" charset="0"/>
                                </a:rPr>
                                <m:t>−1</m:t>
                              </m:r>
                            </m:e>
                          </m:d>
                          <m:r>
                            <a:rPr lang="en-US" altLang="zh-CN" i="1" dirty="0">
                              <a:solidFill>
                                <a:schemeClr val="tx1"/>
                              </a:solidFill>
                              <a:latin typeface="Cambria Math" panose="02040503050406030204" pitchFamily="18" charset="0"/>
                            </a:rPr>
                            <m:t>,</m:t>
                          </m:r>
                          <m:sSubSup>
                            <m:sSubSupPr>
                              <m:ctrlPr>
                                <a:rPr lang="en-US" altLang="zh-CN" b="0" i="1" dirty="0" smtClean="0">
                                  <a:solidFill>
                                    <a:schemeClr val="tx1"/>
                                  </a:solidFill>
                                  <a:latin typeface="Cambria Math" panose="02040503050406030204" pitchFamily="18" charset="0"/>
                                </a:rPr>
                              </m:ctrlPr>
                            </m:sSubSupPr>
                            <m:e>
                              <m:r>
                                <a:rPr lang="en-US" altLang="zh-CN" b="1" dirty="0">
                                  <a:solidFill>
                                    <a:schemeClr val="tx1"/>
                                  </a:solidFill>
                                  <a:latin typeface="Cambria Math" panose="02040503050406030204" pitchFamily="18" charset="0"/>
                                </a:rPr>
                                <m:t>𝐯</m:t>
                              </m:r>
                            </m:e>
                            <m:sub>
                              <m:r>
                                <a:rPr lang="en-US" altLang="zh-CN" i="1" dirty="0">
                                  <a:solidFill>
                                    <a:schemeClr val="tx1"/>
                                  </a:solidFill>
                                  <a:latin typeface="Cambria Math" panose="02040503050406030204" pitchFamily="18" charset="0"/>
                                </a:rPr>
                                <m:t>𝑗</m:t>
                              </m:r>
                            </m:sub>
                            <m:sup>
                              <m:d>
                                <m:dPr>
                                  <m:ctrlPr>
                                    <a:rPr lang="en-US" altLang="zh-CN" i="1" dirty="0">
                                      <a:solidFill>
                                        <a:schemeClr val="tx1"/>
                                      </a:solidFill>
                                      <a:latin typeface="Cambria Math" panose="02040503050406030204" pitchFamily="18" charset="0"/>
                                    </a:rPr>
                                  </m:ctrlPr>
                                </m:dPr>
                                <m:e>
                                  <m:r>
                                    <a:rPr lang="en-US" altLang="zh-CN" i="1" dirty="0">
                                      <a:solidFill>
                                        <a:schemeClr val="tx1"/>
                                      </a:solidFill>
                                      <a:latin typeface="Cambria Math" panose="02040503050406030204" pitchFamily="18" charset="0"/>
                                    </a:rPr>
                                    <m:t>𝑡</m:t>
                                  </m:r>
                                </m:e>
                              </m:d>
                            </m:sup>
                          </m:sSubSup>
                          <m:d>
                            <m:dPr>
                              <m:ctrlPr>
                                <a:rPr lang="en-US" altLang="zh-CN" b="0" i="1" dirty="0" smtClean="0">
                                  <a:solidFill>
                                    <a:schemeClr val="tx1"/>
                                  </a:solidFill>
                                  <a:latin typeface="Cambria Math" panose="02040503050406030204" pitchFamily="18" charset="0"/>
                                </a:rPr>
                              </m:ctrlPr>
                            </m:dPr>
                            <m:e>
                              <m:r>
                                <a:rPr lang="en-US" altLang="zh-CN" b="0" i="1" dirty="0" smtClean="0">
                                  <a:solidFill>
                                    <a:schemeClr val="tx1"/>
                                  </a:solidFill>
                                  <a:latin typeface="Cambria Math" panose="02040503050406030204" pitchFamily="18" charset="0"/>
                                </a:rPr>
                                <m:t>𝑟</m:t>
                              </m:r>
                              <m:r>
                                <a:rPr lang="en-US" altLang="zh-CN" b="0" i="1" dirty="0" smtClean="0">
                                  <a:solidFill>
                                    <a:schemeClr val="tx1"/>
                                  </a:solidFill>
                                  <a:latin typeface="Cambria Math" panose="02040503050406030204" pitchFamily="18" charset="0"/>
                                </a:rPr>
                                <m:t>−1</m:t>
                              </m:r>
                            </m:e>
                          </m:d>
                          <m:r>
                            <a:rPr lang="en-US" altLang="zh-CN" i="1" dirty="0">
                              <a:solidFill>
                                <a:schemeClr val="tx1"/>
                              </a:solidFill>
                              <a:latin typeface="Cambria Math" panose="02040503050406030204" pitchFamily="18" charset="0"/>
                            </a:rPr>
                            <m:t>,</m:t>
                          </m:r>
                          <m:sSubSup>
                            <m:sSubSupPr>
                              <m:ctrlPr>
                                <a:rPr lang="en-US" altLang="zh-CN" i="1" dirty="0">
                                  <a:solidFill>
                                    <a:schemeClr val="tx1"/>
                                  </a:solidFill>
                                  <a:latin typeface="Cambria Math" panose="02040503050406030204" pitchFamily="18" charset="0"/>
                                </a:rPr>
                              </m:ctrlPr>
                            </m:sSubSupPr>
                            <m:e>
                              <m:r>
                                <a:rPr lang="en-US" altLang="zh-CN" i="1" dirty="0">
                                  <a:solidFill>
                                    <a:schemeClr val="tx1"/>
                                  </a:solidFill>
                                  <a:latin typeface="Cambria Math" panose="02040503050406030204" pitchFamily="18" charset="0"/>
                                </a:rPr>
                                <m:t>𝑎</m:t>
                              </m:r>
                            </m:e>
                            <m:sub>
                              <m:r>
                                <a:rPr lang="en-US" altLang="zh-CN" i="1" dirty="0">
                                  <a:solidFill>
                                    <a:schemeClr val="tx1"/>
                                  </a:solidFill>
                                  <a:latin typeface="Cambria Math" panose="02040503050406030204" pitchFamily="18" charset="0"/>
                                </a:rPr>
                                <m:t>𝑖</m:t>
                              </m:r>
                              <m:r>
                                <a:rPr lang="en-US" altLang="zh-CN" i="1" dirty="0">
                                  <a:solidFill>
                                    <a:schemeClr val="tx1"/>
                                  </a:solidFill>
                                  <a:latin typeface="Cambria Math" panose="02040503050406030204" pitchFamily="18" charset="0"/>
                                </a:rPr>
                                <m:t>,</m:t>
                              </m:r>
                              <m:r>
                                <a:rPr lang="en-US" altLang="zh-CN" i="1" dirty="0">
                                  <a:solidFill>
                                    <a:schemeClr val="tx1"/>
                                  </a:solidFill>
                                  <a:latin typeface="Cambria Math" panose="02040503050406030204" pitchFamily="18" charset="0"/>
                                </a:rPr>
                                <m:t>𝑗</m:t>
                              </m:r>
                            </m:sub>
                            <m:sup>
                              <m:d>
                                <m:dPr>
                                  <m:ctrlPr>
                                    <a:rPr lang="en-US" altLang="zh-CN" i="1" dirty="0">
                                      <a:solidFill>
                                        <a:schemeClr val="tx1"/>
                                      </a:solidFill>
                                      <a:latin typeface="Cambria Math" panose="02040503050406030204" pitchFamily="18" charset="0"/>
                                    </a:rPr>
                                  </m:ctrlPr>
                                </m:dPr>
                                <m:e>
                                  <m:r>
                                    <a:rPr lang="en-US" altLang="zh-CN" i="1" dirty="0">
                                      <a:solidFill>
                                        <a:schemeClr val="tx1"/>
                                      </a:solidFill>
                                      <a:latin typeface="Cambria Math" panose="02040503050406030204" pitchFamily="18" charset="0"/>
                                    </a:rPr>
                                    <m:t>𝑡</m:t>
                                  </m:r>
                                </m:e>
                              </m:d>
                            </m:sup>
                          </m:sSubSup>
                        </m:e>
                      </m:d>
                    </m:oMath>
                  </m:oMathPara>
                </a14:m>
                <a:endParaRPr lang="en-US" altLang="zh-CN" i="1"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sSubSup>
                        <m:sSubSupPr>
                          <m:ctrlPr>
                            <a:rPr lang="en-US" altLang="zh-CN" b="0" i="1" dirty="0" smtClean="0">
                              <a:solidFill>
                                <a:schemeClr val="tx1"/>
                              </a:solidFill>
                              <a:latin typeface="Cambria Math" panose="02040503050406030204" pitchFamily="18" charset="0"/>
                            </a:rPr>
                          </m:ctrlPr>
                        </m:sSubSupPr>
                        <m:e>
                          <m:r>
                            <a:rPr lang="en-US" altLang="zh-CN" b="1" dirty="0">
                              <a:solidFill>
                                <a:schemeClr val="tx1"/>
                              </a:solidFill>
                              <a:latin typeface="Cambria Math" panose="02040503050406030204" pitchFamily="18" charset="0"/>
                            </a:rPr>
                            <m:t>𝐯</m:t>
                          </m:r>
                        </m:e>
                        <m:sub>
                          <m:r>
                            <a:rPr lang="en-US" altLang="zh-CN" i="1" dirty="0">
                              <a:solidFill>
                                <a:schemeClr val="tx1"/>
                              </a:solidFill>
                              <a:latin typeface="Cambria Math" panose="02040503050406030204" pitchFamily="18" charset="0"/>
                            </a:rPr>
                            <m:t>𝑖</m:t>
                          </m:r>
                        </m:sub>
                        <m:sup>
                          <m:d>
                            <m:dPr>
                              <m:ctrlPr>
                                <a:rPr lang="en-US" altLang="zh-CN" i="1" dirty="0">
                                  <a:solidFill>
                                    <a:schemeClr val="tx1"/>
                                  </a:solidFill>
                                  <a:latin typeface="Cambria Math" panose="02040503050406030204" pitchFamily="18" charset="0"/>
                                </a:rPr>
                              </m:ctrlPr>
                            </m:dPr>
                            <m:e>
                              <m:r>
                                <a:rPr lang="en-US" altLang="zh-CN" i="1" dirty="0">
                                  <a:solidFill>
                                    <a:schemeClr val="tx1"/>
                                  </a:solidFill>
                                  <a:latin typeface="Cambria Math" panose="02040503050406030204" pitchFamily="18" charset="0"/>
                                </a:rPr>
                                <m:t>𝑡</m:t>
                              </m:r>
                            </m:e>
                          </m:d>
                        </m:sup>
                      </m:sSubSup>
                      <m:d>
                        <m:dPr>
                          <m:ctrlPr>
                            <a:rPr lang="en-US" altLang="zh-CN" b="0" i="1" dirty="0" smtClean="0">
                              <a:solidFill>
                                <a:schemeClr val="tx1"/>
                              </a:solidFill>
                              <a:latin typeface="Cambria Math" panose="02040503050406030204" pitchFamily="18" charset="0"/>
                            </a:rPr>
                          </m:ctrlPr>
                        </m:dPr>
                        <m:e>
                          <m:r>
                            <a:rPr lang="en-US" altLang="zh-CN" b="0" i="1" dirty="0" smtClean="0">
                              <a:solidFill>
                                <a:schemeClr val="tx1"/>
                              </a:solidFill>
                              <a:latin typeface="Cambria Math" panose="02040503050406030204" pitchFamily="18" charset="0"/>
                            </a:rPr>
                            <m:t>𝑟</m:t>
                          </m:r>
                        </m:e>
                      </m:d>
                      <m:r>
                        <a:rPr lang="en-US" altLang="zh-CN" i="1" dirty="0">
                          <a:solidFill>
                            <a:schemeClr val="tx1"/>
                          </a:solidFill>
                          <a:latin typeface="Cambria Math" panose="02040503050406030204" pitchFamily="18" charset="0"/>
                        </a:rPr>
                        <m:t>←</m:t>
                      </m:r>
                      <m:sSubSup>
                        <m:sSubSupPr>
                          <m:ctrlPr>
                            <a:rPr lang="en-US" altLang="zh-CN" b="0" i="1" dirty="0" smtClean="0">
                              <a:solidFill>
                                <a:schemeClr val="tx1"/>
                              </a:solidFill>
                              <a:latin typeface="Cambria Math" panose="02040503050406030204" pitchFamily="18" charset="0"/>
                            </a:rPr>
                          </m:ctrlPr>
                        </m:sSubSupPr>
                        <m:e>
                          <m:r>
                            <a:rPr lang="en-US" altLang="zh-CN" b="1" dirty="0">
                              <a:solidFill>
                                <a:schemeClr val="tx1"/>
                              </a:solidFill>
                              <a:latin typeface="Cambria Math" panose="02040503050406030204" pitchFamily="18" charset="0"/>
                            </a:rPr>
                            <m:t>𝐯</m:t>
                          </m:r>
                        </m:e>
                        <m:sub>
                          <m:r>
                            <a:rPr lang="en-US" altLang="zh-CN" i="1" dirty="0">
                              <a:solidFill>
                                <a:schemeClr val="tx1"/>
                              </a:solidFill>
                              <a:latin typeface="Cambria Math" panose="02040503050406030204" pitchFamily="18" charset="0"/>
                            </a:rPr>
                            <m:t>𝑖</m:t>
                          </m:r>
                        </m:sub>
                        <m:sup>
                          <m:d>
                            <m:dPr>
                              <m:ctrlPr>
                                <a:rPr lang="en-US" altLang="zh-CN" i="1" dirty="0">
                                  <a:solidFill>
                                    <a:schemeClr val="tx1"/>
                                  </a:solidFill>
                                  <a:latin typeface="Cambria Math" panose="02040503050406030204" pitchFamily="18" charset="0"/>
                                </a:rPr>
                              </m:ctrlPr>
                            </m:dPr>
                            <m:e>
                              <m:r>
                                <a:rPr lang="en-US" altLang="zh-CN" i="1" dirty="0">
                                  <a:solidFill>
                                    <a:schemeClr val="tx1"/>
                                  </a:solidFill>
                                  <a:latin typeface="Cambria Math" panose="02040503050406030204" pitchFamily="18" charset="0"/>
                                </a:rPr>
                                <m:t>𝑡</m:t>
                              </m:r>
                            </m:e>
                          </m:d>
                        </m:sup>
                      </m:sSubSup>
                      <m:d>
                        <m:dPr>
                          <m:ctrlPr>
                            <a:rPr lang="en-US" altLang="zh-CN" b="0" i="1" dirty="0" smtClean="0">
                              <a:solidFill>
                                <a:schemeClr val="tx1"/>
                              </a:solidFill>
                              <a:latin typeface="Cambria Math" panose="02040503050406030204" pitchFamily="18" charset="0"/>
                            </a:rPr>
                          </m:ctrlPr>
                        </m:dPr>
                        <m:e>
                          <m:r>
                            <a:rPr lang="en-US" altLang="zh-CN" b="0" i="1" dirty="0" smtClean="0">
                              <a:solidFill>
                                <a:schemeClr val="tx1"/>
                              </a:solidFill>
                              <a:latin typeface="Cambria Math" panose="02040503050406030204" pitchFamily="18" charset="0"/>
                            </a:rPr>
                            <m:t>𝑟</m:t>
                          </m:r>
                          <m:r>
                            <a:rPr lang="en-US" altLang="zh-CN" b="0" i="1" dirty="0" smtClean="0">
                              <a:solidFill>
                                <a:schemeClr val="tx1"/>
                              </a:solidFill>
                              <a:latin typeface="Cambria Math" panose="02040503050406030204" pitchFamily="18" charset="0"/>
                            </a:rPr>
                            <m:t>−1</m:t>
                          </m:r>
                        </m:e>
                      </m:d>
                      <m:r>
                        <a:rPr lang="en-US" altLang="zh-CN" i="1" dirty="0">
                          <a:solidFill>
                            <a:schemeClr val="tx1"/>
                          </a:solidFill>
                          <a:latin typeface="Cambria Math" panose="02040503050406030204" pitchFamily="18" charset="0"/>
                        </a:rPr>
                        <m:t>−</m:t>
                      </m:r>
                      <m:r>
                        <a:rPr lang="en-US" altLang="zh-CN" i="1" dirty="0">
                          <a:solidFill>
                            <a:schemeClr val="tx1"/>
                          </a:solidFill>
                          <a:latin typeface="Cambria Math" panose="02040503050406030204" pitchFamily="18" charset="0"/>
                        </a:rPr>
                        <m:t>𝜂</m:t>
                      </m:r>
                      <m:f>
                        <m:fPr>
                          <m:ctrlPr>
                            <a:rPr lang="en-US" altLang="zh-CN" i="1" dirty="0">
                              <a:solidFill>
                                <a:schemeClr val="tx1"/>
                              </a:solidFill>
                              <a:latin typeface="Cambria Math" panose="02040503050406030204" pitchFamily="18" charset="0"/>
                            </a:rPr>
                          </m:ctrlPr>
                        </m:fPr>
                        <m:num>
                          <m:r>
                            <a:rPr lang="zh-CN" altLang="en-US" i="1" dirty="0">
                              <a:solidFill>
                                <a:schemeClr val="tx1"/>
                              </a:solidFill>
                              <a:latin typeface="Cambria Math" panose="02040503050406030204" pitchFamily="18" charset="0"/>
                            </a:rPr>
                            <m:t>𝜕</m:t>
                          </m:r>
                          <m:sSup>
                            <m:sSupPr>
                              <m:ctrlPr>
                                <a:rPr lang="en-US" altLang="zh-CN" i="1" dirty="0">
                                  <a:solidFill>
                                    <a:schemeClr val="tx1"/>
                                  </a:solidFill>
                                  <a:latin typeface="Cambria Math" panose="02040503050406030204" pitchFamily="18" charset="0"/>
                                </a:rPr>
                              </m:ctrlPr>
                            </m:sSupPr>
                            <m:e>
                              <m:r>
                                <a:rPr lang="en-US" altLang="zh-CN" i="1" dirty="0">
                                  <a:solidFill>
                                    <a:schemeClr val="tx1"/>
                                  </a:solidFill>
                                  <a:latin typeface="Cambria Math" panose="02040503050406030204" pitchFamily="18" charset="0"/>
                                </a:rPr>
                                <m:t>𝐽</m:t>
                              </m:r>
                            </m:e>
                            <m:sup>
                              <m:d>
                                <m:dPr>
                                  <m:ctrlPr>
                                    <a:rPr lang="en-US" altLang="zh-CN" i="1" dirty="0">
                                      <a:solidFill>
                                        <a:schemeClr val="tx1"/>
                                      </a:solidFill>
                                      <a:latin typeface="Cambria Math" panose="02040503050406030204" pitchFamily="18" charset="0"/>
                                    </a:rPr>
                                  </m:ctrlPr>
                                </m:dPr>
                                <m:e>
                                  <m:r>
                                    <a:rPr lang="en-US" altLang="zh-CN" i="1" dirty="0">
                                      <a:solidFill>
                                        <a:schemeClr val="tx1"/>
                                      </a:solidFill>
                                      <a:latin typeface="Cambria Math" panose="02040503050406030204" pitchFamily="18" charset="0"/>
                                    </a:rPr>
                                    <m:t>𝑡</m:t>
                                  </m:r>
                                </m:e>
                              </m:d>
                            </m:sup>
                          </m:sSup>
                        </m:num>
                        <m:den>
                          <m:r>
                            <a:rPr lang="en-US" altLang="zh-CN" i="1" dirty="0">
                              <a:solidFill>
                                <a:schemeClr val="tx1"/>
                              </a:solidFill>
                              <a:latin typeface="Cambria Math" panose="02040503050406030204" pitchFamily="18" charset="0"/>
                            </a:rPr>
                            <m:t>𝜕</m:t>
                          </m:r>
                          <m:sSub>
                            <m:sSubPr>
                              <m:ctrlPr>
                                <a:rPr lang="en-US" altLang="zh-CN" i="1" dirty="0">
                                  <a:solidFill>
                                    <a:schemeClr val="tx1"/>
                                  </a:solidFill>
                                  <a:latin typeface="Cambria Math" panose="02040503050406030204" pitchFamily="18" charset="0"/>
                                </a:rPr>
                              </m:ctrlPr>
                            </m:sSubPr>
                            <m:e>
                              <m:r>
                                <a:rPr lang="en-US" altLang="zh-CN" b="1" dirty="0">
                                  <a:solidFill>
                                    <a:schemeClr val="tx1"/>
                                  </a:solidFill>
                                  <a:latin typeface="Cambria Math" panose="02040503050406030204" pitchFamily="18" charset="0"/>
                                </a:rPr>
                                <m:t>𝐯</m:t>
                              </m:r>
                            </m:e>
                            <m:sub>
                              <m:r>
                                <a:rPr lang="en-US" altLang="zh-CN" i="1" dirty="0">
                                  <a:solidFill>
                                    <a:schemeClr val="tx1"/>
                                  </a:solidFill>
                                  <a:latin typeface="Cambria Math" panose="02040503050406030204" pitchFamily="18" charset="0"/>
                                </a:rPr>
                                <m:t>𝑖</m:t>
                              </m:r>
                            </m:sub>
                          </m:sSub>
                        </m:den>
                      </m:f>
                      <m:d>
                        <m:dPr>
                          <m:ctrlPr>
                            <a:rPr lang="en-US" altLang="zh-CN" i="1" dirty="0">
                              <a:solidFill>
                                <a:schemeClr val="tx1"/>
                              </a:solidFill>
                              <a:latin typeface="Cambria Math" panose="02040503050406030204" pitchFamily="18" charset="0"/>
                            </a:rPr>
                          </m:ctrlPr>
                        </m:dPr>
                        <m:e>
                          <m:sSubSup>
                            <m:sSubSupPr>
                              <m:ctrlPr>
                                <a:rPr lang="en-US" altLang="zh-CN" b="0" i="1" dirty="0" smtClean="0">
                                  <a:solidFill>
                                    <a:schemeClr val="tx1"/>
                                  </a:solidFill>
                                  <a:latin typeface="Cambria Math" panose="02040503050406030204" pitchFamily="18" charset="0"/>
                                </a:rPr>
                              </m:ctrlPr>
                            </m:sSubSupPr>
                            <m:e>
                              <m:r>
                                <a:rPr lang="en-US" altLang="zh-CN" b="1" dirty="0">
                                  <a:solidFill>
                                    <a:schemeClr val="tx1"/>
                                  </a:solidFill>
                                  <a:latin typeface="Cambria Math" panose="02040503050406030204" pitchFamily="18" charset="0"/>
                                </a:rPr>
                                <m:t>𝐮</m:t>
                              </m:r>
                            </m:e>
                            <m:sub>
                              <m:r>
                                <a:rPr lang="en-US" altLang="zh-CN" i="1" dirty="0">
                                  <a:solidFill>
                                    <a:schemeClr val="tx1"/>
                                  </a:solidFill>
                                  <a:latin typeface="Cambria Math" panose="02040503050406030204" pitchFamily="18" charset="0"/>
                                </a:rPr>
                                <m:t>𝑖</m:t>
                              </m:r>
                            </m:sub>
                            <m:sup>
                              <m:d>
                                <m:dPr>
                                  <m:ctrlPr>
                                    <a:rPr lang="en-US" altLang="zh-CN" i="1" dirty="0">
                                      <a:solidFill>
                                        <a:schemeClr val="tx1"/>
                                      </a:solidFill>
                                      <a:latin typeface="Cambria Math" panose="02040503050406030204" pitchFamily="18" charset="0"/>
                                    </a:rPr>
                                  </m:ctrlPr>
                                </m:dPr>
                                <m:e>
                                  <m:r>
                                    <a:rPr lang="en-US" altLang="zh-CN" i="1" dirty="0">
                                      <a:solidFill>
                                        <a:schemeClr val="tx1"/>
                                      </a:solidFill>
                                      <a:latin typeface="Cambria Math" panose="02040503050406030204" pitchFamily="18" charset="0"/>
                                    </a:rPr>
                                    <m:t>𝑡</m:t>
                                  </m:r>
                                </m:e>
                              </m:d>
                            </m:sup>
                          </m:sSubSup>
                          <m:d>
                            <m:dPr>
                              <m:ctrlPr>
                                <a:rPr lang="en-US" altLang="zh-CN" b="0" i="1" dirty="0" smtClean="0">
                                  <a:solidFill>
                                    <a:schemeClr val="tx1"/>
                                  </a:solidFill>
                                  <a:latin typeface="Cambria Math" panose="02040503050406030204" pitchFamily="18" charset="0"/>
                                </a:rPr>
                              </m:ctrlPr>
                            </m:dPr>
                            <m:e>
                              <m:r>
                                <a:rPr lang="en-US" altLang="zh-CN" b="0" i="1" dirty="0" smtClean="0">
                                  <a:solidFill>
                                    <a:schemeClr val="tx1"/>
                                  </a:solidFill>
                                  <a:latin typeface="Cambria Math" panose="02040503050406030204" pitchFamily="18" charset="0"/>
                                </a:rPr>
                                <m:t>𝑟</m:t>
                              </m:r>
                              <m:r>
                                <a:rPr lang="en-US" altLang="zh-CN" b="0" i="1" dirty="0" smtClean="0">
                                  <a:solidFill>
                                    <a:schemeClr val="tx1"/>
                                  </a:solidFill>
                                  <a:latin typeface="Cambria Math" panose="02040503050406030204" pitchFamily="18" charset="0"/>
                                </a:rPr>
                                <m:t>−1</m:t>
                              </m:r>
                            </m:e>
                          </m:d>
                          <m:r>
                            <a:rPr lang="en-US" altLang="zh-CN" i="1" dirty="0">
                              <a:solidFill>
                                <a:schemeClr val="tx1"/>
                              </a:solidFill>
                              <a:latin typeface="Cambria Math" panose="02040503050406030204" pitchFamily="18" charset="0"/>
                            </a:rPr>
                            <m:t>,</m:t>
                          </m:r>
                          <m:sSubSup>
                            <m:sSubSupPr>
                              <m:ctrlPr>
                                <a:rPr lang="en-US" altLang="zh-CN" b="0" i="1" dirty="0" smtClean="0">
                                  <a:solidFill>
                                    <a:schemeClr val="tx1"/>
                                  </a:solidFill>
                                  <a:latin typeface="Cambria Math" panose="02040503050406030204" pitchFamily="18" charset="0"/>
                                </a:rPr>
                              </m:ctrlPr>
                            </m:sSubSupPr>
                            <m:e>
                              <m:r>
                                <a:rPr lang="en-US" altLang="zh-CN" b="1" dirty="0">
                                  <a:solidFill>
                                    <a:schemeClr val="tx1"/>
                                  </a:solidFill>
                                  <a:latin typeface="Cambria Math" panose="02040503050406030204" pitchFamily="18" charset="0"/>
                                </a:rPr>
                                <m:t>𝐯</m:t>
                              </m:r>
                            </m:e>
                            <m:sub>
                              <m:r>
                                <a:rPr lang="en-US" altLang="zh-CN" i="1" dirty="0">
                                  <a:solidFill>
                                    <a:schemeClr val="tx1"/>
                                  </a:solidFill>
                                  <a:latin typeface="Cambria Math" panose="02040503050406030204" pitchFamily="18" charset="0"/>
                                </a:rPr>
                                <m:t>𝑗</m:t>
                              </m:r>
                            </m:sub>
                            <m:sup>
                              <m:d>
                                <m:dPr>
                                  <m:ctrlPr>
                                    <a:rPr lang="en-US" altLang="zh-CN" i="1" dirty="0">
                                      <a:solidFill>
                                        <a:schemeClr val="tx1"/>
                                      </a:solidFill>
                                      <a:latin typeface="Cambria Math" panose="02040503050406030204" pitchFamily="18" charset="0"/>
                                    </a:rPr>
                                  </m:ctrlPr>
                                </m:dPr>
                                <m:e>
                                  <m:r>
                                    <a:rPr lang="en-US" altLang="zh-CN" i="1" dirty="0">
                                      <a:solidFill>
                                        <a:schemeClr val="tx1"/>
                                      </a:solidFill>
                                      <a:latin typeface="Cambria Math" panose="02040503050406030204" pitchFamily="18" charset="0"/>
                                    </a:rPr>
                                    <m:t>𝑡</m:t>
                                  </m:r>
                                </m:e>
                              </m:d>
                            </m:sup>
                          </m:sSubSup>
                          <m:d>
                            <m:dPr>
                              <m:ctrlPr>
                                <a:rPr lang="en-US" altLang="zh-CN" b="0" i="1" dirty="0" smtClean="0">
                                  <a:solidFill>
                                    <a:schemeClr val="tx1"/>
                                  </a:solidFill>
                                  <a:latin typeface="Cambria Math" panose="02040503050406030204" pitchFamily="18" charset="0"/>
                                </a:rPr>
                              </m:ctrlPr>
                            </m:dPr>
                            <m:e>
                              <m:r>
                                <a:rPr lang="en-US" altLang="zh-CN" b="0" i="1" dirty="0" smtClean="0">
                                  <a:solidFill>
                                    <a:schemeClr val="tx1"/>
                                  </a:solidFill>
                                  <a:latin typeface="Cambria Math" panose="02040503050406030204" pitchFamily="18" charset="0"/>
                                </a:rPr>
                                <m:t>𝑟</m:t>
                              </m:r>
                              <m:r>
                                <a:rPr lang="en-US" altLang="zh-CN" b="0" i="1" dirty="0" smtClean="0">
                                  <a:solidFill>
                                    <a:schemeClr val="tx1"/>
                                  </a:solidFill>
                                  <a:latin typeface="Cambria Math" panose="02040503050406030204" pitchFamily="18" charset="0"/>
                                </a:rPr>
                                <m:t>−1</m:t>
                              </m:r>
                            </m:e>
                          </m:d>
                          <m:r>
                            <a:rPr lang="en-US" altLang="zh-CN" i="1" dirty="0">
                              <a:solidFill>
                                <a:schemeClr val="tx1"/>
                              </a:solidFill>
                              <a:latin typeface="Cambria Math" panose="02040503050406030204" pitchFamily="18" charset="0"/>
                            </a:rPr>
                            <m:t>,</m:t>
                          </m:r>
                          <m:sSubSup>
                            <m:sSubSupPr>
                              <m:ctrlPr>
                                <a:rPr lang="en-US" altLang="zh-CN" i="1" dirty="0">
                                  <a:solidFill>
                                    <a:schemeClr val="tx1"/>
                                  </a:solidFill>
                                  <a:latin typeface="Cambria Math" panose="02040503050406030204" pitchFamily="18" charset="0"/>
                                </a:rPr>
                              </m:ctrlPr>
                            </m:sSubSupPr>
                            <m:e>
                              <m:r>
                                <a:rPr lang="en-US" altLang="zh-CN" i="1" dirty="0">
                                  <a:solidFill>
                                    <a:schemeClr val="tx1"/>
                                  </a:solidFill>
                                  <a:latin typeface="Cambria Math" panose="02040503050406030204" pitchFamily="18" charset="0"/>
                                </a:rPr>
                                <m:t>𝑎</m:t>
                              </m:r>
                            </m:e>
                            <m:sub>
                              <m:r>
                                <a:rPr lang="en-US" altLang="zh-CN" i="1" dirty="0">
                                  <a:solidFill>
                                    <a:schemeClr val="tx1"/>
                                  </a:solidFill>
                                  <a:latin typeface="Cambria Math" panose="02040503050406030204" pitchFamily="18" charset="0"/>
                                </a:rPr>
                                <m:t>𝑖</m:t>
                              </m:r>
                              <m:r>
                                <a:rPr lang="en-US" altLang="zh-CN" i="1" dirty="0">
                                  <a:solidFill>
                                    <a:schemeClr val="tx1"/>
                                  </a:solidFill>
                                  <a:latin typeface="Cambria Math" panose="02040503050406030204" pitchFamily="18" charset="0"/>
                                </a:rPr>
                                <m:t>,</m:t>
                              </m:r>
                              <m:r>
                                <a:rPr lang="en-US" altLang="zh-CN" i="1" dirty="0">
                                  <a:solidFill>
                                    <a:schemeClr val="tx1"/>
                                  </a:solidFill>
                                  <a:latin typeface="Cambria Math" panose="02040503050406030204" pitchFamily="18" charset="0"/>
                                </a:rPr>
                                <m:t>𝑗</m:t>
                              </m:r>
                            </m:sub>
                            <m:sup>
                              <m:d>
                                <m:dPr>
                                  <m:ctrlPr>
                                    <a:rPr lang="en-US" altLang="zh-CN" i="1" dirty="0">
                                      <a:solidFill>
                                        <a:schemeClr val="tx1"/>
                                      </a:solidFill>
                                      <a:latin typeface="Cambria Math" panose="02040503050406030204" pitchFamily="18" charset="0"/>
                                    </a:rPr>
                                  </m:ctrlPr>
                                </m:dPr>
                                <m:e>
                                  <m:r>
                                    <a:rPr lang="en-US" altLang="zh-CN" i="1" dirty="0">
                                      <a:solidFill>
                                        <a:schemeClr val="tx1"/>
                                      </a:solidFill>
                                      <a:latin typeface="Cambria Math" panose="02040503050406030204" pitchFamily="18" charset="0"/>
                                    </a:rPr>
                                    <m:t>𝑡</m:t>
                                  </m:r>
                                </m:e>
                              </m:d>
                            </m:sup>
                          </m:sSubSup>
                        </m:e>
                      </m:d>
                    </m:oMath>
                  </m:oMathPara>
                </a14:m>
                <a:endParaRPr lang="en-US" altLang="zh-CN" i="1" dirty="0"/>
              </a:p>
              <a:p>
                <a:pPr marL="0" indent="0">
                  <a:buNone/>
                </a:pPr>
                <a:r>
                  <a:rPr lang="en-US" altLang="zh-CN" dirty="0"/>
                  <a:t>Limitations of this method:</a:t>
                </a:r>
              </a:p>
              <a:p>
                <a:pPr lvl="1"/>
                <a:r>
                  <a:rPr lang="en-US" altLang="zh-CN" sz="1700" dirty="0">
                    <a:solidFill>
                      <a:srgbClr val="00B0F0"/>
                    </a:solidFill>
                  </a:rPr>
                  <a:t>Redundant</a:t>
                </a:r>
                <a:r>
                  <a:rPr lang="en-US" altLang="zh-CN" sz="1700" dirty="0"/>
                  <a:t>: a new edge will be selected multiple times during two timestamps </a:t>
                </a:r>
              </a:p>
              <a:p>
                <a:pPr lvl="1"/>
                <a:r>
                  <a:rPr lang="en-US" altLang="zh-CN" sz="1700" dirty="0">
                    <a:solidFill>
                      <a:srgbClr val="00B0F0"/>
                    </a:solidFill>
                  </a:rPr>
                  <a:t>Incomplete</a:t>
                </a:r>
                <a:r>
                  <a:rPr lang="en-US" altLang="zh-CN" sz="1700" dirty="0"/>
                  <a:t>: existing edges are less likely to be selected</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395288" y="771550"/>
                <a:ext cx="8520600" cy="4227934"/>
              </a:xfrm>
              <a:blipFill>
                <a:blip r:embed="rId2"/>
                <a:stretch>
                  <a:fillRect l="-50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8650897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3200" y="245083"/>
            <a:ext cx="8520600" cy="572700"/>
          </a:xfrm>
        </p:spPr>
        <p:txBody>
          <a:bodyPr>
            <a:noAutofit/>
          </a:bodyPr>
          <a:lstStyle/>
          <a:p>
            <a:r>
              <a:rPr lang="en-US" altLang="zh-CN" sz="2400" dirty="0"/>
              <a:t>Diffused SGD: </a:t>
            </a:r>
            <a:r>
              <a:rPr lang="en-US" altLang="zh-CN" sz="2400" dirty="0" smtClean="0"/>
              <a:t>Step-wise Weight </a:t>
            </a:r>
            <a:r>
              <a:rPr lang="en-US" altLang="zh-CN" sz="2400" dirty="0"/>
              <a:t>Diffusion Mechanism</a:t>
            </a:r>
            <a:endParaRPr lang="zh-CN" altLang="en-US" sz="2400"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395288" y="915566"/>
                <a:ext cx="8832300" cy="3416400"/>
              </a:xfrm>
            </p:spPr>
            <p:txBody>
              <a:bodyPr>
                <a:normAutofit/>
              </a:bodyPr>
              <a:lstStyle/>
              <a:p>
                <a:r>
                  <a:rPr lang="en-US" altLang="zh-CN" dirty="0" smtClean="0"/>
                  <a:t>The Change </a:t>
                </a:r>
                <a:r>
                  <a:rPr lang="en-US" altLang="zh-CN" dirty="0"/>
                  <a:t>of </a:t>
                </a:r>
                <a:r>
                  <a:rPr lang="en-US" altLang="zh-CN" dirty="0" smtClean="0"/>
                  <a:t>a node embedding </a:t>
                </a:r>
                <a:r>
                  <a:rPr lang="en-US" altLang="zh-CN" dirty="0"/>
                  <a:t>vector</a:t>
                </a:r>
                <a:br>
                  <a:rPr lang="en-US" altLang="zh-CN" dirty="0"/>
                </a:br>
                <a:r>
                  <a:rPr lang="en-US" altLang="zh-CN" dirty="0" smtClean="0"/>
                  <a:t>depends on</a:t>
                </a:r>
                <a:r>
                  <a:rPr lang="en-US" altLang="zh-CN" dirty="0"/>
                  <a:t> </a:t>
                </a:r>
                <a:r>
                  <a:rPr lang="en-US" altLang="zh-CN" dirty="0" smtClean="0"/>
                  <a:t>its </a:t>
                </a:r>
                <a:r>
                  <a:rPr lang="en-US" altLang="zh-CN" dirty="0"/>
                  <a:t>distance </a:t>
                </a:r>
                <a:r>
                  <a:rPr lang="en-US" altLang="zh-CN" dirty="0" smtClean="0"/>
                  <a:t>to </a:t>
                </a:r>
                <a:r>
                  <a:rPr lang="en-US" altLang="zh-CN" dirty="0"/>
                  <a:t>the</a:t>
                </a:r>
                <a:br>
                  <a:rPr lang="en-US" altLang="zh-CN" dirty="0"/>
                </a:br>
                <a:r>
                  <a:rPr lang="en-US" altLang="zh-CN" dirty="0"/>
                  <a:t>changed </a:t>
                </a:r>
                <a:r>
                  <a:rPr lang="en-US" altLang="zh-CN" dirty="0" smtClean="0"/>
                  <a:t>edge.</a:t>
                </a:r>
                <a:endParaRPr lang="en-US" altLang="zh-CN" dirty="0"/>
              </a:p>
              <a:p>
                <a:r>
                  <a:rPr lang="en-US" altLang="zh-CN" dirty="0"/>
                  <a:t>Diffuse </a:t>
                </a:r>
                <a:r>
                  <a:rPr lang="en-US" altLang="zh-CN" dirty="0" smtClean="0"/>
                  <a:t>across </a:t>
                </a:r>
                <a:r>
                  <a:rPr lang="en-US" altLang="zh-CN" b="1" u="sng" dirty="0">
                    <a:solidFill>
                      <a:schemeClr val="tx1"/>
                    </a:solidFill>
                  </a:rPr>
                  <a:t>training </a:t>
                </a:r>
                <a:r>
                  <a:rPr lang="en-US" altLang="zh-CN" b="1" u="sng" dirty="0" smtClean="0">
                    <a:solidFill>
                      <a:schemeClr val="tx1"/>
                    </a:solidFill>
                  </a:rPr>
                  <a:t>steps</a:t>
                </a:r>
                <a:endParaRPr lang="en-US" altLang="zh-CN" dirty="0">
                  <a:solidFill>
                    <a:schemeClr val="tx1"/>
                  </a:solidFill>
                </a:endParaRPr>
              </a:p>
              <a:p>
                <a:r>
                  <a:rPr lang="en-US" altLang="zh-CN" dirty="0"/>
                  <a:t>For step </a:t>
                </a:r>
                <a14:m>
                  <m:oMath xmlns:m="http://schemas.openxmlformats.org/officeDocument/2006/math">
                    <m:r>
                      <a:rPr lang="en-US" altLang="zh-CN" i="1" dirty="0">
                        <a:latin typeface="Cambria Math" panose="02040503050406030204" pitchFamily="18" charset="0"/>
                      </a:rPr>
                      <m:t>𝑟</m:t>
                    </m:r>
                  </m:oMath>
                </a14:m>
                <a:r>
                  <a:rPr lang="en-US" altLang="zh-CN" dirty="0"/>
                  <a:t>, if edge </a:t>
                </a:r>
                <a14:m>
                  <m:oMath xmlns:m="http://schemas.openxmlformats.org/officeDocument/2006/math">
                    <m:d>
                      <m:dPr>
                        <m:ctrlPr>
                          <a:rPr lang="en-US" altLang="zh-CN" i="1">
                            <a:latin typeface="Cambria Math" panose="02040503050406030204" pitchFamily="18" charset="0"/>
                          </a:rPr>
                        </m:ctrlPr>
                      </m:dPr>
                      <m:e>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𝑗</m:t>
                        </m:r>
                      </m:e>
                    </m:d>
                  </m:oMath>
                </a14:m>
                <a:r>
                  <a:rPr lang="en-US" altLang="zh-CN" dirty="0"/>
                  <a:t> is</a:t>
                </a:r>
                <a:br>
                  <a:rPr lang="en-US" altLang="zh-CN" dirty="0"/>
                </a:br>
                <a:r>
                  <a:rPr lang="en-US" altLang="zh-CN" dirty="0"/>
                  <a:t>chosen by stochastic method</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395288" y="915566"/>
                <a:ext cx="8832300" cy="3416400"/>
              </a:xfrm>
              <a:blipFill>
                <a:blip r:embed="rId2"/>
                <a:stretch>
                  <a:fillRect/>
                </a:stretch>
              </a:blipFill>
            </p:spPr>
            <p:txBody>
              <a:bodyPr/>
              <a:lstStyle/>
              <a:p>
                <a:r>
                  <a:rPr lang="zh-CN" altLang="en-US">
                    <a:noFill/>
                  </a:rPr>
                  <a:t> </a:t>
                </a:r>
              </a:p>
            </p:txBody>
          </p:sp>
        </mc:Fallback>
      </mc:AlternateContent>
      <p:pic>
        <p:nvPicPr>
          <p:cNvPr id="4" name="图片 3"/>
          <p:cNvPicPr>
            <a:picLocks noChangeAspect="1"/>
          </p:cNvPicPr>
          <p:nvPr/>
        </p:nvPicPr>
        <p:blipFill>
          <a:blip r:embed="rId3"/>
          <a:stretch>
            <a:fillRect/>
          </a:stretch>
        </p:blipFill>
        <p:spPr>
          <a:xfrm>
            <a:off x="5385585" y="1068959"/>
            <a:ext cx="2759821" cy="2147693"/>
          </a:xfrm>
          <a:prstGeom prst="rect">
            <a:avLst/>
          </a:prstGeom>
        </p:spPr>
      </p:pic>
      <p:pic>
        <p:nvPicPr>
          <p:cNvPr id="6" name="图片 5"/>
          <p:cNvPicPr>
            <a:picLocks noChangeAspect="1"/>
          </p:cNvPicPr>
          <p:nvPr/>
        </p:nvPicPr>
        <p:blipFill>
          <a:blip r:embed="rId4"/>
          <a:stretch>
            <a:fillRect/>
          </a:stretch>
        </p:blipFill>
        <p:spPr>
          <a:xfrm>
            <a:off x="899592" y="3216652"/>
            <a:ext cx="3487400" cy="1565487"/>
          </a:xfrm>
          <a:prstGeom prst="rect">
            <a:avLst/>
          </a:prstGeom>
        </p:spPr>
        <p:style>
          <a:lnRef idx="2">
            <a:schemeClr val="dk1"/>
          </a:lnRef>
          <a:fillRef idx="1">
            <a:schemeClr val="lt1"/>
          </a:fillRef>
          <a:effectRef idx="0">
            <a:schemeClr val="dk1"/>
          </a:effectRef>
          <a:fontRef idx="minor">
            <a:schemeClr val="dk1"/>
          </a:fontRef>
        </p:style>
      </p:pic>
      <p:sp>
        <p:nvSpPr>
          <p:cNvPr id="7" name="矩形 6"/>
          <p:cNvSpPr/>
          <p:nvPr/>
        </p:nvSpPr>
        <p:spPr>
          <a:xfrm>
            <a:off x="325412" y="4799430"/>
            <a:ext cx="8642275" cy="302840"/>
          </a:xfrm>
          <a:prstGeom prst="rect">
            <a:avLst/>
          </a:prstGeom>
        </p:spPr>
        <p:txBody>
          <a:bodyPr wrap="square">
            <a:spAutoFit/>
          </a:bodyPr>
          <a:lstStyle/>
          <a:p>
            <a:pPr algn="ctr">
              <a:lnSpc>
                <a:spcPct val="114000"/>
              </a:lnSpc>
            </a:pPr>
            <a:r>
              <a:rPr lang="en-US" altLang="zh-CN" sz="1200" dirty="0" err="1">
                <a:solidFill>
                  <a:schemeClr val="bg1">
                    <a:lumMod val="25000"/>
                    <a:lumOff val="75000"/>
                  </a:schemeClr>
                </a:solidFill>
              </a:rPr>
              <a:t>Xumin</a:t>
            </a:r>
            <a:r>
              <a:rPr lang="en-US" altLang="zh-CN" sz="1200" dirty="0">
                <a:solidFill>
                  <a:schemeClr val="bg1">
                    <a:lumMod val="25000"/>
                    <a:lumOff val="75000"/>
                  </a:schemeClr>
                </a:solidFill>
              </a:rPr>
              <a:t> Chen,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Scalable Optimization for Embedding Highly-Dynamic and </a:t>
            </a:r>
            <a:r>
              <a:rPr lang="en-US" altLang="zh-CN" sz="1200" dirty="0" err="1">
                <a:solidFill>
                  <a:schemeClr val="bg1">
                    <a:lumMod val="25000"/>
                    <a:lumOff val="75000"/>
                  </a:schemeClr>
                </a:solidFill>
              </a:rPr>
              <a:t>Recency</a:t>
            </a:r>
            <a:r>
              <a:rPr lang="en-US" altLang="zh-CN" sz="1200" dirty="0">
                <a:solidFill>
                  <a:schemeClr val="bg1">
                    <a:lumMod val="25000"/>
                    <a:lumOff val="75000"/>
                  </a:schemeClr>
                </a:solidFill>
              </a:rPr>
              <a:t>-Sensitive Data. </a:t>
            </a:r>
            <a:r>
              <a:rPr lang="en-US" altLang="zh-CN" sz="1200" b="1" i="1" dirty="0">
                <a:solidFill>
                  <a:schemeClr val="bg1">
                    <a:lumMod val="25000"/>
                    <a:lumOff val="75000"/>
                  </a:schemeClr>
                </a:solidFill>
              </a:rPr>
              <a:t>KDD</a:t>
            </a:r>
            <a:r>
              <a:rPr lang="en-US" altLang="zh-CN" sz="1200" dirty="0">
                <a:solidFill>
                  <a:schemeClr val="bg1">
                    <a:lumMod val="25000"/>
                    <a:lumOff val="75000"/>
                  </a:schemeClr>
                </a:solidFill>
              </a:rPr>
              <a:t>, 2018.(</a:t>
            </a:r>
            <a:r>
              <a:rPr lang="en-US" altLang="zh-CN" sz="1200" dirty="0" smtClean="0">
                <a:solidFill>
                  <a:schemeClr val="bg1">
                    <a:lumMod val="25000"/>
                    <a:lumOff val="75000"/>
                  </a:schemeClr>
                </a:solidFill>
              </a:rPr>
              <a:t>Applied)</a:t>
            </a:r>
            <a:endParaRPr lang="en-US" altLang="zh-CN" sz="1200" dirty="0">
              <a:solidFill>
                <a:schemeClr val="bg1">
                  <a:lumMod val="25000"/>
                  <a:lumOff val="75000"/>
                </a:schemeClr>
              </a:solidFill>
            </a:endParaRPr>
          </a:p>
        </p:txBody>
      </p:sp>
    </p:spTree>
    <p:extLst>
      <p:ext uri="{BB962C8B-B14F-4D97-AF65-F5344CB8AC3E}">
        <p14:creationId xmlns:p14="http://schemas.microsoft.com/office/powerpoint/2010/main" val="38594840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内容占位符 2"/>
              <p:cNvSpPr>
                <a:spLocks noGrp="1"/>
              </p:cNvSpPr>
              <p:nvPr>
                <p:ph idx="1"/>
              </p:nvPr>
            </p:nvSpPr>
            <p:spPr>
              <a:xfrm>
                <a:off x="395288" y="819024"/>
                <a:ext cx="8378758" cy="4200997"/>
              </a:xfrm>
            </p:spPr>
            <p:txBody>
              <a:bodyPr>
                <a:normAutofit fontScale="92500" lnSpcReduction="10000"/>
              </a:bodyPr>
              <a:lstStyle/>
              <a:p>
                <a:pPr>
                  <a:spcBef>
                    <a:spcPts val="600"/>
                  </a:spcBef>
                </a:pPr>
                <a:r>
                  <a:rPr lang="en-US" altLang="zh-CN" dirty="0"/>
                  <a:t> Convergence</a:t>
                </a:r>
              </a:p>
              <a:p>
                <a:pPr lvl="1">
                  <a:spcBef>
                    <a:spcPts val="600"/>
                  </a:spcBef>
                </a:pPr>
                <a:r>
                  <a:rPr lang="en-US" altLang="zh-CN" dirty="0"/>
                  <a:t> The sub-function of loss function is convex and smooth if we fix </a:t>
                </a:r>
                <a14:m>
                  <m:oMath xmlns:m="http://schemas.openxmlformats.org/officeDocument/2006/math">
                    <m:r>
                      <a:rPr lang="en-US" altLang="zh-CN" b="1" i="0" dirty="0" smtClean="0">
                        <a:latin typeface="Cambria Math" panose="02040503050406030204" pitchFamily="18" charset="0"/>
                      </a:rPr>
                      <m:t>𝐕</m:t>
                    </m:r>
                    <m:d>
                      <m:dPr>
                        <m:ctrlPr>
                          <a:rPr lang="en-US" altLang="zh-CN" i="1" dirty="0" smtClean="0">
                            <a:latin typeface="Cambria Math" panose="02040503050406030204" pitchFamily="18" charset="0"/>
                          </a:rPr>
                        </m:ctrlPr>
                      </m:dPr>
                      <m:e>
                        <m:r>
                          <a:rPr lang="en-US" altLang="zh-CN" i="1" dirty="0" smtClean="0">
                            <a:latin typeface="Cambria Math" panose="02040503050406030204" pitchFamily="18" charset="0"/>
                          </a:rPr>
                          <m:t>𝑟</m:t>
                        </m:r>
                      </m:e>
                    </m:d>
                  </m:oMath>
                </a14:m>
                <a:r>
                  <a:rPr lang="en-US" altLang="zh-CN" dirty="0"/>
                  <a:t> and </a:t>
                </a:r>
                <a14:m>
                  <m:oMath xmlns:m="http://schemas.openxmlformats.org/officeDocument/2006/math">
                    <m:r>
                      <a:rPr lang="en-US" altLang="zh-CN" i="1" dirty="0" smtClean="0">
                        <a:latin typeface="Cambria Math" panose="02040503050406030204" pitchFamily="18" charset="0"/>
                      </a:rPr>
                      <m:t>𝑡</m:t>
                    </m:r>
                  </m:oMath>
                </a14:m>
                <a:r>
                  <a:rPr lang="en-US" altLang="zh-CN" dirty="0"/>
                  <a:t>, and almost always strongly convex</a:t>
                </a:r>
              </a:p>
              <a:p>
                <a:pPr marL="0" indent="0">
                  <a:spcBef>
                    <a:spcPts val="600"/>
                  </a:spcBef>
                  <a:buNone/>
                </a:pPr>
                <a14:m>
                  <m:oMathPara xmlns:m="http://schemas.openxmlformats.org/officeDocument/2006/math">
                    <m:oMathParaPr>
                      <m:jc m:val="centerGroup"/>
                    </m:oMathParaPr>
                    <m:oMath xmlns:m="http://schemas.openxmlformats.org/officeDocument/2006/math">
                      <m:sSubSup>
                        <m:sSubSupPr>
                          <m:ctrlPr>
                            <a:rPr lang="en-US" altLang="zh-CN" b="0" i="1" dirty="0" smtClean="0">
                              <a:solidFill>
                                <a:schemeClr val="tx1"/>
                              </a:solidFill>
                              <a:latin typeface="Cambria Math" panose="02040503050406030204" pitchFamily="18" charset="0"/>
                            </a:rPr>
                          </m:ctrlPr>
                        </m:sSubSupPr>
                        <m:e>
                          <m:r>
                            <a:rPr lang="en-US" altLang="zh-CN" i="1" dirty="0">
                              <a:solidFill>
                                <a:schemeClr val="tx1"/>
                              </a:solidFill>
                              <a:latin typeface="Cambria Math" panose="02040503050406030204" pitchFamily="18" charset="0"/>
                            </a:rPr>
                            <m:t>𝐽</m:t>
                          </m:r>
                        </m:e>
                        <m:sub>
                          <m:r>
                            <a:rPr lang="en-US" altLang="zh-CN" b="0" i="1" dirty="0" smtClean="0">
                              <a:solidFill>
                                <a:schemeClr val="tx1"/>
                              </a:solidFill>
                              <a:latin typeface="Cambria Math" panose="02040503050406030204" pitchFamily="18" charset="0"/>
                            </a:rPr>
                            <m:t>𝑖</m:t>
                          </m:r>
                          <m:r>
                            <a:rPr lang="en-US" altLang="zh-CN" b="0" i="1" dirty="0" smtClean="0">
                              <a:solidFill>
                                <a:schemeClr val="tx1"/>
                              </a:solidFill>
                              <a:latin typeface="Cambria Math" panose="02040503050406030204" pitchFamily="18" charset="0"/>
                            </a:rPr>
                            <m:t>,</m:t>
                          </m:r>
                          <m:r>
                            <a:rPr lang="en-US" altLang="zh-CN" b="0" i="1" dirty="0" smtClean="0">
                              <a:solidFill>
                                <a:schemeClr val="tx1"/>
                              </a:solidFill>
                              <a:latin typeface="Cambria Math" panose="02040503050406030204" pitchFamily="18" charset="0"/>
                            </a:rPr>
                            <m:t>𝑗</m:t>
                          </m:r>
                        </m:sub>
                        <m:sup>
                          <m:d>
                            <m:dPr>
                              <m:ctrlPr>
                                <a:rPr lang="en-US" altLang="zh-CN" i="1" dirty="0">
                                  <a:solidFill>
                                    <a:schemeClr val="tx1"/>
                                  </a:solidFill>
                                  <a:latin typeface="Cambria Math" panose="02040503050406030204" pitchFamily="18" charset="0"/>
                                </a:rPr>
                              </m:ctrlPr>
                            </m:dPr>
                            <m:e>
                              <m:r>
                                <a:rPr lang="en-US" altLang="zh-CN" i="1" dirty="0">
                                  <a:solidFill>
                                    <a:schemeClr val="tx1"/>
                                  </a:solidFill>
                                  <a:latin typeface="Cambria Math" panose="02040503050406030204" pitchFamily="18" charset="0"/>
                                </a:rPr>
                                <m:t>𝑡</m:t>
                              </m:r>
                            </m:e>
                          </m:d>
                        </m:sup>
                      </m:sSubSup>
                      <m:d>
                        <m:dPr>
                          <m:ctrlPr>
                            <a:rPr lang="en-US" altLang="zh-CN" i="1" dirty="0">
                              <a:solidFill>
                                <a:schemeClr val="tx1"/>
                              </a:solidFill>
                              <a:latin typeface="Cambria Math" panose="02040503050406030204" pitchFamily="18" charset="0"/>
                            </a:rPr>
                          </m:ctrlPr>
                        </m:dPr>
                        <m:e>
                          <m:r>
                            <a:rPr lang="en-US" altLang="zh-CN" b="1" dirty="0">
                              <a:solidFill>
                                <a:schemeClr val="tx1"/>
                              </a:solidFill>
                              <a:latin typeface="Cambria Math" panose="02040503050406030204" pitchFamily="18" charset="0"/>
                            </a:rPr>
                            <m:t>𝐔</m:t>
                          </m:r>
                          <m:r>
                            <a:rPr lang="en-US" altLang="zh-CN" i="1" dirty="0">
                              <a:solidFill>
                                <a:schemeClr val="tx1"/>
                              </a:solidFill>
                              <a:latin typeface="Cambria Math" panose="02040503050406030204" pitchFamily="18" charset="0"/>
                            </a:rPr>
                            <m:t>,</m:t>
                          </m:r>
                          <m:r>
                            <a:rPr lang="en-US" altLang="zh-CN" b="1" dirty="0">
                              <a:solidFill>
                                <a:schemeClr val="tx1"/>
                              </a:solidFill>
                              <a:latin typeface="Cambria Math" panose="02040503050406030204" pitchFamily="18" charset="0"/>
                            </a:rPr>
                            <m:t>𝐕</m:t>
                          </m:r>
                          <m:d>
                            <m:dPr>
                              <m:ctrlPr>
                                <a:rPr lang="en-US" altLang="zh-CN" b="0" i="1" dirty="0" smtClean="0">
                                  <a:solidFill>
                                    <a:schemeClr val="tx1"/>
                                  </a:solidFill>
                                  <a:latin typeface="Cambria Math" panose="02040503050406030204" pitchFamily="18" charset="0"/>
                                </a:rPr>
                              </m:ctrlPr>
                            </m:dPr>
                            <m:e>
                              <m:r>
                                <a:rPr lang="en-US" altLang="zh-CN" b="0" i="1" dirty="0" smtClean="0">
                                  <a:solidFill>
                                    <a:schemeClr val="tx1"/>
                                  </a:solidFill>
                                  <a:latin typeface="Cambria Math" panose="02040503050406030204" pitchFamily="18" charset="0"/>
                                </a:rPr>
                                <m:t>𝑟</m:t>
                              </m:r>
                            </m:e>
                          </m:d>
                        </m:e>
                      </m:d>
                      <m:r>
                        <a:rPr lang="en-US" altLang="zh-CN" i="1" dirty="0">
                          <a:solidFill>
                            <a:schemeClr val="tx1"/>
                          </a:solidFill>
                          <a:latin typeface="Cambria Math" panose="02040503050406030204" pitchFamily="18" charset="0"/>
                        </a:rPr>
                        <m:t>=</m:t>
                      </m:r>
                      <m:sSubSup>
                        <m:sSubSupPr>
                          <m:ctrlPr>
                            <a:rPr lang="en-US" altLang="zh-CN" i="1">
                              <a:solidFill>
                                <a:schemeClr val="tx1"/>
                              </a:solidFill>
                              <a:latin typeface="Cambria Math" panose="02040503050406030204" pitchFamily="18" charset="0"/>
                            </a:rPr>
                          </m:ctrlPr>
                        </m:sSubSupPr>
                        <m:e>
                          <m:r>
                            <a:rPr lang="en-US" altLang="zh-CN" i="1">
                              <a:solidFill>
                                <a:schemeClr val="tx1"/>
                              </a:solidFill>
                              <a:latin typeface="Cambria Math" panose="02040503050406030204" pitchFamily="18" charset="0"/>
                            </a:rPr>
                            <m:t>𝑤</m:t>
                          </m:r>
                        </m:e>
                        <m:sub>
                          <m:r>
                            <a:rPr lang="en-US" altLang="zh-CN" i="1">
                              <a:solidFill>
                                <a:schemeClr val="tx1"/>
                              </a:solidFill>
                              <a:latin typeface="Cambria Math" panose="02040503050406030204" pitchFamily="18" charset="0"/>
                            </a:rPr>
                            <m:t>𝑖</m:t>
                          </m:r>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𝑗</m:t>
                          </m:r>
                        </m:sub>
                        <m:sup>
                          <m:d>
                            <m:dPr>
                              <m:ctrlPr>
                                <a:rPr lang="en-US" altLang="zh-CN" i="1">
                                  <a:solidFill>
                                    <a:schemeClr val="tx1"/>
                                  </a:solidFill>
                                  <a:latin typeface="Cambria Math" panose="02040503050406030204" pitchFamily="18" charset="0"/>
                                </a:rPr>
                              </m:ctrlPr>
                            </m:dPr>
                            <m:e>
                              <m:r>
                                <a:rPr lang="en-US" altLang="zh-CN" i="1">
                                  <a:solidFill>
                                    <a:schemeClr val="tx1"/>
                                  </a:solidFill>
                                  <a:latin typeface="Cambria Math" panose="02040503050406030204" pitchFamily="18" charset="0"/>
                                </a:rPr>
                                <m:t>𝑡</m:t>
                              </m:r>
                            </m:e>
                          </m:d>
                        </m:sup>
                      </m:sSubSup>
                      <m:sSup>
                        <m:sSupPr>
                          <m:ctrlPr>
                            <a:rPr lang="en-US" altLang="zh-CN" i="1">
                              <a:solidFill>
                                <a:schemeClr val="tx1"/>
                              </a:solidFill>
                              <a:latin typeface="Cambria Math" panose="02040503050406030204" pitchFamily="18" charset="0"/>
                            </a:rPr>
                          </m:ctrlPr>
                        </m:sSupPr>
                        <m:e>
                          <m:d>
                            <m:dPr>
                              <m:ctrlPr>
                                <a:rPr lang="en-US" altLang="zh-CN" i="1">
                                  <a:solidFill>
                                    <a:schemeClr val="tx1"/>
                                  </a:solidFill>
                                  <a:latin typeface="Cambria Math" panose="02040503050406030204" pitchFamily="18" charset="0"/>
                                </a:rPr>
                              </m:ctrlPr>
                            </m:dPr>
                            <m:e>
                              <m:sSubSup>
                                <m:sSubSupPr>
                                  <m:ctrlPr>
                                    <a:rPr lang="en-US" altLang="zh-CN" i="1">
                                      <a:solidFill>
                                        <a:schemeClr val="tx1"/>
                                      </a:solidFill>
                                      <a:latin typeface="Cambria Math" panose="02040503050406030204" pitchFamily="18" charset="0"/>
                                    </a:rPr>
                                  </m:ctrlPr>
                                </m:sSubSupPr>
                                <m:e>
                                  <m:r>
                                    <a:rPr lang="en-US" altLang="zh-CN" b="1">
                                      <a:solidFill>
                                        <a:schemeClr val="tx1"/>
                                      </a:solidFill>
                                      <a:latin typeface="Cambria Math" panose="02040503050406030204" pitchFamily="18" charset="0"/>
                                    </a:rPr>
                                    <m:t>𝐮</m:t>
                                  </m:r>
                                </m:e>
                                <m:sub>
                                  <m:r>
                                    <a:rPr lang="en-US" altLang="zh-CN" i="1">
                                      <a:solidFill>
                                        <a:schemeClr val="tx1"/>
                                      </a:solidFill>
                                      <a:latin typeface="Cambria Math" panose="02040503050406030204" pitchFamily="18" charset="0"/>
                                    </a:rPr>
                                    <m:t>𝑖</m:t>
                                  </m:r>
                                </m:sub>
                                <m:sup>
                                  <m:r>
                                    <m:rPr>
                                      <m:sty m:val="p"/>
                                    </m:rPr>
                                    <a:rPr lang="en-US" altLang="zh-CN">
                                      <a:solidFill>
                                        <a:schemeClr val="tx1"/>
                                      </a:solidFill>
                                      <a:latin typeface="Cambria Math" panose="02040503050406030204" pitchFamily="18" charset="0"/>
                                    </a:rPr>
                                    <m:t>T</m:t>
                                  </m:r>
                                </m:sup>
                              </m:sSubSup>
                              <m:r>
                                <a:rPr lang="en-US" altLang="zh-CN" i="1">
                                  <a:solidFill>
                                    <a:schemeClr val="tx1"/>
                                  </a:solidFill>
                                  <a:latin typeface="Cambria Math" panose="02040503050406030204" pitchFamily="18" charset="0"/>
                                </a:rPr>
                                <m:t>⋅</m:t>
                              </m:r>
                              <m:sSub>
                                <m:sSubPr>
                                  <m:ctrlPr>
                                    <a:rPr lang="en-US" altLang="zh-CN" i="1">
                                      <a:solidFill>
                                        <a:schemeClr val="tx1"/>
                                      </a:solidFill>
                                      <a:latin typeface="Cambria Math" panose="02040503050406030204" pitchFamily="18" charset="0"/>
                                    </a:rPr>
                                  </m:ctrlPr>
                                </m:sSubPr>
                                <m:e>
                                  <m:r>
                                    <a:rPr lang="en-US" altLang="zh-CN" b="1">
                                      <a:solidFill>
                                        <a:schemeClr val="tx1"/>
                                      </a:solidFill>
                                      <a:latin typeface="Cambria Math" panose="02040503050406030204" pitchFamily="18" charset="0"/>
                                    </a:rPr>
                                    <m:t>𝐯</m:t>
                                  </m:r>
                                </m:e>
                                <m:sub>
                                  <m:r>
                                    <a:rPr lang="en-US" altLang="zh-CN" i="1">
                                      <a:solidFill>
                                        <a:schemeClr val="tx1"/>
                                      </a:solidFill>
                                      <a:latin typeface="Cambria Math" panose="02040503050406030204" pitchFamily="18" charset="0"/>
                                    </a:rPr>
                                    <m:t>𝑗</m:t>
                                  </m:r>
                                </m:sub>
                              </m:sSub>
                              <m:r>
                                <a:rPr lang="en-US" altLang="zh-CN" i="1">
                                  <a:solidFill>
                                    <a:schemeClr val="tx1"/>
                                  </a:solidFill>
                                  <a:latin typeface="Cambria Math" panose="02040503050406030204" pitchFamily="18" charset="0"/>
                                </a:rPr>
                                <m:t>−</m:t>
                              </m:r>
                              <m:sSubSup>
                                <m:sSubSupPr>
                                  <m:ctrlPr>
                                    <a:rPr lang="en-US" altLang="zh-CN" i="1">
                                      <a:solidFill>
                                        <a:schemeClr val="tx1"/>
                                      </a:solidFill>
                                      <a:latin typeface="Cambria Math" panose="02040503050406030204" pitchFamily="18" charset="0"/>
                                    </a:rPr>
                                  </m:ctrlPr>
                                </m:sSubSupPr>
                                <m:e>
                                  <m:r>
                                    <a:rPr lang="en-US" altLang="zh-CN" i="1">
                                      <a:solidFill>
                                        <a:schemeClr val="tx1"/>
                                      </a:solidFill>
                                      <a:latin typeface="Cambria Math" panose="02040503050406030204" pitchFamily="18" charset="0"/>
                                    </a:rPr>
                                    <m:t>𝑎</m:t>
                                  </m:r>
                                </m:e>
                                <m:sub>
                                  <m:r>
                                    <a:rPr lang="en-US" altLang="zh-CN" i="1">
                                      <a:solidFill>
                                        <a:schemeClr val="tx1"/>
                                      </a:solidFill>
                                      <a:latin typeface="Cambria Math" panose="02040503050406030204" pitchFamily="18" charset="0"/>
                                    </a:rPr>
                                    <m:t>𝑖</m:t>
                                  </m:r>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𝑗</m:t>
                                  </m:r>
                                </m:sub>
                                <m:sup>
                                  <m:d>
                                    <m:dPr>
                                      <m:ctrlPr>
                                        <a:rPr lang="en-US" altLang="zh-CN" i="1">
                                          <a:solidFill>
                                            <a:schemeClr val="tx1"/>
                                          </a:solidFill>
                                          <a:latin typeface="Cambria Math" panose="02040503050406030204" pitchFamily="18" charset="0"/>
                                        </a:rPr>
                                      </m:ctrlPr>
                                    </m:dPr>
                                    <m:e>
                                      <m:r>
                                        <a:rPr lang="en-US" altLang="zh-CN" i="1">
                                          <a:solidFill>
                                            <a:schemeClr val="tx1"/>
                                          </a:solidFill>
                                          <a:latin typeface="Cambria Math" panose="02040503050406030204" pitchFamily="18" charset="0"/>
                                        </a:rPr>
                                        <m:t>𝑡</m:t>
                                      </m:r>
                                    </m:e>
                                  </m:d>
                                </m:sup>
                              </m:sSubSup>
                            </m:e>
                          </m:d>
                        </m:e>
                        <m:sup>
                          <m:r>
                            <a:rPr lang="en-US" altLang="zh-CN" i="1">
                              <a:solidFill>
                                <a:schemeClr val="tx1"/>
                              </a:solidFill>
                              <a:latin typeface="Cambria Math" panose="02040503050406030204" pitchFamily="18" charset="0"/>
                            </a:rPr>
                            <m:t>2</m:t>
                          </m:r>
                        </m:sup>
                      </m:sSup>
                    </m:oMath>
                  </m:oMathPara>
                </a14:m>
                <a:endParaRPr lang="en-US" altLang="zh-CN" dirty="0"/>
              </a:p>
              <a:p>
                <a:pPr lvl="1">
                  <a:spcBef>
                    <a:spcPts val="600"/>
                  </a:spcBef>
                </a:pPr>
                <a:r>
                  <a:rPr lang="en-US" altLang="zh-CN" dirty="0"/>
                  <a:t> If we sample sub-functions with probability proportional to a weight function, the </a:t>
                </a:r>
                <a:r>
                  <a:rPr lang="en-US" altLang="zh-CN" dirty="0" smtClean="0"/>
                  <a:t>expected </a:t>
                </a:r>
                <a:r>
                  <a:rPr lang="en-US" altLang="zh-CN" dirty="0"/>
                  <a:t>step size </a:t>
                </a:r>
                <a14:m>
                  <m:oMath xmlns:m="http://schemas.openxmlformats.org/officeDocument/2006/math">
                    <m:r>
                      <a:rPr lang="en-US" altLang="zh-CN" i="1" dirty="0" smtClean="0">
                        <a:latin typeface="Cambria Math" panose="02040503050406030204" pitchFamily="18" charset="0"/>
                      </a:rPr>
                      <m:t>𝑟</m:t>
                    </m:r>
                  </m:oMath>
                </a14:m>
                <a:r>
                  <a:rPr lang="en-US" altLang="zh-CN" dirty="0"/>
                  <a:t> is bounded by optimal error, initial error and the Lipschitz constant of the strongly convex function</a:t>
                </a:r>
              </a:p>
              <a:p>
                <a:pPr>
                  <a:spcBef>
                    <a:spcPts val="600"/>
                  </a:spcBef>
                </a:pPr>
                <a:r>
                  <a:rPr lang="en-US" altLang="zh-CN" dirty="0"/>
                  <a:t> Boundary</a:t>
                </a:r>
              </a:p>
              <a:p>
                <a:pPr lvl="1">
                  <a:spcBef>
                    <a:spcPts val="600"/>
                  </a:spcBef>
                </a:pPr>
                <a:r>
                  <a:rPr lang="en-US" altLang="zh-CN" dirty="0"/>
                  <a:t> When edge </a:t>
                </a:r>
                <a14:m>
                  <m:oMath xmlns:m="http://schemas.openxmlformats.org/officeDocument/2006/math">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𝑗</m:t>
                        </m:r>
                      </m:e>
                    </m:d>
                  </m:oMath>
                </a14:m>
                <a:r>
                  <a:rPr lang="zh-CN" altLang="en-US" dirty="0"/>
                  <a:t> </a:t>
                </a:r>
                <a:r>
                  <a:rPr lang="en-US" altLang="zh-CN" dirty="0"/>
                  <a:t>added, difference of optimal function is bounded</a:t>
                </a:r>
              </a:p>
              <a:p>
                <a:pPr marL="205740" lvl="1" indent="0">
                  <a:spcBef>
                    <a:spcPts val="600"/>
                  </a:spcBef>
                  <a:buNone/>
                </a:pPr>
                <a14:m>
                  <m:oMathPara xmlns:m="http://schemas.openxmlformats.org/officeDocument/2006/math">
                    <m:oMathParaPr>
                      <m:jc m:val="centerGroup"/>
                    </m:oMathParaPr>
                    <m:oMath xmlns:m="http://schemas.openxmlformats.org/officeDocument/2006/math">
                      <m:f>
                        <m:fPr>
                          <m:ctrlPr>
                            <a:rPr lang="en-US" altLang="zh-CN" b="0" i="1" smtClean="0">
                              <a:solidFill>
                                <a:schemeClr val="tx1"/>
                              </a:solidFill>
                              <a:latin typeface="Cambria Math" panose="02040503050406030204" pitchFamily="18" charset="0"/>
                            </a:rPr>
                          </m:ctrlPr>
                        </m:fPr>
                        <m:num>
                          <m:r>
                            <a:rPr lang="en-US" altLang="zh-CN" b="0" i="1" smtClean="0">
                              <a:solidFill>
                                <a:schemeClr val="tx1"/>
                              </a:solidFill>
                              <a:latin typeface="Cambria Math" panose="02040503050406030204" pitchFamily="18" charset="0"/>
                            </a:rPr>
                            <m:t>𝜇</m:t>
                          </m:r>
                        </m:num>
                        <m:den>
                          <m:r>
                            <a:rPr lang="en-US" altLang="zh-CN" b="0" i="1" smtClean="0">
                              <a:solidFill>
                                <a:schemeClr val="tx1"/>
                              </a:solidFill>
                              <a:latin typeface="Cambria Math" panose="02040503050406030204" pitchFamily="18" charset="0"/>
                            </a:rPr>
                            <m:t>2</m:t>
                          </m:r>
                        </m:den>
                      </m:f>
                      <m:nary>
                        <m:naryPr>
                          <m:chr m:val="∑"/>
                          <m:supHide m:val="on"/>
                          <m:ctrlPr>
                            <a:rPr lang="en-US" altLang="zh-CN" b="0" i="1" smtClean="0">
                              <a:solidFill>
                                <a:schemeClr val="tx1"/>
                              </a:solidFill>
                              <a:latin typeface="Cambria Math" panose="02040503050406030204" pitchFamily="18" charset="0"/>
                            </a:rPr>
                          </m:ctrlPr>
                        </m:naryPr>
                        <m:sub>
                          <m:r>
                            <a:rPr lang="en-US" altLang="zh-CN" b="0" i="1" smtClean="0">
                              <a:solidFill>
                                <a:schemeClr val="tx1"/>
                              </a:solidFill>
                              <a:latin typeface="Cambria Math" panose="02040503050406030204" pitchFamily="18" charset="0"/>
                            </a:rPr>
                            <m:t>𝑘</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𝑖</m:t>
                          </m:r>
                        </m:sub>
                        <m:sup/>
                        <m:e>
                          <m:sSubSup>
                            <m:sSubSupPr>
                              <m:ctrlPr>
                                <a:rPr lang="en-US" altLang="zh-CN" b="0" i="1" smtClean="0">
                                  <a:solidFill>
                                    <a:schemeClr val="tx1"/>
                                  </a:solidFill>
                                  <a:latin typeface="Cambria Math" panose="02040503050406030204" pitchFamily="18" charset="0"/>
                                </a:rPr>
                              </m:ctrlPr>
                            </m:sSubSupPr>
                            <m:e>
                              <m:d>
                                <m:dPr>
                                  <m:begChr m:val="‖"/>
                                  <m:endChr m:val="‖"/>
                                  <m:ctrlPr>
                                    <a:rPr lang="en-US" altLang="zh-CN" b="0" i="1" smtClean="0">
                                      <a:solidFill>
                                        <a:schemeClr val="tx1"/>
                                      </a:solidFill>
                                      <a:latin typeface="Cambria Math" panose="02040503050406030204" pitchFamily="18" charset="0"/>
                                    </a:rPr>
                                  </m:ctrlPr>
                                </m:dPr>
                                <m:e>
                                  <m:sSubSup>
                                    <m:sSubSupPr>
                                      <m:ctrlPr>
                                        <a:rPr lang="en-US" altLang="zh-CN" b="0" i="1" smtClean="0">
                                          <a:solidFill>
                                            <a:schemeClr val="tx1"/>
                                          </a:solidFill>
                                          <a:latin typeface="Cambria Math" panose="02040503050406030204" pitchFamily="18" charset="0"/>
                                        </a:rPr>
                                      </m:ctrlPr>
                                    </m:sSubSupPr>
                                    <m:e>
                                      <m:r>
                                        <a:rPr lang="en-US" altLang="zh-CN" b="1" i="0" smtClean="0">
                                          <a:solidFill>
                                            <a:schemeClr val="tx1"/>
                                          </a:solidFill>
                                          <a:latin typeface="Cambria Math" panose="02040503050406030204" pitchFamily="18" charset="0"/>
                                        </a:rPr>
                                        <m:t>𝐮</m:t>
                                      </m:r>
                                    </m:e>
                                    <m:sub>
                                      <m:r>
                                        <a:rPr lang="en-US" altLang="zh-CN" b="0" i="1" smtClean="0">
                                          <a:solidFill>
                                            <a:schemeClr val="tx1"/>
                                          </a:solidFill>
                                          <a:latin typeface="Cambria Math" panose="02040503050406030204" pitchFamily="18" charset="0"/>
                                        </a:rPr>
                                        <m:t>𝑘</m:t>
                                      </m:r>
                                      <m:r>
                                        <a:rPr lang="en-US" altLang="zh-CN" b="0" i="1" smtClean="0">
                                          <a:solidFill>
                                            <a:schemeClr val="tx1"/>
                                          </a:solidFill>
                                          <a:latin typeface="Cambria Math" panose="02040503050406030204" pitchFamily="18" charset="0"/>
                                        </a:rPr>
                                        <m:t>∗</m:t>
                                      </m:r>
                                    </m:sub>
                                    <m:sup>
                                      <m:d>
                                        <m:dPr>
                                          <m:ctrlPr>
                                            <a:rPr lang="en-US" altLang="zh-CN" b="0" i="1" smtClean="0">
                                              <a:solidFill>
                                                <a:schemeClr val="tx1"/>
                                              </a:solidFill>
                                              <a:latin typeface="Cambria Math" panose="02040503050406030204" pitchFamily="18" charset="0"/>
                                            </a:rPr>
                                          </m:ctrlPr>
                                        </m:dPr>
                                        <m:e>
                                          <m:r>
                                            <a:rPr lang="en-US" altLang="zh-CN" b="0" i="1" smtClean="0">
                                              <a:solidFill>
                                                <a:schemeClr val="tx1"/>
                                              </a:solidFill>
                                              <a:latin typeface="Cambria Math" panose="02040503050406030204" pitchFamily="18" charset="0"/>
                                            </a:rPr>
                                            <m:t>𝑡</m:t>
                                          </m:r>
                                          <m:r>
                                            <a:rPr lang="en-US" altLang="zh-CN" b="0" i="1" smtClean="0">
                                              <a:solidFill>
                                                <a:schemeClr val="tx1"/>
                                              </a:solidFill>
                                              <a:latin typeface="Cambria Math" panose="02040503050406030204" pitchFamily="18" charset="0"/>
                                            </a:rPr>
                                            <m:t>+1</m:t>
                                          </m:r>
                                        </m:e>
                                      </m:d>
                                    </m:sup>
                                  </m:sSubSup>
                                  <m:r>
                                    <a:rPr lang="en-US" altLang="zh-CN" b="0" i="1" smtClean="0">
                                      <a:solidFill>
                                        <a:schemeClr val="tx1"/>
                                      </a:solidFill>
                                      <a:latin typeface="Cambria Math" panose="02040503050406030204" pitchFamily="18" charset="0"/>
                                    </a:rPr>
                                    <m:t>−</m:t>
                                  </m:r>
                                  <m:sSubSup>
                                    <m:sSubSupPr>
                                      <m:ctrlPr>
                                        <a:rPr lang="en-US" altLang="zh-CN" b="0" i="1" smtClean="0">
                                          <a:solidFill>
                                            <a:schemeClr val="tx1"/>
                                          </a:solidFill>
                                          <a:latin typeface="Cambria Math" panose="02040503050406030204" pitchFamily="18" charset="0"/>
                                        </a:rPr>
                                      </m:ctrlPr>
                                    </m:sSubSupPr>
                                    <m:e>
                                      <m:r>
                                        <a:rPr lang="en-US" altLang="zh-CN" b="1" i="0" smtClean="0">
                                          <a:solidFill>
                                            <a:schemeClr val="tx1"/>
                                          </a:solidFill>
                                          <a:latin typeface="Cambria Math" panose="02040503050406030204" pitchFamily="18" charset="0"/>
                                        </a:rPr>
                                        <m:t>𝐮</m:t>
                                      </m:r>
                                    </m:e>
                                    <m:sub>
                                      <m:r>
                                        <a:rPr lang="en-US" altLang="zh-CN" b="0" i="1" smtClean="0">
                                          <a:solidFill>
                                            <a:schemeClr val="tx1"/>
                                          </a:solidFill>
                                          <a:latin typeface="Cambria Math" panose="02040503050406030204" pitchFamily="18" charset="0"/>
                                        </a:rPr>
                                        <m:t>𝑘</m:t>
                                      </m:r>
                                      <m:r>
                                        <a:rPr lang="en-US" altLang="zh-CN" b="0" i="1" smtClean="0">
                                          <a:solidFill>
                                            <a:schemeClr val="tx1"/>
                                          </a:solidFill>
                                          <a:latin typeface="Cambria Math" panose="02040503050406030204" pitchFamily="18" charset="0"/>
                                        </a:rPr>
                                        <m:t>∗</m:t>
                                      </m:r>
                                    </m:sub>
                                    <m:sup>
                                      <m:d>
                                        <m:dPr>
                                          <m:ctrlPr>
                                            <a:rPr lang="en-US" altLang="zh-CN" b="0" i="1" smtClean="0">
                                              <a:solidFill>
                                                <a:schemeClr val="tx1"/>
                                              </a:solidFill>
                                              <a:latin typeface="Cambria Math" panose="02040503050406030204" pitchFamily="18" charset="0"/>
                                            </a:rPr>
                                          </m:ctrlPr>
                                        </m:dPr>
                                        <m:e>
                                          <m:r>
                                            <a:rPr lang="en-US" altLang="zh-CN" b="0" i="1" smtClean="0">
                                              <a:solidFill>
                                                <a:schemeClr val="tx1"/>
                                              </a:solidFill>
                                              <a:latin typeface="Cambria Math" panose="02040503050406030204" pitchFamily="18" charset="0"/>
                                            </a:rPr>
                                            <m:t>𝑡</m:t>
                                          </m:r>
                                        </m:e>
                                      </m:d>
                                    </m:sup>
                                  </m:sSubSup>
                                </m:e>
                              </m:d>
                            </m:e>
                            <m:sub>
                              <m:r>
                                <a:rPr lang="en-US" altLang="zh-CN" b="0" i="1" smtClean="0">
                                  <a:solidFill>
                                    <a:schemeClr val="tx1"/>
                                  </a:solidFill>
                                  <a:latin typeface="Cambria Math" panose="02040503050406030204" pitchFamily="18" charset="0"/>
                                </a:rPr>
                                <m:t>2</m:t>
                              </m:r>
                            </m:sub>
                            <m:sup>
                              <m:r>
                                <a:rPr lang="en-US" altLang="zh-CN" b="0" i="1" smtClean="0">
                                  <a:solidFill>
                                    <a:schemeClr val="tx1"/>
                                  </a:solidFill>
                                  <a:latin typeface="Cambria Math" panose="02040503050406030204" pitchFamily="18" charset="0"/>
                                </a:rPr>
                                <m:t>2</m:t>
                              </m:r>
                            </m:sup>
                          </m:sSubSup>
                        </m:e>
                      </m:nary>
                      <m:r>
                        <a:rPr lang="en-US" altLang="zh-CN" b="0" i="1" smtClean="0">
                          <a:solidFill>
                            <a:schemeClr val="tx1"/>
                          </a:solidFill>
                          <a:latin typeface="Cambria Math" panose="02040503050406030204" pitchFamily="18" charset="0"/>
                        </a:rPr>
                        <m:t>+</m:t>
                      </m:r>
                      <m:sSubSup>
                        <m:sSubSupPr>
                          <m:ctrlPr>
                            <a:rPr lang="en-US" altLang="zh-CN" b="0" i="1" smtClean="0">
                              <a:solidFill>
                                <a:schemeClr val="tx1"/>
                              </a:solidFill>
                              <a:latin typeface="Cambria Math" panose="02040503050406030204" pitchFamily="18" charset="0"/>
                            </a:rPr>
                          </m:ctrlPr>
                        </m:sSubSupPr>
                        <m:e>
                          <m:d>
                            <m:dPr>
                              <m:begChr m:val="‖"/>
                              <m:endChr m:val="‖"/>
                              <m:ctrlPr>
                                <a:rPr lang="en-US" altLang="zh-CN" b="0" i="1" smtClean="0">
                                  <a:solidFill>
                                    <a:schemeClr val="tx1"/>
                                  </a:solidFill>
                                  <a:latin typeface="Cambria Math" panose="02040503050406030204" pitchFamily="18" charset="0"/>
                                </a:rPr>
                              </m:ctrlPr>
                            </m:dPr>
                            <m:e>
                              <m:rad>
                                <m:radPr>
                                  <m:degHide m:val="on"/>
                                  <m:ctrlPr>
                                    <a:rPr lang="en-US" altLang="zh-CN" b="0" i="1" smtClean="0">
                                      <a:solidFill>
                                        <a:schemeClr val="tx1"/>
                                      </a:solidFill>
                                      <a:latin typeface="Cambria Math" panose="02040503050406030204" pitchFamily="18" charset="0"/>
                                    </a:rPr>
                                  </m:ctrlPr>
                                </m:radPr>
                                <m:deg/>
                                <m:e>
                                  <m:f>
                                    <m:fPr>
                                      <m:ctrlPr>
                                        <a:rPr lang="en-US" altLang="zh-CN" b="0" i="1" smtClean="0">
                                          <a:solidFill>
                                            <a:schemeClr val="tx1"/>
                                          </a:solidFill>
                                          <a:latin typeface="Cambria Math" panose="02040503050406030204" pitchFamily="18" charset="0"/>
                                        </a:rPr>
                                      </m:ctrlPr>
                                    </m:fPr>
                                    <m:num>
                                      <m:r>
                                        <a:rPr lang="en-US" altLang="zh-CN" b="0" i="1" smtClean="0">
                                          <a:solidFill>
                                            <a:schemeClr val="tx1"/>
                                          </a:solidFill>
                                          <a:latin typeface="Cambria Math" panose="02040503050406030204" pitchFamily="18" charset="0"/>
                                        </a:rPr>
                                        <m:t>𝜇</m:t>
                                      </m:r>
                                    </m:num>
                                    <m:den>
                                      <m:r>
                                        <a:rPr lang="en-US" altLang="zh-CN" b="0" i="1" smtClean="0">
                                          <a:solidFill>
                                            <a:schemeClr val="tx1"/>
                                          </a:solidFill>
                                          <a:latin typeface="Cambria Math" panose="02040503050406030204" pitchFamily="18" charset="0"/>
                                        </a:rPr>
                                        <m:t>2</m:t>
                                      </m:r>
                                    </m:den>
                                  </m:f>
                                </m:e>
                              </m:rad>
                              <m:d>
                                <m:dPr>
                                  <m:ctrlPr>
                                    <a:rPr lang="en-US" altLang="zh-CN" b="0" i="1" smtClean="0">
                                      <a:solidFill>
                                        <a:schemeClr val="tx1"/>
                                      </a:solidFill>
                                      <a:latin typeface="Cambria Math" panose="02040503050406030204" pitchFamily="18" charset="0"/>
                                    </a:rPr>
                                  </m:ctrlPr>
                                </m:dPr>
                                <m:e>
                                  <m:sSubSup>
                                    <m:sSubSupPr>
                                      <m:ctrlPr>
                                        <a:rPr lang="en-US" altLang="zh-CN" i="1">
                                          <a:solidFill>
                                            <a:schemeClr val="tx1"/>
                                          </a:solidFill>
                                          <a:latin typeface="Cambria Math" panose="02040503050406030204" pitchFamily="18" charset="0"/>
                                        </a:rPr>
                                      </m:ctrlPr>
                                    </m:sSubSupPr>
                                    <m:e>
                                      <m:r>
                                        <a:rPr lang="en-US" altLang="zh-CN" b="1">
                                          <a:solidFill>
                                            <a:schemeClr val="tx1"/>
                                          </a:solidFill>
                                          <a:latin typeface="Cambria Math" panose="02040503050406030204" pitchFamily="18" charset="0"/>
                                        </a:rPr>
                                        <m:t>𝐮</m:t>
                                      </m:r>
                                    </m:e>
                                    <m:sub>
                                      <m:r>
                                        <a:rPr lang="en-US" altLang="zh-CN" b="0" i="1" smtClean="0">
                                          <a:solidFill>
                                            <a:schemeClr val="tx1"/>
                                          </a:solidFill>
                                          <a:latin typeface="Cambria Math" panose="02040503050406030204" pitchFamily="18" charset="0"/>
                                        </a:rPr>
                                        <m:t>𝑖</m:t>
                                      </m:r>
                                      <m:r>
                                        <a:rPr lang="en-US" altLang="zh-CN" i="1">
                                          <a:solidFill>
                                            <a:schemeClr val="tx1"/>
                                          </a:solidFill>
                                          <a:latin typeface="Cambria Math" panose="02040503050406030204" pitchFamily="18" charset="0"/>
                                        </a:rPr>
                                        <m:t>∗</m:t>
                                      </m:r>
                                    </m:sub>
                                    <m:sup>
                                      <m:d>
                                        <m:dPr>
                                          <m:ctrlPr>
                                            <a:rPr lang="en-US" altLang="zh-CN" i="1">
                                              <a:solidFill>
                                                <a:schemeClr val="tx1"/>
                                              </a:solidFill>
                                              <a:latin typeface="Cambria Math" panose="02040503050406030204" pitchFamily="18" charset="0"/>
                                            </a:rPr>
                                          </m:ctrlPr>
                                        </m:dPr>
                                        <m:e>
                                          <m:r>
                                            <a:rPr lang="en-US" altLang="zh-CN" i="1">
                                              <a:solidFill>
                                                <a:schemeClr val="tx1"/>
                                              </a:solidFill>
                                              <a:latin typeface="Cambria Math" panose="02040503050406030204" pitchFamily="18" charset="0"/>
                                            </a:rPr>
                                            <m:t>𝑡</m:t>
                                          </m:r>
                                          <m:r>
                                            <a:rPr lang="en-US" altLang="zh-CN" i="1">
                                              <a:solidFill>
                                                <a:schemeClr val="tx1"/>
                                              </a:solidFill>
                                              <a:latin typeface="Cambria Math" panose="02040503050406030204" pitchFamily="18" charset="0"/>
                                            </a:rPr>
                                            <m:t>+1</m:t>
                                          </m:r>
                                        </m:e>
                                      </m:d>
                                    </m:sup>
                                  </m:sSubSup>
                                  <m:r>
                                    <a:rPr lang="en-US" altLang="zh-CN" i="1">
                                      <a:solidFill>
                                        <a:schemeClr val="tx1"/>
                                      </a:solidFill>
                                      <a:latin typeface="Cambria Math" panose="02040503050406030204" pitchFamily="18" charset="0"/>
                                    </a:rPr>
                                    <m:t>−</m:t>
                                  </m:r>
                                  <m:sSubSup>
                                    <m:sSubSupPr>
                                      <m:ctrlPr>
                                        <a:rPr lang="en-US" altLang="zh-CN" i="1">
                                          <a:solidFill>
                                            <a:schemeClr val="tx1"/>
                                          </a:solidFill>
                                          <a:latin typeface="Cambria Math" panose="02040503050406030204" pitchFamily="18" charset="0"/>
                                        </a:rPr>
                                      </m:ctrlPr>
                                    </m:sSubSupPr>
                                    <m:e>
                                      <m:r>
                                        <a:rPr lang="en-US" altLang="zh-CN" b="1">
                                          <a:solidFill>
                                            <a:schemeClr val="tx1"/>
                                          </a:solidFill>
                                          <a:latin typeface="Cambria Math" panose="02040503050406030204" pitchFamily="18" charset="0"/>
                                        </a:rPr>
                                        <m:t>𝐮</m:t>
                                      </m:r>
                                    </m:e>
                                    <m:sub>
                                      <m:r>
                                        <a:rPr lang="en-US" altLang="zh-CN" b="0" i="1" smtClean="0">
                                          <a:solidFill>
                                            <a:schemeClr val="tx1"/>
                                          </a:solidFill>
                                          <a:latin typeface="Cambria Math" panose="02040503050406030204" pitchFamily="18" charset="0"/>
                                        </a:rPr>
                                        <m:t>𝑖</m:t>
                                      </m:r>
                                      <m:r>
                                        <a:rPr lang="en-US" altLang="zh-CN" i="1">
                                          <a:solidFill>
                                            <a:schemeClr val="tx1"/>
                                          </a:solidFill>
                                          <a:latin typeface="Cambria Math" panose="02040503050406030204" pitchFamily="18" charset="0"/>
                                        </a:rPr>
                                        <m:t>∗</m:t>
                                      </m:r>
                                    </m:sub>
                                    <m:sup>
                                      <m:d>
                                        <m:dPr>
                                          <m:ctrlPr>
                                            <a:rPr lang="en-US" altLang="zh-CN" i="1">
                                              <a:solidFill>
                                                <a:schemeClr val="tx1"/>
                                              </a:solidFill>
                                              <a:latin typeface="Cambria Math" panose="02040503050406030204" pitchFamily="18" charset="0"/>
                                            </a:rPr>
                                          </m:ctrlPr>
                                        </m:dPr>
                                        <m:e>
                                          <m:r>
                                            <a:rPr lang="en-US" altLang="zh-CN" i="1">
                                              <a:solidFill>
                                                <a:schemeClr val="tx1"/>
                                              </a:solidFill>
                                              <a:latin typeface="Cambria Math" panose="02040503050406030204" pitchFamily="18" charset="0"/>
                                            </a:rPr>
                                            <m:t>𝑡</m:t>
                                          </m:r>
                                        </m:e>
                                      </m:d>
                                    </m:sup>
                                  </m:sSubSup>
                                </m:e>
                              </m:d>
                              <m:r>
                                <a:rPr lang="en-US" altLang="zh-CN" b="0" i="1" smtClean="0">
                                  <a:solidFill>
                                    <a:schemeClr val="tx1"/>
                                  </a:solidFill>
                                  <a:latin typeface="Cambria Math" panose="02040503050406030204" pitchFamily="18" charset="0"/>
                                </a:rPr>
                                <m:t>+</m:t>
                              </m:r>
                              <m:rad>
                                <m:radPr>
                                  <m:degHide m:val="on"/>
                                  <m:ctrlPr>
                                    <a:rPr lang="en-US" altLang="zh-CN" b="0" i="1" smtClean="0">
                                      <a:solidFill>
                                        <a:schemeClr val="tx1"/>
                                      </a:solidFill>
                                      <a:latin typeface="Cambria Math" panose="02040503050406030204" pitchFamily="18" charset="0"/>
                                    </a:rPr>
                                  </m:ctrlPr>
                                </m:radPr>
                                <m:deg/>
                                <m:e>
                                  <m:f>
                                    <m:fPr>
                                      <m:ctrlPr>
                                        <a:rPr lang="en-US" altLang="zh-CN" b="0" i="1" smtClean="0">
                                          <a:solidFill>
                                            <a:schemeClr val="tx1"/>
                                          </a:solidFill>
                                          <a:latin typeface="Cambria Math" panose="02040503050406030204" pitchFamily="18" charset="0"/>
                                        </a:rPr>
                                      </m:ctrlPr>
                                    </m:fPr>
                                    <m:num>
                                      <m:r>
                                        <a:rPr lang="en-US" altLang="zh-CN" b="0" i="1" smtClean="0">
                                          <a:solidFill>
                                            <a:schemeClr val="tx1"/>
                                          </a:solidFill>
                                          <a:latin typeface="Cambria Math" panose="02040503050406030204" pitchFamily="18" charset="0"/>
                                        </a:rPr>
                                        <m:t>2</m:t>
                                      </m:r>
                                    </m:num>
                                    <m:den>
                                      <m:r>
                                        <a:rPr lang="en-US" altLang="zh-CN" b="0" i="1" smtClean="0">
                                          <a:solidFill>
                                            <a:schemeClr val="tx1"/>
                                          </a:solidFill>
                                          <a:latin typeface="Cambria Math" panose="02040503050406030204" pitchFamily="18" charset="0"/>
                                        </a:rPr>
                                        <m:t>𝜇</m:t>
                                      </m:r>
                                    </m:den>
                                  </m:f>
                                </m:e>
                              </m:rad>
                              <m:sSubSup>
                                <m:sSubSupPr>
                                  <m:ctrlPr>
                                    <a:rPr lang="en-US" altLang="zh-CN" b="0" i="1" smtClean="0">
                                      <a:solidFill>
                                        <a:schemeClr val="tx1"/>
                                      </a:solidFill>
                                      <a:latin typeface="Cambria Math" panose="02040503050406030204" pitchFamily="18" charset="0"/>
                                    </a:rPr>
                                  </m:ctrlPr>
                                </m:sSubSupPr>
                                <m:e>
                                  <m:r>
                                    <a:rPr lang="en-US" altLang="zh-CN" b="0" i="1" smtClean="0">
                                      <a:solidFill>
                                        <a:schemeClr val="tx1"/>
                                      </a:solidFill>
                                      <a:latin typeface="Cambria Math" panose="02040503050406030204" pitchFamily="18" charset="0"/>
                                    </a:rPr>
                                    <m:t>𝑤</m:t>
                                  </m:r>
                                </m:e>
                                <m:sub>
                                  <m:r>
                                    <a:rPr lang="en-US" altLang="zh-CN" b="0" i="1" smtClean="0">
                                      <a:solidFill>
                                        <a:schemeClr val="tx1"/>
                                      </a:solidFill>
                                      <a:latin typeface="Cambria Math" panose="02040503050406030204" pitchFamily="18" charset="0"/>
                                    </a:rPr>
                                    <m:t>𝑖</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𝑗</m:t>
                                  </m:r>
                                </m:sub>
                                <m:sup>
                                  <m:sSup>
                                    <m:sSupPr>
                                      <m:ctrlPr>
                                        <a:rPr lang="en-US" altLang="zh-CN" b="0" i="1" smtClean="0">
                                          <a:solidFill>
                                            <a:schemeClr val="tx1"/>
                                          </a:solidFill>
                                          <a:latin typeface="Cambria Math" panose="02040503050406030204" pitchFamily="18" charset="0"/>
                                        </a:rPr>
                                      </m:ctrlPr>
                                    </m:sSupPr>
                                    <m:e>
                                      <m:d>
                                        <m:dPr>
                                          <m:ctrlPr>
                                            <a:rPr lang="en-US" altLang="zh-CN" b="0" i="1" smtClean="0">
                                              <a:solidFill>
                                                <a:schemeClr val="tx1"/>
                                              </a:solidFill>
                                              <a:latin typeface="Cambria Math" panose="02040503050406030204" pitchFamily="18" charset="0"/>
                                            </a:rPr>
                                          </m:ctrlPr>
                                        </m:dPr>
                                        <m:e>
                                          <m:r>
                                            <a:rPr lang="en-US" altLang="zh-CN" b="0" i="1" smtClean="0">
                                              <a:solidFill>
                                                <a:schemeClr val="tx1"/>
                                              </a:solidFill>
                                              <a:latin typeface="Cambria Math" panose="02040503050406030204" pitchFamily="18" charset="0"/>
                                            </a:rPr>
                                            <m:t>𝑡</m:t>
                                          </m:r>
                                          <m:r>
                                            <a:rPr lang="en-US" altLang="zh-CN" b="0" i="1" smtClean="0">
                                              <a:solidFill>
                                                <a:schemeClr val="tx1"/>
                                              </a:solidFill>
                                              <a:latin typeface="Cambria Math" panose="02040503050406030204" pitchFamily="18" charset="0"/>
                                            </a:rPr>
                                            <m:t>+1</m:t>
                                          </m:r>
                                        </m:e>
                                      </m:d>
                                    </m:e>
                                    <m:sup>
                                      <m:r>
                                        <a:rPr lang="en-US" altLang="zh-CN" b="0" i="1" smtClean="0">
                                          <a:solidFill>
                                            <a:schemeClr val="tx1"/>
                                          </a:solidFill>
                                          <a:latin typeface="Cambria Math" panose="02040503050406030204" pitchFamily="18" charset="0"/>
                                        </a:rPr>
                                        <m:t>2</m:t>
                                      </m:r>
                                    </m:sup>
                                  </m:sSup>
                                </m:sup>
                              </m:sSubSup>
                              <m:sSubSup>
                                <m:sSubSupPr>
                                  <m:ctrlPr>
                                    <a:rPr lang="en-US" altLang="zh-CN" b="0" i="1" smtClean="0">
                                      <a:solidFill>
                                        <a:schemeClr val="tx1"/>
                                      </a:solidFill>
                                      <a:latin typeface="Cambria Math" panose="02040503050406030204" pitchFamily="18" charset="0"/>
                                    </a:rPr>
                                  </m:ctrlPr>
                                </m:sSubSupPr>
                                <m:e>
                                  <m:r>
                                    <a:rPr lang="en-US" altLang="zh-CN" b="0" i="1" smtClean="0">
                                      <a:solidFill>
                                        <a:schemeClr val="tx1"/>
                                      </a:solidFill>
                                      <a:latin typeface="Cambria Math" panose="02040503050406030204" pitchFamily="18" charset="0"/>
                                    </a:rPr>
                                    <m:t>𝑎</m:t>
                                  </m:r>
                                </m:e>
                                <m:sub>
                                  <m:r>
                                    <a:rPr lang="en-US" altLang="zh-CN" b="0" i="1" smtClean="0">
                                      <a:solidFill>
                                        <a:schemeClr val="tx1"/>
                                      </a:solidFill>
                                      <a:latin typeface="Cambria Math" panose="02040503050406030204" pitchFamily="18" charset="0"/>
                                    </a:rPr>
                                    <m:t>𝑖</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𝑗</m:t>
                                  </m:r>
                                </m:sub>
                                <m:sup>
                                  <m:d>
                                    <m:dPr>
                                      <m:ctrlPr>
                                        <a:rPr lang="en-US" altLang="zh-CN" b="0" i="1" smtClean="0">
                                          <a:solidFill>
                                            <a:schemeClr val="tx1"/>
                                          </a:solidFill>
                                          <a:latin typeface="Cambria Math" panose="02040503050406030204" pitchFamily="18" charset="0"/>
                                        </a:rPr>
                                      </m:ctrlPr>
                                    </m:dPr>
                                    <m:e>
                                      <m:r>
                                        <a:rPr lang="en-US" altLang="zh-CN" b="0" i="1" smtClean="0">
                                          <a:solidFill>
                                            <a:schemeClr val="tx1"/>
                                          </a:solidFill>
                                          <a:latin typeface="Cambria Math" panose="02040503050406030204" pitchFamily="18" charset="0"/>
                                        </a:rPr>
                                        <m:t>𝑡</m:t>
                                      </m:r>
                                    </m:e>
                                  </m:d>
                                </m:sup>
                              </m:sSubSup>
                              <m:sSub>
                                <m:sSubPr>
                                  <m:ctrlPr>
                                    <a:rPr lang="en-US" altLang="zh-CN" b="0" i="1" smtClean="0">
                                      <a:solidFill>
                                        <a:schemeClr val="tx1"/>
                                      </a:solidFill>
                                      <a:latin typeface="Cambria Math" panose="02040503050406030204" pitchFamily="18" charset="0"/>
                                    </a:rPr>
                                  </m:ctrlPr>
                                </m:sSubPr>
                                <m:e>
                                  <m:r>
                                    <a:rPr lang="en-US" altLang="zh-CN" b="1" i="0" smtClean="0">
                                      <a:solidFill>
                                        <a:schemeClr val="tx1"/>
                                      </a:solidFill>
                                      <a:latin typeface="Cambria Math" panose="02040503050406030204" pitchFamily="18" charset="0"/>
                                    </a:rPr>
                                    <m:t>𝐯</m:t>
                                  </m:r>
                                </m:e>
                                <m:sub>
                                  <m:r>
                                    <a:rPr lang="en-US" altLang="zh-CN" b="0" i="1" smtClean="0">
                                      <a:solidFill>
                                        <a:schemeClr val="tx1"/>
                                      </a:solidFill>
                                      <a:latin typeface="Cambria Math" panose="02040503050406030204" pitchFamily="18" charset="0"/>
                                    </a:rPr>
                                    <m:t>𝑗</m:t>
                                  </m:r>
                                </m:sub>
                              </m:sSub>
                            </m:e>
                          </m:d>
                        </m:e>
                        <m:sub>
                          <m:r>
                            <a:rPr lang="en-US" altLang="zh-CN" b="0" i="1" smtClean="0">
                              <a:solidFill>
                                <a:schemeClr val="tx1"/>
                              </a:solidFill>
                              <a:latin typeface="Cambria Math" panose="02040503050406030204" pitchFamily="18" charset="0"/>
                            </a:rPr>
                            <m:t>2</m:t>
                          </m:r>
                        </m:sub>
                        <m:sup>
                          <m:r>
                            <a:rPr lang="en-US" altLang="zh-CN" b="0" i="1" smtClean="0">
                              <a:solidFill>
                                <a:schemeClr val="tx1"/>
                              </a:solidFill>
                              <a:latin typeface="Cambria Math" panose="02040503050406030204" pitchFamily="18" charset="0"/>
                            </a:rPr>
                            <m:t>2</m:t>
                          </m:r>
                        </m:sup>
                      </m:sSubSup>
                      <m:r>
                        <a:rPr lang="en-US" altLang="zh-CN" b="0" i="1" smtClean="0">
                          <a:solidFill>
                            <a:schemeClr val="tx1"/>
                          </a:solidFill>
                          <a:latin typeface="Cambria Math" panose="02040503050406030204" pitchFamily="18" charset="0"/>
                        </a:rPr>
                        <m:t>≤</m:t>
                      </m:r>
                      <m:d>
                        <m:dPr>
                          <m:ctrlPr>
                            <a:rPr lang="en-US" altLang="zh-CN" b="0" i="1" smtClean="0">
                              <a:solidFill>
                                <a:schemeClr val="tx1"/>
                              </a:solidFill>
                              <a:latin typeface="Cambria Math" panose="02040503050406030204" pitchFamily="18" charset="0"/>
                            </a:rPr>
                          </m:ctrlPr>
                        </m:dPr>
                        <m:e>
                          <m:d>
                            <m:dPr>
                              <m:begChr m:val="|"/>
                              <m:endChr m:val="|"/>
                              <m:ctrlPr>
                                <a:rPr lang="en-US" altLang="zh-CN" b="0" i="1" smtClean="0">
                                  <a:solidFill>
                                    <a:schemeClr val="tx1"/>
                                  </a:solidFill>
                                  <a:latin typeface="Cambria Math" panose="02040503050406030204" pitchFamily="18" charset="0"/>
                                </a:rPr>
                              </m:ctrlPr>
                            </m:dPr>
                            <m:e>
                              <m:sSubSup>
                                <m:sSubSupPr>
                                  <m:ctrlPr>
                                    <a:rPr lang="en-US" altLang="zh-CN" b="0" i="1" smtClean="0">
                                      <a:solidFill>
                                        <a:schemeClr val="tx1"/>
                                      </a:solidFill>
                                      <a:latin typeface="Cambria Math" panose="02040503050406030204" pitchFamily="18" charset="0"/>
                                    </a:rPr>
                                  </m:ctrlPr>
                                </m:sSubSupPr>
                                <m:e>
                                  <m:r>
                                    <a:rPr lang="en-US" altLang="zh-CN" b="0" i="1" smtClean="0">
                                      <a:solidFill>
                                        <a:schemeClr val="tx1"/>
                                      </a:solidFill>
                                      <a:latin typeface="Cambria Math" panose="02040503050406030204" pitchFamily="18" charset="0"/>
                                    </a:rPr>
                                    <m:t>𝑤</m:t>
                                  </m:r>
                                </m:e>
                                <m:sub>
                                  <m:r>
                                    <a:rPr lang="en-US" altLang="zh-CN" b="0" i="1" smtClean="0">
                                      <a:solidFill>
                                        <a:schemeClr val="tx1"/>
                                      </a:solidFill>
                                      <a:latin typeface="Cambria Math" panose="02040503050406030204" pitchFamily="18" charset="0"/>
                                    </a:rPr>
                                    <m:t>𝑖</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𝑗</m:t>
                                  </m:r>
                                </m:sub>
                                <m:sup>
                                  <m:sSup>
                                    <m:sSupPr>
                                      <m:ctrlPr>
                                        <a:rPr lang="en-US" altLang="zh-CN" b="0" i="1" smtClean="0">
                                          <a:solidFill>
                                            <a:schemeClr val="tx1"/>
                                          </a:solidFill>
                                          <a:latin typeface="Cambria Math" panose="02040503050406030204" pitchFamily="18" charset="0"/>
                                        </a:rPr>
                                      </m:ctrlPr>
                                    </m:sSupPr>
                                    <m:e>
                                      <m:d>
                                        <m:dPr>
                                          <m:ctrlPr>
                                            <a:rPr lang="en-US" altLang="zh-CN" b="0" i="1" smtClean="0">
                                              <a:solidFill>
                                                <a:schemeClr val="tx1"/>
                                              </a:solidFill>
                                              <a:latin typeface="Cambria Math" panose="02040503050406030204" pitchFamily="18" charset="0"/>
                                            </a:rPr>
                                          </m:ctrlPr>
                                        </m:dPr>
                                        <m:e>
                                          <m:r>
                                            <a:rPr lang="en-US" altLang="zh-CN" b="0" i="1" smtClean="0">
                                              <a:solidFill>
                                                <a:schemeClr val="tx1"/>
                                              </a:solidFill>
                                              <a:latin typeface="Cambria Math" panose="02040503050406030204" pitchFamily="18" charset="0"/>
                                            </a:rPr>
                                            <m:t>𝑡</m:t>
                                          </m:r>
                                          <m:r>
                                            <a:rPr lang="en-US" altLang="zh-CN" b="0" i="1" smtClean="0">
                                              <a:solidFill>
                                                <a:schemeClr val="tx1"/>
                                              </a:solidFill>
                                              <a:latin typeface="Cambria Math" panose="02040503050406030204" pitchFamily="18" charset="0"/>
                                            </a:rPr>
                                            <m:t>+1</m:t>
                                          </m:r>
                                        </m:e>
                                      </m:d>
                                    </m:e>
                                    <m:sup>
                                      <m:r>
                                        <a:rPr lang="en-US" altLang="zh-CN" b="0" i="1" smtClean="0">
                                          <a:solidFill>
                                            <a:schemeClr val="tx1"/>
                                          </a:solidFill>
                                          <a:latin typeface="Cambria Math" panose="02040503050406030204" pitchFamily="18" charset="0"/>
                                        </a:rPr>
                                        <m:t>2</m:t>
                                      </m:r>
                                    </m:sup>
                                  </m:sSup>
                                </m:sup>
                              </m:sSubSup>
                              <m:r>
                                <a:rPr lang="en-US" altLang="zh-CN" b="0" i="1" smtClean="0">
                                  <a:solidFill>
                                    <a:schemeClr val="tx1"/>
                                  </a:solidFill>
                                  <a:latin typeface="Cambria Math" panose="02040503050406030204" pitchFamily="18" charset="0"/>
                                </a:rPr>
                                <m:t>−</m:t>
                              </m:r>
                              <m:sSubSup>
                                <m:sSubSupPr>
                                  <m:ctrlPr>
                                    <a:rPr lang="en-US" altLang="zh-CN" b="0" i="1" smtClean="0">
                                      <a:solidFill>
                                        <a:schemeClr val="tx1"/>
                                      </a:solidFill>
                                      <a:latin typeface="Cambria Math" panose="02040503050406030204" pitchFamily="18" charset="0"/>
                                    </a:rPr>
                                  </m:ctrlPr>
                                </m:sSubSupPr>
                                <m:e>
                                  <m:r>
                                    <a:rPr lang="en-US" altLang="zh-CN" b="0" i="1" smtClean="0">
                                      <a:solidFill>
                                        <a:schemeClr val="tx1"/>
                                      </a:solidFill>
                                      <a:latin typeface="Cambria Math" panose="02040503050406030204" pitchFamily="18" charset="0"/>
                                    </a:rPr>
                                    <m:t>𝑤</m:t>
                                  </m:r>
                                </m:e>
                                <m:sub>
                                  <m:r>
                                    <a:rPr lang="en-US" altLang="zh-CN" b="0" i="1" smtClean="0">
                                      <a:solidFill>
                                        <a:schemeClr val="tx1"/>
                                      </a:solidFill>
                                      <a:latin typeface="Cambria Math" panose="02040503050406030204" pitchFamily="18" charset="0"/>
                                    </a:rPr>
                                    <m:t>𝑖</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𝑗</m:t>
                                  </m:r>
                                </m:sub>
                                <m:sup>
                                  <m:sSup>
                                    <m:sSupPr>
                                      <m:ctrlPr>
                                        <a:rPr lang="en-US" altLang="zh-CN" b="0" i="1" smtClean="0">
                                          <a:solidFill>
                                            <a:schemeClr val="tx1"/>
                                          </a:solidFill>
                                          <a:latin typeface="Cambria Math" panose="02040503050406030204" pitchFamily="18" charset="0"/>
                                        </a:rPr>
                                      </m:ctrlPr>
                                    </m:sSupPr>
                                    <m:e>
                                      <m:d>
                                        <m:dPr>
                                          <m:ctrlPr>
                                            <a:rPr lang="en-US" altLang="zh-CN" b="0" i="1" smtClean="0">
                                              <a:solidFill>
                                                <a:schemeClr val="tx1"/>
                                              </a:solidFill>
                                              <a:latin typeface="Cambria Math" panose="02040503050406030204" pitchFamily="18" charset="0"/>
                                            </a:rPr>
                                          </m:ctrlPr>
                                        </m:dPr>
                                        <m:e>
                                          <m:r>
                                            <a:rPr lang="en-US" altLang="zh-CN" b="0" i="1" smtClean="0">
                                              <a:solidFill>
                                                <a:schemeClr val="tx1"/>
                                              </a:solidFill>
                                              <a:latin typeface="Cambria Math" panose="02040503050406030204" pitchFamily="18" charset="0"/>
                                            </a:rPr>
                                            <m:t>𝑡</m:t>
                                          </m:r>
                                        </m:e>
                                      </m:d>
                                    </m:e>
                                    <m:sup>
                                      <m:r>
                                        <a:rPr lang="en-US" altLang="zh-CN" b="0" i="1" smtClean="0">
                                          <a:solidFill>
                                            <a:schemeClr val="tx1"/>
                                          </a:solidFill>
                                          <a:latin typeface="Cambria Math" panose="02040503050406030204" pitchFamily="18" charset="0"/>
                                        </a:rPr>
                                        <m:t>2</m:t>
                                      </m:r>
                                    </m:sup>
                                  </m:sSup>
                                </m:sup>
                              </m:sSubSup>
                            </m:e>
                          </m:d>
                          <m:r>
                            <a:rPr lang="en-US" altLang="zh-CN" b="0" i="1" smtClean="0">
                              <a:solidFill>
                                <a:schemeClr val="tx1"/>
                              </a:solidFill>
                              <a:latin typeface="Cambria Math" panose="02040503050406030204" pitchFamily="18" charset="0"/>
                            </a:rPr>
                            <m:t>+</m:t>
                          </m:r>
                          <m:f>
                            <m:fPr>
                              <m:ctrlPr>
                                <a:rPr lang="en-US" altLang="zh-CN" b="0" i="1" smtClean="0">
                                  <a:solidFill>
                                    <a:schemeClr val="tx1"/>
                                  </a:solidFill>
                                  <a:latin typeface="Cambria Math" panose="02040503050406030204" pitchFamily="18" charset="0"/>
                                </a:rPr>
                              </m:ctrlPr>
                            </m:fPr>
                            <m:num>
                              <m:r>
                                <a:rPr lang="en-US" altLang="zh-CN" b="0" i="1" smtClean="0">
                                  <a:solidFill>
                                    <a:schemeClr val="tx1"/>
                                  </a:solidFill>
                                  <a:latin typeface="Cambria Math" panose="02040503050406030204" pitchFamily="18" charset="0"/>
                                </a:rPr>
                                <m:t>2</m:t>
                              </m:r>
                            </m:num>
                            <m:den>
                              <m:r>
                                <a:rPr lang="en-US" altLang="zh-CN" b="0" i="1" smtClean="0">
                                  <a:solidFill>
                                    <a:schemeClr val="tx1"/>
                                  </a:solidFill>
                                  <a:latin typeface="Cambria Math" panose="02040503050406030204" pitchFamily="18" charset="0"/>
                                </a:rPr>
                                <m:t>𝜇</m:t>
                              </m:r>
                            </m:den>
                          </m:f>
                          <m:sSubSup>
                            <m:sSubSupPr>
                              <m:ctrlPr>
                                <a:rPr lang="en-US" altLang="zh-CN" i="1">
                                  <a:solidFill>
                                    <a:schemeClr val="tx1"/>
                                  </a:solidFill>
                                  <a:latin typeface="Cambria Math" panose="02040503050406030204" pitchFamily="18" charset="0"/>
                                </a:rPr>
                              </m:ctrlPr>
                            </m:sSubSupPr>
                            <m:e>
                              <m:r>
                                <a:rPr lang="en-US" altLang="zh-CN" i="1">
                                  <a:solidFill>
                                    <a:schemeClr val="tx1"/>
                                  </a:solidFill>
                                  <a:latin typeface="Cambria Math" panose="02040503050406030204" pitchFamily="18" charset="0"/>
                                </a:rPr>
                                <m:t>𝑤</m:t>
                              </m:r>
                            </m:e>
                            <m:sub>
                              <m:r>
                                <a:rPr lang="en-US" altLang="zh-CN" i="1">
                                  <a:solidFill>
                                    <a:schemeClr val="tx1"/>
                                  </a:solidFill>
                                  <a:latin typeface="Cambria Math" panose="02040503050406030204" pitchFamily="18" charset="0"/>
                                </a:rPr>
                                <m:t>𝑖</m:t>
                              </m:r>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𝑗</m:t>
                              </m:r>
                            </m:sub>
                            <m:sup>
                              <m:sSup>
                                <m:sSupPr>
                                  <m:ctrlPr>
                                    <a:rPr lang="en-US" altLang="zh-CN" i="1">
                                      <a:solidFill>
                                        <a:schemeClr val="tx1"/>
                                      </a:solidFill>
                                      <a:latin typeface="Cambria Math" panose="02040503050406030204" pitchFamily="18" charset="0"/>
                                    </a:rPr>
                                  </m:ctrlPr>
                                </m:sSupPr>
                                <m:e>
                                  <m:d>
                                    <m:dPr>
                                      <m:ctrlPr>
                                        <a:rPr lang="en-US" altLang="zh-CN" i="1">
                                          <a:solidFill>
                                            <a:schemeClr val="tx1"/>
                                          </a:solidFill>
                                          <a:latin typeface="Cambria Math" panose="02040503050406030204" pitchFamily="18" charset="0"/>
                                        </a:rPr>
                                      </m:ctrlPr>
                                    </m:dPr>
                                    <m:e>
                                      <m:r>
                                        <a:rPr lang="en-US" altLang="zh-CN" i="1">
                                          <a:solidFill>
                                            <a:schemeClr val="tx1"/>
                                          </a:solidFill>
                                          <a:latin typeface="Cambria Math" panose="02040503050406030204" pitchFamily="18" charset="0"/>
                                        </a:rPr>
                                        <m:t>𝑡</m:t>
                                      </m:r>
                                      <m:r>
                                        <a:rPr lang="en-US" altLang="zh-CN" i="1">
                                          <a:solidFill>
                                            <a:schemeClr val="tx1"/>
                                          </a:solidFill>
                                          <a:latin typeface="Cambria Math" panose="02040503050406030204" pitchFamily="18" charset="0"/>
                                        </a:rPr>
                                        <m:t>+1</m:t>
                                      </m:r>
                                    </m:e>
                                  </m:d>
                                </m:e>
                                <m:sup>
                                  <m:r>
                                    <a:rPr lang="en-US" altLang="zh-CN" b="0" i="1" smtClean="0">
                                      <a:solidFill>
                                        <a:schemeClr val="tx1"/>
                                      </a:solidFill>
                                      <a:latin typeface="Cambria Math" panose="02040503050406030204" pitchFamily="18" charset="0"/>
                                    </a:rPr>
                                    <m:t>4</m:t>
                                  </m:r>
                                </m:sup>
                              </m:sSup>
                            </m:sup>
                          </m:sSubSup>
                          <m:sSubSup>
                            <m:sSubSupPr>
                              <m:ctrlPr>
                                <a:rPr lang="en-US" altLang="zh-CN" i="1">
                                  <a:solidFill>
                                    <a:schemeClr val="tx1"/>
                                  </a:solidFill>
                                  <a:latin typeface="Cambria Math" panose="02040503050406030204" pitchFamily="18" charset="0"/>
                                </a:rPr>
                              </m:ctrlPr>
                            </m:sSubSupPr>
                            <m:e>
                              <m:r>
                                <a:rPr lang="en-US" altLang="zh-CN" i="1">
                                  <a:solidFill>
                                    <a:schemeClr val="tx1"/>
                                  </a:solidFill>
                                  <a:latin typeface="Cambria Math" panose="02040503050406030204" pitchFamily="18" charset="0"/>
                                </a:rPr>
                                <m:t>𝑎</m:t>
                              </m:r>
                            </m:e>
                            <m:sub>
                              <m:r>
                                <a:rPr lang="en-US" altLang="zh-CN" i="1">
                                  <a:solidFill>
                                    <a:schemeClr val="tx1"/>
                                  </a:solidFill>
                                  <a:latin typeface="Cambria Math" panose="02040503050406030204" pitchFamily="18" charset="0"/>
                                </a:rPr>
                                <m:t>𝑖</m:t>
                              </m:r>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𝑗</m:t>
                              </m:r>
                            </m:sub>
                            <m:sup>
                              <m:sSup>
                                <m:sSupPr>
                                  <m:ctrlPr>
                                    <a:rPr lang="en-US" altLang="zh-CN" b="0" i="1" smtClean="0">
                                      <a:solidFill>
                                        <a:schemeClr val="tx1"/>
                                      </a:solidFill>
                                      <a:latin typeface="Cambria Math" panose="02040503050406030204" pitchFamily="18" charset="0"/>
                                    </a:rPr>
                                  </m:ctrlPr>
                                </m:sSupPr>
                                <m:e>
                                  <m:d>
                                    <m:dPr>
                                      <m:ctrlPr>
                                        <a:rPr lang="en-US" altLang="zh-CN" i="1">
                                          <a:solidFill>
                                            <a:schemeClr val="tx1"/>
                                          </a:solidFill>
                                          <a:latin typeface="Cambria Math" panose="02040503050406030204" pitchFamily="18" charset="0"/>
                                        </a:rPr>
                                      </m:ctrlPr>
                                    </m:dPr>
                                    <m:e>
                                      <m:r>
                                        <a:rPr lang="en-US" altLang="zh-CN" i="1">
                                          <a:solidFill>
                                            <a:schemeClr val="tx1"/>
                                          </a:solidFill>
                                          <a:latin typeface="Cambria Math" panose="02040503050406030204" pitchFamily="18" charset="0"/>
                                        </a:rPr>
                                        <m:t>𝑡</m:t>
                                      </m:r>
                                    </m:e>
                                  </m:d>
                                </m:e>
                                <m:sup>
                                  <m:r>
                                    <a:rPr lang="en-US" altLang="zh-CN" b="0" i="1" smtClean="0">
                                      <a:solidFill>
                                        <a:schemeClr val="tx1"/>
                                      </a:solidFill>
                                      <a:latin typeface="Cambria Math" panose="02040503050406030204" pitchFamily="18" charset="0"/>
                                    </a:rPr>
                                    <m:t>2</m:t>
                                  </m:r>
                                </m:sup>
                              </m:sSup>
                            </m:sup>
                          </m:sSubSup>
                        </m:e>
                      </m:d>
                      <m:sSubSup>
                        <m:sSubSupPr>
                          <m:ctrlPr>
                            <a:rPr lang="en-US" altLang="zh-CN" b="0" i="1" smtClean="0">
                              <a:solidFill>
                                <a:schemeClr val="tx1"/>
                              </a:solidFill>
                              <a:latin typeface="Cambria Math" panose="02040503050406030204" pitchFamily="18" charset="0"/>
                            </a:rPr>
                          </m:ctrlPr>
                        </m:sSubSupPr>
                        <m:e>
                          <m:r>
                            <a:rPr lang="en-US" altLang="zh-CN" b="1">
                              <a:solidFill>
                                <a:schemeClr val="tx1"/>
                              </a:solidFill>
                              <a:latin typeface="Cambria Math" panose="02040503050406030204" pitchFamily="18" charset="0"/>
                            </a:rPr>
                            <m:t>𝐯</m:t>
                          </m:r>
                        </m:e>
                        <m:sub>
                          <m:r>
                            <a:rPr lang="en-US" altLang="zh-CN" i="1">
                              <a:solidFill>
                                <a:schemeClr val="tx1"/>
                              </a:solidFill>
                              <a:latin typeface="Cambria Math" panose="02040503050406030204" pitchFamily="18" charset="0"/>
                            </a:rPr>
                            <m:t>𝑗</m:t>
                          </m:r>
                        </m:sub>
                        <m:sup>
                          <m:r>
                            <m:rPr>
                              <m:sty m:val="p"/>
                            </m:rPr>
                            <a:rPr lang="en-US" altLang="zh-CN" b="0" i="0" smtClean="0">
                              <a:solidFill>
                                <a:schemeClr val="tx1"/>
                              </a:solidFill>
                              <a:latin typeface="Cambria Math" panose="02040503050406030204" pitchFamily="18" charset="0"/>
                            </a:rPr>
                            <m:t>T</m:t>
                          </m:r>
                        </m:sup>
                      </m:sSubSup>
                      <m:sSub>
                        <m:sSubPr>
                          <m:ctrlPr>
                            <a:rPr lang="en-US" altLang="zh-CN" i="1">
                              <a:solidFill>
                                <a:schemeClr val="tx1"/>
                              </a:solidFill>
                              <a:latin typeface="Cambria Math" panose="02040503050406030204" pitchFamily="18" charset="0"/>
                            </a:rPr>
                          </m:ctrlPr>
                        </m:sSubPr>
                        <m:e>
                          <m:r>
                            <a:rPr lang="en-US" altLang="zh-CN" b="1">
                              <a:solidFill>
                                <a:schemeClr val="tx1"/>
                              </a:solidFill>
                              <a:latin typeface="Cambria Math" panose="02040503050406030204" pitchFamily="18" charset="0"/>
                            </a:rPr>
                            <m:t>𝐯</m:t>
                          </m:r>
                        </m:e>
                        <m:sub>
                          <m:r>
                            <a:rPr lang="en-US" altLang="zh-CN" i="1">
                              <a:solidFill>
                                <a:schemeClr val="tx1"/>
                              </a:solidFill>
                              <a:latin typeface="Cambria Math" panose="02040503050406030204" pitchFamily="18" charset="0"/>
                            </a:rPr>
                            <m:t>𝑗</m:t>
                          </m:r>
                        </m:sub>
                      </m:sSub>
                    </m:oMath>
                  </m:oMathPara>
                </a14:m>
                <a:endParaRPr lang="en-US" altLang="zh-CN" dirty="0"/>
              </a:p>
              <a:p>
                <a:pPr lvl="1">
                  <a:spcBef>
                    <a:spcPts val="600"/>
                  </a:spcBef>
                </a:pPr>
                <a:r>
                  <a:rPr lang="en-US" altLang="zh-CN" dirty="0"/>
                  <a:t> Similar boundary if </a:t>
                </a:r>
                <a14:m>
                  <m:oMath xmlns:m="http://schemas.openxmlformats.org/officeDocument/2006/math">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𝑤</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𝑗</m:t>
                        </m:r>
                      </m:sub>
                      <m:sup>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𝑡</m:t>
                            </m:r>
                          </m:e>
                        </m:d>
                      </m:sup>
                    </m:sSubSup>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𝑟</m:t>
                        </m:r>
                      </m:e>
                    </m:d>
                  </m:oMath>
                </a14:m>
                <a:r>
                  <a:rPr lang="zh-CN" altLang="en-US" dirty="0"/>
                  <a:t> </a:t>
                </a:r>
                <a:r>
                  <a:rPr lang="en-US" altLang="zh-CN" dirty="0"/>
                  <a:t>decreased to </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𝑤</m:t>
                        </m:r>
                      </m:e>
                      <m:sub>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𝑗</m:t>
                        </m:r>
                      </m:sub>
                      <m:sup>
                        <m:d>
                          <m:dPr>
                            <m:ctrlPr>
                              <a:rPr lang="en-US" altLang="zh-CN" i="1">
                                <a:latin typeface="Cambria Math" panose="02040503050406030204" pitchFamily="18" charset="0"/>
                              </a:rPr>
                            </m:ctrlPr>
                          </m:dPr>
                          <m:e>
                            <m:r>
                              <a:rPr lang="en-US" altLang="zh-CN" i="1">
                                <a:latin typeface="Cambria Math" panose="02040503050406030204" pitchFamily="18" charset="0"/>
                              </a:rPr>
                              <m:t>𝑡</m:t>
                            </m:r>
                          </m:e>
                        </m:d>
                      </m:sup>
                    </m:sSubSup>
                    <m:d>
                      <m:dPr>
                        <m:ctrlPr>
                          <a:rPr lang="en-US" altLang="zh-CN" i="1">
                            <a:latin typeface="Cambria Math" panose="02040503050406030204" pitchFamily="18" charset="0"/>
                          </a:rPr>
                        </m:ctrlPr>
                      </m:dPr>
                      <m:e>
                        <m:r>
                          <a:rPr lang="en-US" altLang="zh-CN" i="1">
                            <a:latin typeface="Cambria Math" panose="02040503050406030204" pitchFamily="18" charset="0"/>
                          </a:rPr>
                          <m:t>𝑟</m:t>
                        </m:r>
                        <m:r>
                          <a:rPr lang="en-US" altLang="zh-CN" b="0" i="1" smtClean="0">
                            <a:latin typeface="Cambria Math" panose="02040503050406030204" pitchFamily="18" charset="0"/>
                          </a:rPr>
                          <m:t>+1</m:t>
                        </m:r>
                      </m:e>
                    </m:d>
                  </m:oMath>
                </a14:m>
                <a:endParaRPr lang="en-US" altLang="zh-CN" dirty="0"/>
              </a:p>
              <a:p>
                <a:pPr>
                  <a:spcBef>
                    <a:spcPts val="600"/>
                  </a:spcBef>
                </a:pPr>
                <a:r>
                  <a:rPr lang="en-US" altLang="zh-CN" dirty="0"/>
                  <a:t> As the difference is bounded, the number </a:t>
                </a:r>
                <a:r>
                  <a:rPr lang="en-US" altLang="zh-CN" dirty="0" smtClean="0"/>
                  <a:t>of optimal steps </a:t>
                </a:r>
                <a:r>
                  <a:rPr lang="en-US" altLang="zh-CN" dirty="0"/>
                  <a:t>is also </a:t>
                </a:r>
                <a:r>
                  <a:rPr lang="en-US" altLang="zh-CN" dirty="0" smtClean="0"/>
                  <a:t>bounded.</a:t>
                </a:r>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395288" y="819024"/>
                <a:ext cx="8378758" cy="4200997"/>
              </a:xfrm>
              <a:blipFill>
                <a:blip r:embed="rId2"/>
                <a:stretch>
                  <a:fillRect r="-582"/>
                </a:stretch>
              </a:blipFill>
            </p:spPr>
            <p:txBody>
              <a:bodyPr/>
              <a:lstStyle/>
              <a:p>
                <a:r>
                  <a:rPr lang="zh-CN" altLang="en-US">
                    <a:noFill/>
                  </a:rPr>
                  <a:t> </a:t>
                </a:r>
              </a:p>
            </p:txBody>
          </p:sp>
        </mc:Fallback>
      </mc:AlternateContent>
      <p:sp>
        <p:nvSpPr>
          <p:cNvPr id="4" name="Shape 60">
            <a:extLst>
              <a:ext uri="{FF2B5EF4-FFF2-40B4-BE49-F238E27FC236}">
                <a16:creationId xmlns:a16="http://schemas.microsoft.com/office/drawing/2014/main" id="{184BA450-3B5C-ED41-A1A3-325A5B18E5FB}"/>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Boundary and Convergence</a:t>
            </a:r>
            <a:endParaRPr lang="en-US" dirty="0"/>
          </a:p>
        </p:txBody>
      </p:sp>
    </p:spTree>
    <p:extLst>
      <p:ext uri="{BB962C8B-B14F-4D97-AF65-F5344CB8AC3E}">
        <p14:creationId xmlns:p14="http://schemas.microsoft.com/office/powerpoint/2010/main" val="213477703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内容占位符 2"/>
              <p:cNvSpPr>
                <a:spLocks noGrp="1"/>
              </p:cNvSpPr>
              <p:nvPr>
                <p:ph idx="1"/>
              </p:nvPr>
            </p:nvSpPr>
            <p:spPr>
              <a:xfrm>
                <a:off x="395288" y="819025"/>
                <a:ext cx="8220740" cy="3714750"/>
              </a:xfrm>
            </p:spPr>
            <p:txBody>
              <a:bodyPr/>
              <a:lstStyle/>
              <a:p>
                <a:r>
                  <a:rPr lang="en-US" altLang="zh-CN" b="0" dirty="0"/>
                  <a:t> </a:t>
                </a:r>
                <a14:m>
                  <m:oMath xmlns:m="http://schemas.openxmlformats.org/officeDocument/2006/math">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max</m:t>
                        </m:r>
                      </m:fName>
                      <m:e>
                        <m:r>
                          <a:rPr lang="en-US" altLang="zh-CN" b="0" i="1" smtClean="0">
                            <a:latin typeface="Cambria Math" panose="02040503050406030204" pitchFamily="18" charset="0"/>
                          </a:rPr>
                          <m:t>𝑟</m:t>
                        </m:r>
                      </m:e>
                    </m:func>
                  </m:oMath>
                </a14:m>
                <a:r>
                  <a:rPr lang="en-US" altLang="zh-CN" dirty="0"/>
                  <a:t>: max iteration steps of each time stamp </a:t>
                </a:r>
                <a14:m>
                  <m:oMath xmlns:m="http://schemas.openxmlformats.org/officeDocument/2006/math">
                    <m:r>
                      <a:rPr lang="en-US" altLang="zh-CN" b="0" i="1" smtClean="0">
                        <a:latin typeface="Cambria Math" panose="02040503050406030204" pitchFamily="18" charset="0"/>
                      </a:rPr>
                      <m:t>𝑡</m:t>
                    </m:r>
                  </m:oMath>
                </a14:m>
                <a:endParaRPr lang="en-US" altLang="zh-CN" dirty="0"/>
              </a:p>
              <a:p>
                <a:r>
                  <a:rPr lang="en-US" altLang="zh-CN" dirty="0"/>
                  <a:t> </a:t>
                </a:r>
                <a14:m>
                  <m:oMath xmlns:m="http://schemas.openxmlformats.org/officeDocument/2006/math">
                    <m:r>
                      <a:rPr lang="en-US" altLang="zh-CN" b="0" i="1" smtClean="0">
                        <a:latin typeface="Cambria Math" panose="02040503050406030204" pitchFamily="18" charset="0"/>
                      </a:rPr>
                      <m:t>𝑐</m:t>
                    </m:r>
                  </m:oMath>
                </a14:m>
                <a:r>
                  <a:rPr lang="en-US" altLang="zh-CN" dirty="0"/>
                  <a:t>: the less the </a:t>
                </a:r>
                <a14:m>
                  <m:oMath xmlns:m="http://schemas.openxmlformats.org/officeDocument/2006/math">
                    <m:r>
                      <a:rPr lang="en-US" altLang="zh-CN" b="0" i="1" smtClean="0">
                        <a:latin typeface="Cambria Math" panose="02040503050406030204" pitchFamily="18" charset="0"/>
                      </a:rPr>
                      <m:t>𝑐</m:t>
                    </m:r>
                  </m:oMath>
                </a14:m>
                <a:r>
                  <a:rPr lang="en-US" altLang="zh-CN" dirty="0"/>
                  <a:t> is, the more </a:t>
                </a:r>
                <a:r>
                  <a:rPr lang="en-US" altLang="zh-CN" dirty="0" err="1"/>
                  <a:t>recency</a:t>
                </a:r>
                <a:r>
                  <a:rPr lang="en-US" altLang="zh-CN" dirty="0"/>
                  <a:t>-sensitive the dataset is</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395288" y="819025"/>
                <a:ext cx="8220740" cy="3714750"/>
              </a:xfrm>
              <a:blipFill>
                <a:blip r:embed="rId2"/>
                <a:stretch>
                  <a:fillRect/>
                </a:stretch>
              </a:blipFill>
            </p:spPr>
            <p:txBody>
              <a:bodyPr/>
              <a:lstStyle/>
              <a:p>
                <a:r>
                  <a:rPr lang="zh-CN" altLang="en-US">
                    <a:noFill/>
                  </a:rPr>
                  <a:t> </a:t>
                </a:r>
              </a:p>
            </p:txBody>
          </p:sp>
        </mc:Fallback>
      </mc:AlternateContent>
      <p:grpSp>
        <p:nvGrpSpPr>
          <p:cNvPr id="5" name="组合 4"/>
          <p:cNvGrpSpPr/>
          <p:nvPr/>
        </p:nvGrpSpPr>
        <p:grpSpPr>
          <a:xfrm>
            <a:off x="476916" y="1908617"/>
            <a:ext cx="8139112" cy="2585973"/>
            <a:chOff x="1632933" y="2450390"/>
            <a:chExt cx="6494252" cy="1943334"/>
          </a:xfrm>
        </p:grpSpPr>
        <p:pic>
          <p:nvPicPr>
            <p:cNvPr id="6" name="图片 5"/>
            <p:cNvPicPr>
              <a:picLocks noChangeAspect="1"/>
            </p:cNvPicPr>
            <p:nvPr/>
          </p:nvPicPr>
          <p:blipFill>
            <a:blip r:embed="rId3"/>
            <a:stretch>
              <a:fillRect/>
            </a:stretch>
          </p:blipFill>
          <p:spPr>
            <a:xfrm>
              <a:off x="1632933" y="2450390"/>
              <a:ext cx="2174016" cy="1943334"/>
            </a:xfrm>
            <a:prstGeom prst="rect">
              <a:avLst/>
            </a:prstGeom>
          </p:spPr>
        </p:pic>
        <p:pic>
          <p:nvPicPr>
            <p:cNvPr id="7" name="图片 6"/>
            <p:cNvPicPr>
              <a:picLocks noChangeAspect="1"/>
            </p:cNvPicPr>
            <p:nvPr/>
          </p:nvPicPr>
          <p:blipFill>
            <a:blip r:embed="rId4"/>
            <a:stretch>
              <a:fillRect/>
            </a:stretch>
          </p:blipFill>
          <p:spPr>
            <a:xfrm>
              <a:off x="3807113" y="2450390"/>
              <a:ext cx="4320072" cy="1943334"/>
            </a:xfrm>
            <a:prstGeom prst="rect">
              <a:avLst/>
            </a:prstGeom>
          </p:spPr>
        </p:pic>
      </p:grpSp>
      <p:sp>
        <p:nvSpPr>
          <p:cNvPr id="10" name="Shape 60">
            <a:extLst>
              <a:ext uri="{FF2B5EF4-FFF2-40B4-BE49-F238E27FC236}">
                <a16:creationId xmlns:a16="http://schemas.microsoft.com/office/drawing/2014/main" id="{70BD6448-D10D-634A-BF74-995685B2ECE3}"/>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Experiment: AUC</a:t>
            </a:r>
            <a:endParaRPr lang="en-US" dirty="0"/>
          </a:p>
        </p:txBody>
      </p:sp>
      <p:sp>
        <p:nvSpPr>
          <p:cNvPr id="9" name="矩形 8"/>
          <p:cNvSpPr/>
          <p:nvPr/>
        </p:nvSpPr>
        <p:spPr>
          <a:xfrm>
            <a:off x="325412" y="4799430"/>
            <a:ext cx="8642275" cy="302840"/>
          </a:xfrm>
          <a:prstGeom prst="rect">
            <a:avLst/>
          </a:prstGeom>
        </p:spPr>
        <p:txBody>
          <a:bodyPr wrap="square">
            <a:spAutoFit/>
          </a:bodyPr>
          <a:lstStyle/>
          <a:p>
            <a:pPr algn="ctr">
              <a:lnSpc>
                <a:spcPct val="114000"/>
              </a:lnSpc>
            </a:pPr>
            <a:r>
              <a:rPr lang="en-US" altLang="zh-CN" sz="1200" dirty="0" err="1">
                <a:solidFill>
                  <a:schemeClr val="bg1">
                    <a:lumMod val="25000"/>
                    <a:lumOff val="75000"/>
                  </a:schemeClr>
                </a:solidFill>
              </a:rPr>
              <a:t>Xumin</a:t>
            </a:r>
            <a:r>
              <a:rPr lang="en-US" altLang="zh-CN" sz="1200" dirty="0">
                <a:solidFill>
                  <a:schemeClr val="bg1">
                    <a:lumMod val="25000"/>
                    <a:lumOff val="75000"/>
                  </a:schemeClr>
                </a:solidFill>
              </a:rPr>
              <a:t> Chen,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Scalable Optimization for Embedding Highly-Dynamic and </a:t>
            </a:r>
            <a:r>
              <a:rPr lang="en-US" altLang="zh-CN" sz="1200" dirty="0" err="1">
                <a:solidFill>
                  <a:schemeClr val="bg1">
                    <a:lumMod val="25000"/>
                    <a:lumOff val="75000"/>
                  </a:schemeClr>
                </a:solidFill>
              </a:rPr>
              <a:t>Recency</a:t>
            </a:r>
            <a:r>
              <a:rPr lang="en-US" altLang="zh-CN" sz="1200" dirty="0">
                <a:solidFill>
                  <a:schemeClr val="bg1">
                    <a:lumMod val="25000"/>
                    <a:lumOff val="75000"/>
                  </a:schemeClr>
                </a:solidFill>
              </a:rPr>
              <a:t>-Sensitive Data. </a:t>
            </a:r>
            <a:r>
              <a:rPr lang="en-US" altLang="zh-CN" sz="1200" b="1" i="1" dirty="0">
                <a:solidFill>
                  <a:schemeClr val="bg1">
                    <a:lumMod val="25000"/>
                    <a:lumOff val="75000"/>
                  </a:schemeClr>
                </a:solidFill>
              </a:rPr>
              <a:t>KDD</a:t>
            </a:r>
            <a:r>
              <a:rPr lang="en-US" altLang="zh-CN" sz="1200" dirty="0">
                <a:solidFill>
                  <a:schemeClr val="bg1">
                    <a:lumMod val="25000"/>
                    <a:lumOff val="75000"/>
                  </a:schemeClr>
                </a:solidFill>
              </a:rPr>
              <a:t>, 2018.(</a:t>
            </a:r>
            <a:r>
              <a:rPr lang="en-US" altLang="zh-CN" sz="1200" dirty="0" smtClean="0">
                <a:solidFill>
                  <a:schemeClr val="bg1">
                    <a:lumMod val="25000"/>
                    <a:lumOff val="75000"/>
                  </a:schemeClr>
                </a:solidFill>
              </a:rPr>
              <a:t>Applied)</a:t>
            </a:r>
            <a:endParaRPr lang="en-US" altLang="zh-CN" sz="1200" dirty="0">
              <a:solidFill>
                <a:schemeClr val="bg1">
                  <a:lumMod val="25000"/>
                  <a:lumOff val="75000"/>
                </a:schemeClr>
              </a:solidFill>
            </a:endParaRPr>
          </a:p>
        </p:txBody>
      </p:sp>
    </p:spTree>
    <p:extLst>
      <p:ext uri="{BB962C8B-B14F-4D97-AF65-F5344CB8AC3E}">
        <p14:creationId xmlns:p14="http://schemas.microsoft.com/office/powerpoint/2010/main" val="199130594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0">
            <a:extLst>
              <a:ext uri="{FF2B5EF4-FFF2-40B4-BE49-F238E27FC236}">
                <a16:creationId xmlns:a16="http://schemas.microsoft.com/office/drawing/2014/main" id="{AFE6BED1-06B0-E24C-A3CA-DF1B326F145D}"/>
              </a:ext>
            </a:extLst>
          </p:cNvPr>
          <p:cNvSpPr txBox="1">
            <a:spLocks noGrp="1"/>
          </p:cNvSpPr>
          <p:nvPr>
            <p:ph type="title"/>
          </p:nvPr>
        </p:nvSpPr>
        <p:spPr>
          <a:xfrm>
            <a:off x="311700" y="2463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dirty="0" smtClean="0"/>
              <a:t>Section Summary</a:t>
            </a:r>
            <a:endParaRPr b="1" dirty="0"/>
          </a:p>
        </p:txBody>
      </p:sp>
      <p:sp>
        <p:nvSpPr>
          <p:cNvPr id="3" name="内容占位符 2"/>
          <p:cNvSpPr>
            <a:spLocks noGrp="1"/>
          </p:cNvSpPr>
          <p:nvPr>
            <p:ph idx="1"/>
          </p:nvPr>
        </p:nvSpPr>
        <p:spPr>
          <a:xfrm>
            <a:off x="311700" y="700763"/>
            <a:ext cx="8160758" cy="4159254"/>
          </a:xfrm>
        </p:spPr>
        <p:txBody>
          <a:bodyPr>
            <a:normAutofit/>
          </a:bodyPr>
          <a:lstStyle/>
          <a:p>
            <a:pPr>
              <a:lnSpc>
                <a:spcPct val="150000"/>
              </a:lnSpc>
              <a:spcBef>
                <a:spcPts val="600"/>
              </a:spcBef>
            </a:pPr>
            <a:r>
              <a:rPr lang="en-US" altLang="zh-CN" sz="2100" b="1" dirty="0">
                <a:solidFill>
                  <a:srgbClr val="FFC000"/>
                </a:solidFill>
              </a:rPr>
              <a:t>I</a:t>
            </a:r>
            <a:r>
              <a:rPr lang="en-US" altLang="zh-CN" sz="2100" b="1" dirty="0">
                <a:solidFill>
                  <a:srgbClr val="0070C0"/>
                </a:solidFill>
              </a:rPr>
              <a:t>  </a:t>
            </a:r>
            <a:r>
              <a:rPr lang="en-US" altLang="zh-CN" sz="2100" b="1" dirty="0"/>
              <a:t>: Out-of-sample nodes</a:t>
            </a:r>
          </a:p>
          <a:p>
            <a:pPr lvl="1">
              <a:lnSpc>
                <a:spcPct val="150000"/>
              </a:lnSpc>
              <a:spcBef>
                <a:spcPts val="600"/>
              </a:spcBef>
            </a:pPr>
            <a:r>
              <a:rPr lang="en-US" altLang="zh-CN" b="1" dirty="0" err="1"/>
              <a:t>DepthLGP</a:t>
            </a:r>
            <a:r>
              <a:rPr lang="en-US" altLang="zh-CN" b="1" dirty="0"/>
              <a:t> = Non-parametric GP + DNN</a:t>
            </a:r>
          </a:p>
          <a:p>
            <a:pPr>
              <a:lnSpc>
                <a:spcPct val="150000"/>
              </a:lnSpc>
              <a:spcBef>
                <a:spcPts val="600"/>
              </a:spcBef>
            </a:pPr>
            <a:r>
              <a:rPr lang="en-US" altLang="zh-CN" sz="2100" b="1" dirty="0">
                <a:solidFill>
                  <a:srgbClr val="FFC000"/>
                </a:solidFill>
              </a:rPr>
              <a:t>II</a:t>
            </a:r>
            <a:r>
              <a:rPr lang="en-US" altLang="zh-CN" sz="2100" b="1" dirty="0">
                <a:solidFill>
                  <a:srgbClr val="0070C0"/>
                </a:solidFill>
              </a:rPr>
              <a:t> </a:t>
            </a:r>
            <a:r>
              <a:rPr lang="en-US" altLang="zh-CN" sz="2100" b="1" dirty="0"/>
              <a:t>: </a:t>
            </a:r>
            <a:r>
              <a:rPr lang="en-US" altLang="zh-CN" sz="2100" b="1" dirty="0" smtClean="0"/>
              <a:t>Incremental edges </a:t>
            </a:r>
            <a:endParaRPr lang="en-US" altLang="zh-CN" sz="2100" b="1" dirty="0"/>
          </a:p>
          <a:p>
            <a:pPr lvl="1">
              <a:lnSpc>
                <a:spcPct val="150000"/>
              </a:lnSpc>
              <a:spcBef>
                <a:spcPts val="600"/>
              </a:spcBef>
            </a:pPr>
            <a:r>
              <a:rPr lang="en-US" altLang="zh-CN" b="1" dirty="0"/>
              <a:t>DHPE: Generalized Eigen Perturbation </a:t>
            </a:r>
          </a:p>
          <a:p>
            <a:pPr>
              <a:lnSpc>
                <a:spcPct val="150000"/>
              </a:lnSpc>
              <a:spcBef>
                <a:spcPts val="600"/>
              </a:spcBef>
            </a:pPr>
            <a:r>
              <a:rPr lang="en-US" altLang="zh-CN" sz="2100" b="1" dirty="0">
                <a:solidFill>
                  <a:srgbClr val="FFC000"/>
                </a:solidFill>
              </a:rPr>
              <a:t>III</a:t>
            </a:r>
            <a:r>
              <a:rPr lang="en-US" altLang="zh-CN" sz="2100" b="1" dirty="0"/>
              <a:t>: Aggregated error</a:t>
            </a:r>
          </a:p>
          <a:p>
            <a:pPr lvl="1">
              <a:lnSpc>
                <a:spcPct val="150000"/>
              </a:lnSpc>
              <a:spcBef>
                <a:spcPts val="600"/>
              </a:spcBef>
            </a:pPr>
            <a:r>
              <a:rPr lang="en-US" altLang="zh-CN" b="1" dirty="0"/>
              <a:t>TIMERS: A theoretically guaranteed SVD restart strategy</a:t>
            </a:r>
          </a:p>
          <a:p>
            <a:pPr>
              <a:lnSpc>
                <a:spcPct val="150000"/>
              </a:lnSpc>
              <a:spcBef>
                <a:spcPts val="600"/>
              </a:spcBef>
            </a:pPr>
            <a:r>
              <a:rPr lang="en-US" altLang="zh-CN" sz="2100" b="1" dirty="0">
                <a:solidFill>
                  <a:srgbClr val="FFC000"/>
                </a:solidFill>
              </a:rPr>
              <a:t>IV</a:t>
            </a:r>
            <a:r>
              <a:rPr lang="en-US" altLang="zh-CN" sz="2100" b="1" dirty="0"/>
              <a:t>: Scalable optimization</a:t>
            </a:r>
          </a:p>
          <a:p>
            <a:pPr lvl="1">
              <a:lnSpc>
                <a:spcPct val="150000"/>
              </a:lnSpc>
              <a:spcBef>
                <a:spcPts val="600"/>
              </a:spcBef>
            </a:pPr>
            <a:r>
              <a:rPr lang="en-US" altLang="zh-CN" sz="1650" b="1" dirty="0"/>
              <a:t>D-SGD: A iteration-wise weighted SGD for highly dynamic data</a:t>
            </a:r>
            <a:endParaRPr lang="zh-CN" altLang="en-US" sz="1650" b="1" dirty="0"/>
          </a:p>
        </p:txBody>
      </p:sp>
      <p:sp>
        <p:nvSpPr>
          <p:cNvPr id="4" name="灯片编号占位符 3"/>
          <p:cNvSpPr>
            <a:spLocks noGrp="1"/>
          </p:cNvSpPr>
          <p:nvPr>
            <p:ph type="sldNum" sz="quarter" idx="12"/>
          </p:nvPr>
        </p:nvSpPr>
        <p:spPr/>
        <p:txBody>
          <a:bodyPr/>
          <a:lstStyle/>
          <a:p>
            <a:fld id="{0CFEC368-1D7A-4F81-ABF6-AE0E36BAF64C}" type="slidenum">
              <a:rPr lang="en-US" smtClean="0"/>
              <a:pPr/>
              <a:t>145</a:t>
            </a:fld>
            <a:endParaRPr lang="en-US" dirty="0"/>
          </a:p>
        </p:txBody>
      </p:sp>
    </p:spTree>
    <p:extLst>
      <p:ext uri="{BB962C8B-B14F-4D97-AF65-F5344CB8AC3E}">
        <p14:creationId xmlns:p14="http://schemas.microsoft.com/office/powerpoint/2010/main" val="124532454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Shape 6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285750" lvl="0" indent="-285750">
              <a:spcAft>
                <a:spcPts val="1600"/>
              </a:spcAft>
              <a:buFont typeface="Arial" panose="020B0604020202020204" pitchFamily="34" charset="0"/>
              <a:buChar char="•"/>
            </a:pPr>
            <a:r>
              <a:rPr lang="en-US" altLang="zh-CN" sz="2400" b="1" dirty="0"/>
              <a:t>Structure-preserved network </a:t>
            </a:r>
            <a:r>
              <a:rPr lang="en-US" altLang="zh-CN" sz="2400" b="1" dirty="0" smtClean="0"/>
              <a:t>embedding</a:t>
            </a:r>
          </a:p>
          <a:p>
            <a:pPr marL="742950" lvl="1" indent="-285750">
              <a:spcBef>
                <a:spcPts val="600"/>
              </a:spcBef>
              <a:spcAft>
                <a:spcPts val="600"/>
              </a:spcAft>
              <a:buFont typeface="Arial" panose="020B0604020202020204" pitchFamily="34" charset="0"/>
              <a:buChar char="•"/>
            </a:pPr>
            <a:r>
              <a:rPr lang="en-US" altLang="zh-CN" sz="2000" b="1" dirty="0" smtClean="0">
                <a:solidFill>
                  <a:srgbClr val="00B0F0"/>
                </a:solidFill>
              </a:rPr>
              <a:t>Guarantee information equivalence</a:t>
            </a:r>
            <a:endParaRPr lang="en-US" altLang="zh-CN" sz="2000" b="1" dirty="0">
              <a:solidFill>
                <a:srgbClr val="00B0F0"/>
              </a:solidFill>
            </a:endParaRPr>
          </a:p>
          <a:p>
            <a:pPr marL="285750" lvl="0" indent="-285750">
              <a:spcAft>
                <a:spcPts val="1600"/>
              </a:spcAft>
              <a:buFont typeface="Arial" panose="020B0604020202020204" pitchFamily="34" charset="0"/>
              <a:buChar char="•"/>
            </a:pPr>
            <a:r>
              <a:rPr lang="en-US" altLang="zh-CN" sz="2400" b="1" dirty="0"/>
              <a:t>Property-preserved network </a:t>
            </a:r>
            <a:r>
              <a:rPr lang="en-US" altLang="zh-CN" sz="2400" b="1" dirty="0" smtClean="0"/>
              <a:t>embedding</a:t>
            </a:r>
          </a:p>
          <a:p>
            <a:pPr marL="742950" lvl="1" indent="-285750">
              <a:spcBef>
                <a:spcPts val="600"/>
              </a:spcBef>
              <a:spcAft>
                <a:spcPts val="600"/>
              </a:spcAft>
              <a:buFont typeface="Arial" panose="020B0604020202020204" pitchFamily="34" charset="0"/>
              <a:buChar char="•"/>
            </a:pPr>
            <a:r>
              <a:rPr lang="en-US" altLang="zh-CN" sz="2000" b="1" dirty="0">
                <a:solidFill>
                  <a:srgbClr val="00B0F0"/>
                </a:solidFill>
              </a:rPr>
              <a:t>Enabling network inference in embedding space</a:t>
            </a:r>
          </a:p>
          <a:p>
            <a:pPr marL="285750" lvl="0" indent="-285750">
              <a:spcAft>
                <a:spcPts val="1600"/>
              </a:spcAft>
              <a:buFont typeface="Arial" panose="020B0604020202020204" pitchFamily="34" charset="0"/>
              <a:buChar char="•"/>
            </a:pPr>
            <a:r>
              <a:rPr lang="en-US" altLang="zh-CN" sz="2400" b="1" dirty="0"/>
              <a:t>Dynamic network </a:t>
            </a:r>
            <a:r>
              <a:rPr lang="en-US" altLang="zh-CN" sz="2400" b="1" dirty="0" smtClean="0"/>
              <a:t>embedding</a:t>
            </a:r>
          </a:p>
          <a:p>
            <a:pPr marL="742950" lvl="1" indent="-285750">
              <a:spcBef>
                <a:spcPts val="600"/>
              </a:spcBef>
              <a:spcAft>
                <a:spcPts val="600"/>
              </a:spcAft>
              <a:buFont typeface="Arial" panose="020B0604020202020204" pitchFamily="34" charset="0"/>
              <a:buChar char="•"/>
            </a:pPr>
            <a:r>
              <a:rPr lang="en-US" altLang="zh-CN" sz="2000" b="1" dirty="0">
                <a:solidFill>
                  <a:srgbClr val="00B0F0"/>
                </a:solidFill>
              </a:rPr>
              <a:t>Promote network embedding in real applications</a:t>
            </a:r>
          </a:p>
        </p:txBody>
      </p:sp>
      <p:sp>
        <p:nvSpPr>
          <p:cNvPr id="4" name="Shape 60">
            <a:extLst>
              <a:ext uri="{FF2B5EF4-FFF2-40B4-BE49-F238E27FC236}">
                <a16:creationId xmlns:a16="http://schemas.microsoft.com/office/drawing/2014/main" id="{0FD89798-6DD1-3F41-8B8D-CF79027F81F4}"/>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smtClean="0">
                <a:solidFill>
                  <a:schemeClr val="tx1"/>
                </a:solidFill>
              </a:rPr>
              <a:t>Summary and Conclusion</a:t>
            </a:r>
            <a:endParaRPr lang="en-US" dirty="0">
              <a:solidFill>
                <a:schemeClr val="tx1"/>
              </a:solidFill>
            </a:endParaRPr>
          </a:p>
        </p:txBody>
      </p:sp>
    </p:spTree>
    <p:extLst>
      <p:ext uri="{BB962C8B-B14F-4D97-AF65-F5344CB8AC3E}">
        <p14:creationId xmlns:p14="http://schemas.microsoft.com/office/powerpoint/2010/main" val="350611418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Shape 6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285750" lvl="0" indent="-285750">
              <a:spcAft>
                <a:spcPts val="1600"/>
              </a:spcAft>
              <a:buFont typeface="Arial" panose="020B0604020202020204" pitchFamily="34" charset="0"/>
              <a:buChar char="•"/>
            </a:pPr>
            <a:r>
              <a:rPr lang="en-US" altLang="zh-CN" sz="2400" b="1" dirty="0" smtClean="0"/>
              <a:t>Embedding space</a:t>
            </a:r>
          </a:p>
          <a:p>
            <a:pPr marL="742950" lvl="1" indent="-285750">
              <a:spcBef>
                <a:spcPts val="600"/>
              </a:spcBef>
              <a:spcAft>
                <a:spcPts val="1600"/>
              </a:spcAft>
              <a:buFont typeface="Arial" panose="020B0604020202020204" pitchFamily="34" charset="0"/>
              <a:buChar char="•"/>
            </a:pPr>
            <a:r>
              <a:rPr lang="en-US" altLang="zh-CN" sz="1600" b="1" dirty="0" smtClean="0">
                <a:solidFill>
                  <a:schemeClr val="bg1">
                    <a:lumMod val="50000"/>
                    <a:lumOff val="50000"/>
                  </a:schemeClr>
                </a:solidFill>
              </a:rPr>
              <a:t>Euclidean space is the optimal?</a:t>
            </a:r>
          </a:p>
          <a:p>
            <a:pPr marL="285750" indent="-285750">
              <a:spcAft>
                <a:spcPts val="1600"/>
              </a:spcAft>
              <a:buFont typeface="Arial" panose="020B0604020202020204" pitchFamily="34" charset="0"/>
              <a:buChar char="•"/>
            </a:pPr>
            <a:r>
              <a:rPr lang="en-US" altLang="zh-CN" sz="2400" b="1" dirty="0" smtClean="0">
                <a:solidFill>
                  <a:schemeClr val="bg1">
                    <a:lumMod val="50000"/>
                    <a:lumOff val="50000"/>
                  </a:schemeClr>
                </a:solidFill>
              </a:rPr>
              <a:t>End-to-end solution or General</a:t>
            </a:r>
          </a:p>
          <a:p>
            <a:pPr marL="285750" indent="-285750">
              <a:spcAft>
                <a:spcPts val="1600"/>
              </a:spcAft>
              <a:buFont typeface="Arial" panose="020B0604020202020204" pitchFamily="34" charset="0"/>
              <a:buChar char="•"/>
            </a:pPr>
            <a:r>
              <a:rPr lang="en-US" altLang="zh-CN" sz="2400" b="1" dirty="0" smtClean="0">
                <a:solidFill>
                  <a:schemeClr val="bg1">
                    <a:lumMod val="50000"/>
                    <a:lumOff val="50000"/>
                  </a:schemeClr>
                </a:solidFill>
              </a:rPr>
              <a:t>Very large-scale network with billions of nodes</a:t>
            </a:r>
            <a:endParaRPr lang="en-US" altLang="zh-CN" sz="2400" b="1" dirty="0">
              <a:solidFill>
                <a:schemeClr val="bg1">
                  <a:lumMod val="50000"/>
                  <a:lumOff val="50000"/>
                </a:schemeClr>
              </a:solidFill>
            </a:endParaRPr>
          </a:p>
        </p:txBody>
      </p:sp>
      <p:sp>
        <p:nvSpPr>
          <p:cNvPr id="4" name="Shape 60">
            <a:extLst>
              <a:ext uri="{FF2B5EF4-FFF2-40B4-BE49-F238E27FC236}">
                <a16:creationId xmlns:a16="http://schemas.microsoft.com/office/drawing/2014/main" id="{0FD89798-6DD1-3F41-8B8D-CF79027F81F4}"/>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smtClean="0">
                <a:solidFill>
                  <a:schemeClr val="tx1"/>
                </a:solidFill>
              </a:rPr>
              <a:t>Future Directions</a:t>
            </a:r>
            <a:endParaRPr lang="en-US" dirty="0">
              <a:solidFill>
                <a:schemeClr val="tx1"/>
              </a:solidFill>
            </a:endParaRPr>
          </a:p>
        </p:txBody>
      </p:sp>
    </p:spTree>
    <p:extLst>
      <p:ext uri="{BB962C8B-B14F-4D97-AF65-F5344CB8AC3E}">
        <p14:creationId xmlns:p14="http://schemas.microsoft.com/office/powerpoint/2010/main" val="237844506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148</a:t>
            </a:fld>
            <a:endParaRPr lang="en-US" sz="1050" b="1" kern="1200">
              <a:solidFill>
                <a:srgbClr val="FFFFFF"/>
              </a:solidFill>
              <a:ea typeface="+mn-ea"/>
              <a:cs typeface="+mn-cs"/>
            </a:endParaRPr>
          </a:p>
        </p:txBody>
      </p:sp>
      <p:sp>
        <p:nvSpPr>
          <p:cNvPr id="21" name="标题 1"/>
          <p:cNvSpPr txBox="1">
            <a:spLocks/>
          </p:cNvSpPr>
          <p:nvPr/>
        </p:nvSpPr>
        <p:spPr>
          <a:xfrm>
            <a:off x="120952" y="83804"/>
            <a:ext cx="763740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defRPr/>
            </a:pPr>
            <a:r>
              <a:rPr lang="en-US" altLang="zh-CN" sz="2100" b="1" dirty="0">
                <a:latin typeface="微软雅黑" panose="020B0503020204020204" pitchFamily="34" charset="-122"/>
                <a:ea typeface="微软雅黑" panose="020B0503020204020204" pitchFamily="34" charset="-122"/>
              </a:rPr>
              <a:t>A</a:t>
            </a:r>
            <a:r>
              <a:rPr lang="zh-CN" altLang="en-US" sz="2100" b="1" dirty="0">
                <a:latin typeface="微软雅黑" panose="020B0503020204020204" pitchFamily="34" charset="-122"/>
                <a:ea typeface="微软雅黑" panose="020B0503020204020204" pitchFamily="34" charset="-122"/>
              </a:rPr>
              <a:t> </a:t>
            </a:r>
            <a:r>
              <a:rPr lang="en-US" altLang="zh-CN" sz="2100" b="1" dirty="0">
                <a:latin typeface="微软雅黑" panose="020B0503020204020204" pitchFamily="34" charset="-122"/>
                <a:ea typeface="微软雅黑" panose="020B0503020204020204" pitchFamily="34" charset="-122"/>
              </a:rPr>
              <a:t>Survey</a:t>
            </a:r>
            <a:r>
              <a:rPr lang="zh-CN" altLang="en-US" sz="2100" b="1" dirty="0">
                <a:latin typeface="微软雅黑" panose="020B0503020204020204" pitchFamily="34" charset="-122"/>
                <a:ea typeface="微软雅黑" panose="020B0503020204020204" pitchFamily="34" charset="-122"/>
              </a:rPr>
              <a:t> </a:t>
            </a:r>
            <a:r>
              <a:rPr lang="en-US" altLang="zh-CN" sz="2100" b="1" dirty="0">
                <a:latin typeface="微软雅黑" panose="020B0503020204020204" pitchFamily="34" charset="-122"/>
                <a:ea typeface="微软雅黑" panose="020B0503020204020204" pitchFamily="34" charset="-122"/>
              </a:rPr>
              <a:t>on</a:t>
            </a:r>
            <a:r>
              <a:rPr lang="zh-CN" altLang="en-US" sz="2100" b="1" dirty="0">
                <a:latin typeface="微软雅黑" panose="020B0503020204020204" pitchFamily="34" charset="-122"/>
                <a:ea typeface="微软雅黑" panose="020B0503020204020204" pitchFamily="34" charset="-122"/>
              </a:rPr>
              <a:t> </a:t>
            </a:r>
            <a:r>
              <a:rPr lang="en-US" altLang="zh-CN" sz="2100" b="1" dirty="0">
                <a:latin typeface="微软雅黑" panose="020B0503020204020204" pitchFamily="34" charset="-122"/>
                <a:ea typeface="微软雅黑" panose="020B0503020204020204" pitchFamily="34" charset="-122"/>
              </a:rPr>
              <a:t>Network</a:t>
            </a:r>
            <a:r>
              <a:rPr lang="zh-CN" altLang="en-US" sz="2100" b="1" dirty="0">
                <a:latin typeface="微软雅黑" panose="020B0503020204020204" pitchFamily="34" charset="-122"/>
                <a:ea typeface="微软雅黑" panose="020B0503020204020204" pitchFamily="34" charset="-122"/>
              </a:rPr>
              <a:t> </a:t>
            </a:r>
            <a:r>
              <a:rPr lang="en-US" altLang="zh-CN" sz="2100" b="1" dirty="0">
                <a:latin typeface="微软雅黑" panose="020B0503020204020204" pitchFamily="34" charset="-122"/>
                <a:ea typeface="微软雅黑" panose="020B0503020204020204" pitchFamily="34" charset="-122"/>
              </a:rPr>
              <a:t>Embedding</a:t>
            </a:r>
            <a:endParaRPr lang="zh-CN" altLang="en-US" sz="2100" b="1" dirty="0">
              <a:latin typeface="微软雅黑" panose="020B0503020204020204" pitchFamily="34" charset="-122"/>
              <a:ea typeface="微软雅黑" panose="020B0503020204020204" pitchFamily="34" charset="-122"/>
            </a:endParaRPr>
          </a:p>
        </p:txBody>
      </p:sp>
      <p:sp>
        <p:nvSpPr>
          <p:cNvPr id="3" name="文本框 2"/>
          <p:cNvSpPr txBox="1"/>
          <p:nvPr/>
        </p:nvSpPr>
        <p:spPr>
          <a:xfrm>
            <a:off x="266095" y="4580562"/>
            <a:ext cx="8515048" cy="307777"/>
          </a:xfrm>
          <a:prstGeom prst="rect">
            <a:avLst/>
          </a:prstGeom>
          <a:noFill/>
        </p:spPr>
        <p:txBody>
          <a:bodyPr wrap="square" rtlCol="0">
            <a:spAutoFit/>
          </a:bodyPr>
          <a:lstStyle/>
          <a:p>
            <a:r>
              <a:rPr lang="en-US" altLang="zh-CN" dirty="0">
                <a:solidFill>
                  <a:schemeClr val="tx1"/>
                </a:solidFill>
              </a:rPr>
              <a:t>Peng Cui, Xiao Wang, Jian Pei, </a:t>
            </a:r>
            <a:r>
              <a:rPr lang="en-US" altLang="zh-CN" dirty="0" err="1">
                <a:solidFill>
                  <a:schemeClr val="tx1"/>
                </a:solidFill>
              </a:rPr>
              <a:t>Wenwu</a:t>
            </a:r>
            <a:r>
              <a:rPr lang="en-US" altLang="zh-CN" dirty="0">
                <a:solidFill>
                  <a:schemeClr val="tx1"/>
                </a:solidFill>
              </a:rPr>
              <a:t> Zhu. </a:t>
            </a:r>
            <a:r>
              <a:rPr lang="en-US" altLang="zh-CN" b="1" dirty="0">
                <a:solidFill>
                  <a:schemeClr val="tx1"/>
                </a:solidFill>
              </a:rPr>
              <a:t>A Survey on Network Embedding</a:t>
            </a:r>
            <a:r>
              <a:rPr lang="en-US" altLang="zh-CN" dirty="0">
                <a:solidFill>
                  <a:schemeClr val="tx1"/>
                </a:solidFill>
              </a:rPr>
              <a:t>. </a:t>
            </a:r>
            <a:r>
              <a:rPr lang="en-US" altLang="zh-CN" dirty="0" smtClean="0">
                <a:solidFill>
                  <a:schemeClr val="tx1"/>
                </a:solidFill>
              </a:rPr>
              <a:t> </a:t>
            </a:r>
            <a:r>
              <a:rPr lang="en-US" altLang="zh-CN" i="1" dirty="0" smtClean="0">
                <a:solidFill>
                  <a:schemeClr val="tx1"/>
                </a:solidFill>
              </a:rPr>
              <a:t>IEEE </a:t>
            </a:r>
            <a:r>
              <a:rPr lang="en-US" altLang="zh-CN" i="1" dirty="0">
                <a:solidFill>
                  <a:schemeClr val="tx1"/>
                </a:solidFill>
              </a:rPr>
              <a:t>TKDE, 2018</a:t>
            </a:r>
            <a:r>
              <a:rPr lang="en-US" altLang="zh-CN" dirty="0">
                <a:solidFill>
                  <a:schemeClr val="tx1"/>
                </a:solidFill>
              </a:rPr>
              <a:t>. </a:t>
            </a:r>
            <a:endParaRPr kumimoji="1" lang="zh-CN" altLang="en-US" dirty="0">
              <a:solidFill>
                <a:schemeClr val="tx1"/>
              </a:solidFill>
            </a:endParaRPr>
          </a:p>
        </p:txBody>
      </p:sp>
      <p:pic>
        <p:nvPicPr>
          <p:cNvPr id="5" name="图片 4"/>
          <p:cNvPicPr>
            <a:picLocks noChangeAspect="1"/>
          </p:cNvPicPr>
          <p:nvPr/>
        </p:nvPicPr>
        <p:blipFill>
          <a:blip r:embed="rId3"/>
          <a:stretch>
            <a:fillRect/>
          </a:stretch>
        </p:blipFill>
        <p:spPr>
          <a:xfrm>
            <a:off x="1865555" y="951571"/>
            <a:ext cx="5412891" cy="3501851"/>
          </a:xfrm>
          <a:prstGeom prst="rect">
            <a:avLst/>
          </a:prstGeom>
          <a:ln>
            <a:solidFill>
              <a:schemeClr val="accent1"/>
            </a:solidFill>
          </a:ln>
        </p:spPr>
      </p:pic>
    </p:spTree>
    <p:extLst>
      <p:ext uri="{BB962C8B-B14F-4D97-AF65-F5344CB8AC3E}">
        <p14:creationId xmlns:p14="http://schemas.microsoft.com/office/powerpoint/2010/main" val="2194129767"/>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Shape 61"/>
          <p:cNvSpPr txBox="1">
            <a:spLocks noGrp="1"/>
          </p:cNvSpPr>
          <p:nvPr>
            <p:ph type="body" idx="1"/>
          </p:nvPr>
        </p:nvSpPr>
        <p:spPr>
          <a:xfrm>
            <a:off x="214745" y="735898"/>
            <a:ext cx="8617555" cy="3749850"/>
          </a:xfrm>
          <a:prstGeom prst="rect">
            <a:avLst/>
          </a:prstGeom>
        </p:spPr>
        <p:txBody>
          <a:bodyPr spcFirstLastPara="1" wrap="square" lIns="91425" tIns="91425" rIns="91425" bIns="91425" anchor="t" anchorCtr="0">
            <a:noAutofit/>
          </a:bodyPr>
          <a:lstStyle/>
          <a:p>
            <a:pPr algn="just">
              <a:lnSpc>
                <a:spcPct val="114000"/>
              </a:lnSpc>
            </a:pPr>
            <a:r>
              <a:rPr lang="en-US" altLang="zh-CN" sz="1600" dirty="0"/>
              <a:t>Peng Cui, Xiao Wang, Jian Pei, Wenwu Zhu. A Survey on Network Embedding. </a:t>
            </a:r>
            <a:r>
              <a:rPr lang="en-US" altLang="zh-CN" sz="1600" b="1" i="1" dirty="0"/>
              <a:t>IEEE TKDE</a:t>
            </a:r>
            <a:r>
              <a:rPr lang="en-US" altLang="zh-CN" sz="1600" dirty="0"/>
              <a:t>, 2018. </a:t>
            </a:r>
          </a:p>
          <a:p>
            <a:pPr algn="just">
              <a:lnSpc>
                <a:spcPct val="114000"/>
              </a:lnSpc>
            </a:pPr>
            <a:r>
              <a:rPr lang="en-US" altLang="zh-CN" sz="1600" dirty="0" err="1"/>
              <a:t>Dingyuan</a:t>
            </a:r>
            <a:r>
              <a:rPr lang="en-US" altLang="zh-CN" sz="1600" dirty="0"/>
              <a:t> Zhu, Peng Cui, </a:t>
            </a:r>
            <a:r>
              <a:rPr lang="en-US" altLang="zh-CN" sz="1600" dirty="0" err="1"/>
              <a:t>Daixin</a:t>
            </a:r>
            <a:r>
              <a:rPr lang="en-US" altLang="zh-CN" sz="1600" dirty="0"/>
              <a:t> Wang and Wenwu Zhu. Deep </a:t>
            </a:r>
            <a:r>
              <a:rPr lang="en-US" altLang="zh-CN" sz="1600" dirty="0" err="1"/>
              <a:t>Variational</a:t>
            </a:r>
            <a:r>
              <a:rPr lang="en-US" altLang="zh-CN" sz="1600" dirty="0"/>
              <a:t> Network Embedding in Wasserstein Space. </a:t>
            </a:r>
            <a:r>
              <a:rPr lang="en-US" altLang="zh-CN" sz="1600" b="1" i="1" dirty="0"/>
              <a:t>KDD</a:t>
            </a:r>
            <a:r>
              <a:rPr lang="en-US" altLang="zh-CN" sz="1600" dirty="0"/>
              <a:t>, 2018.</a:t>
            </a:r>
          </a:p>
          <a:p>
            <a:pPr algn="just">
              <a:lnSpc>
                <a:spcPct val="114000"/>
              </a:lnSpc>
            </a:pPr>
            <a:r>
              <a:rPr lang="en-US" altLang="zh-CN" sz="1600" dirty="0" err="1"/>
              <a:t>Ziwei</a:t>
            </a:r>
            <a:r>
              <a:rPr lang="en-US" altLang="zh-CN" sz="1600" dirty="0"/>
              <a:t> Zhang, Peng Cui, Xiao Wang, Jian Pei, </a:t>
            </a:r>
            <a:r>
              <a:rPr lang="en-US" altLang="zh-CN" sz="1600" dirty="0" err="1"/>
              <a:t>Xuanrong</a:t>
            </a:r>
            <a:r>
              <a:rPr lang="en-US" altLang="zh-CN" sz="1600" dirty="0"/>
              <a:t> Yao and Wenwu Zhu. Arbitrary-Order Proximity Preserved Network Embedding. </a:t>
            </a:r>
            <a:r>
              <a:rPr lang="en-US" altLang="zh-CN" sz="1600" b="1" i="1" dirty="0"/>
              <a:t>KDD</a:t>
            </a:r>
            <a:r>
              <a:rPr lang="en-US" altLang="zh-CN" sz="1600" dirty="0"/>
              <a:t>, 2018.</a:t>
            </a:r>
          </a:p>
          <a:p>
            <a:pPr algn="just">
              <a:lnSpc>
                <a:spcPct val="114000"/>
              </a:lnSpc>
            </a:pPr>
            <a:r>
              <a:rPr lang="en-US" altLang="zh-CN" sz="1600" dirty="0" err="1"/>
              <a:t>Ke</a:t>
            </a:r>
            <a:r>
              <a:rPr lang="en-US" altLang="zh-CN" sz="1600" dirty="0"/>
              <a:t> </a:t>
            </a:r>
            <a:r>
              <a:rPr lang="en-US" altLang="zh-CN" sz="1600" dirty="0" err="1"/>
              <a:t>Tu</a:t>
            </a:r>
            <a:r>
              <a:rPr lang="en-US" altLang="zh-CN" sz="1600" dirty="0"/>
              <a:t>, Peng Cui, Xiao Wang, Philip S. Yu and Wenwu Zhu. Deep Recursive Network Embedding with Regular Equivalence. </a:t>
            </a:r>
            <a:r>
              <a:rPr lang="en-US" altLang="zh-CN" sz="1600" b="1" i="1" dirty="0"/>
              <a:t>KDD</a:t>
            </a:r>
            <a:r>
              <a:rPr lang="en-US" altLang="zh-CN" sz="1600" dirty="0"/>
              <a:t>, 2018.</a:t>
            </a:r>
          </a:p>
          <a:p>
            <a:pPr algn="just">
              <a:lnSpc>
                <a:spcPct val="114000"/>
              </a:lnSpc>
            </a:pPr>
            <a:r>
              <a:rPr lang="en-US" altLang="zh-CN" sz="1600" dirty="0"/>
              <a:t>Jianxin Ma, Peng Cui, Xiao Wang and Wenwu Zhu. Hierarchical Taxonomy Aware Network Embedding. </a:t>
            </a:r>
            <a:r>
              <a:rPr lang="en-US" altLang="zh-CN" sz="1600" b="1" i="1" dirty="0"/>
              <a:t>KDD</a:t>
            </a:r>
            <a:r>
              <a:rPr lang="en-US" altLang="zh-CN" sz="1600" dirty="0"/>
              <a:t>, 2018.</a:t>
            </a:r>
          </a:p>
          <a:p>
            <a:pPr algn="just">
              <a:lnSpc>
                <a:spcPct val="114000"/>
              </a:lnSpc>
            </a:pPr>
            <a:r>
              <a:rPr lang="en-US" altLang="zh-CN" sz="1600" dirty="0" err="1"/>
              <a:t>Xumin</a:t>
            </a:r>
            <a:r>
              <a:rPr lang="en-US" altLang="zh-CN" sz="1600" dirty="0"/>
              <a:t> Chen, Peng Cui, </a:t>
            </a:r>
            <a:r>
              <a:rPr lang="en-US" altLang="zh-CN" sz="1600" dirty="0" err="1"/>
              <a:t>Lingling</a:t>
            </a:r>
            <a:r>
              <a:rPr lang="en-US" altLang="zh-CN" sz="1600" dirty="0"/>
              <a:t> Yi, Shiqiang Yang. Scalable Optimization for Embedding Highly-Dynamic and </a:t>
            </a:r>
            <a:r>
              <a:rPr lang="en-US" altLang="zh-CN" sz="1600" dirty="0" err="1"/>
              <a:t>Recency</a:t>
            </a:r>
            <a:r>
              <a:rPr lang="en-US" altLang="zh-CN" sz="1600" dirty="0"/>
              <a:t>-Sensitive Data. </a:t>
            </a:r>
            <a:r>
              <a:rPr lang="en-US" altLang="zh-CN" sz="1600" b="1" i="1" dirty="0"/>
              <a:t>KDD</a:t>
            </a:r>
            <a:r>
              <a:rPr lang="en-US" altLang="zh-CN" sz="1600" dirty="0"/>
              <a:t>, 2018.(Applied Data Science track)</a:t>
            </a:r>
          </a:p>
          <a:p>
            <a:pPr algn="just">
              <a:lnSpc>
                <a:spcPct val="114000"/>
              </a:lnSpc>
            </a:pPr>
            <a:r>
              <a:rPr lang="en-US" altLang="zh-CN" sz="1600" dirty="0" err="1"/>
              <a:t>Dingyuan</a:t>
            </a:r>
            <a:r>
              <a:rPr lang="en-US" altLang="zh-CN" sz="1600" dirty="0"/>
              <a:t> Zhu, Peng Cui, </a:t>
            </a:r>
            <a:r>
              <a:rPr lang="en-US" altLang="zh-CN" sz="1600" dirty="0" err="1"/>
              <a:t>Ziwei</a:t>
            </a:r>
            <a:r>
              <a:rPr lang="en-US" altLang="zh-CN" sz="1600" dirty="0"/>
              <a:t> Zhang, Jian Pei, Wenwu Zhu. High-order Proximity Preserved Embedding For Dynamic Networks. </a:t>
            </a:r>
            <a:r>
              <a:rPr lang="en-US" altLang="zh-CN" sz="1600" b="1" i="1" dirty="0"/>
              <a:t>IEEE TKDE</a:t>
            </a:r>
            <a:r>
              <a:rPr lang="en-US" altLang="zh-CN" sz="1600" dirty="0"/>
              <a:t>, 2018. </a:t>
            </a:r>
          </a:p>
        </p:txBody>
      </p:sp>
      <p:sp>
        <p:nvSpPr>
          <p:cNvPr id="4" name="Shape 60">
            <a:extLst>
              <a:ext uri="{FF2B5EF4-FFF2-40B4-BE49-F238E27FC236}">
                <a16:creationId xmlns:a16="http://schemas.microsoft.com/office/drawing/2014/main" id="{0FD89798-6DD1-3F41-8B8D-CF79027F81F4}"/>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smtClean="0">
                <a:solidFill>
                  <a:schemeClr val="tx1"/>
                </a:solidFill>
              </a:rPr>
              <a:t>References</a:t>
            </a:r>
            <a:endParaRPr lang="en-US" dirty="0">
              <a:solidFill>
                <a:schemeClr val="tx1"/>
              </a:solidFill>
            </a:endParaRPr>
          </a:p>
        </p:txBody>
      </p:sp>
    </p:spTree>
    <p:extLst>
      <p:ext uri="{BB962C8B-B14F-4D97-AF65-F5344CB8AC3E}">
        <p14:creationId xmlns:p14="http://schemas.microsoft.com/office/powerpoint/2010/main" val="899027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846" y="736621"/>
            <a:ext cx="8160758" cy="4579678"/>
          </a:xfrm>
        </p:spPr>
        <p:txBody>
          <a:bodyPr>
            <a:normAutofit/>
          </a:bodyPr>
          <a:lstStyle/>
          <a:p>
            <a:pPr>
              <a:spcBef>
                <a:spcPts val="450"/>
              </a:spcBef>
            </a:pPr>
            <a:r>
              <a:rPr lang="en-US" sz="1600" dirty="0"/>
              <a:t>MDS learns representations that minimizes:</a:t>
            </a:r>
          </a:p>
          <a:p>
            <a:pPr lvl="1">
              <a:spcBef>
                <a:spcPts val="450"/>
              </a:spcBef>
            </a:pPr>
            <a:r>
              <a:rPr lang="en-US" dirty="0"/>
              <a:t> </a:t>
            </a:r>
          </a:p>
          <a:p>
            <a:pPr lvl="1">
              <a:spcBef>
                <a:spcPts val="450"/>
              </a:spcBef>
            </a:pPr>
            <a:endParaRPr lang="en-US" dirty="0"/>
          </a:p>
          <a:p>
            <a:pPr>
              <a:spcBef>
                <a:spcPts val="450"/>
              </a:spcBef>
            </a:pPr>
            <a:r>
              <a:rPr lang="en-US" sz="1600" dirty="0"/>
              <a:t>Algorithm steps:</a:t>
            </a:r>
          </a:p>
          <a:p>
            <a:pPr lvl="1">
              <a:spcBef>
                <a:spcPts val="450"/>
              </a:spcBef>
            </a:pPr>
            <a:r>
              <a:rPr lang="en-US" dirty="0"/>
              <a:t>Step 1. Compute squared similarity:</a:t>
            </a:r>
          </a:p>
          <a:p>
            <a:pPr lvl="1">
              <a:spcBef>
                <a:spcPts val="450"/>
              </a:spcBef>
            </a:pPr>
            <a:r>
              <a:rPr lang="en-US" dirty="0"/>
              <a:t>Step 2. Remove means from rows and columns, i.e. centering.</a:t>
            </a:r>
          </a:p>
          <a:p>
            <a:pPr lvl="2">
              <a:spcBef>
                <a:spcPts val="450"/>
              </a:spcBef>
            </a:pPr>
            <a:r>
              <a:rPr lang="en-US" dirty="0"/>
              <a:t>Result: a normalized proximity matrix, M.</a:t>
            </a:r>
          </a:p>
          <a:p>
            <a:pPr lvl="2">
              <a:spcBef>
                <a:spcPts val="450"/>
              </a:spcBef>
            </a:pPr>
            <a:r>
              <a:rPr lang="en-US" dirty="0"/>
              <a:t> </a:t>
            </a:r>
          </a:p>
          <a:p>
            <a:pPr lvl="1">
              <a:spcBef>
                <a:spcPts val="450"/>
              </a:spcBef>
            </a:pPr>
            <a:r>
              <a:rPr lang="en-US" dirty="0"/>
              <a:t>Step 3. Pick d largest eigenvalues of M and their eigenvectors.</a:t>
            </a:r>
          </a:p>
          <a:p>
            <a:pPr lvl="2">
              <a:spcBef>
                <a:spcPts val="450"/>
              </a:spcBef>
            </a:pPr>
            <a:r>
              <a:rPr lang="en-US" dirty="0"/>
              <a:t> </a:t>
            </a:r>
          </a:p>
          <a:p>
            <a:pPr lvl="1">
              <a:spcBef>
                <a:spcPts val="450"/>
              </a:spcBef>
            </a:pPr>
            <a:r>
              <a:rPr lang="en-US" dirty="0"/>
              <a:t>Step 4. Get representations via:</a:t>
            </a:r>
          </a:p>
          <a:p>
            <a:pPr lvl="2">
              <a:spcBef>
                <a:spcPts val="450"/>
              </a:spcBef>
            </a:pPr>
            <a:r>
              <a:rPr lang="en-US" dirty="0"/>
              <a:t> </a:t>
            </a:r>
          </a:p>
          <a:p>
            <a:pPr lvl="2">
              <a:spcBef>
                <a:spcPts val="450"/>
              </a:spcBef>
            </a:pPr>
            <a:r>
              <a:rPr lang="en-US" dirty="0"/>
              <a:t>        is the diagonal matrix of m largest eigenvalues.</a:t>
            </a:r>
          </a:p>
        </p:txBody>
      </p:sp>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605" y="3077782"/>
            <a:ext cx="1500397" cy="364382"/>
          </a:xfrm>
          <a:prstGeom prst="rect">
            <a:avLst/>
          </a:prstGeom>
        </p:spPr>
      </p:pic>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9554" y="3080566"/>
            <a:ext cx="1200317" cy="357237"/>
          </a:xfrm>
          <a:prstGeom prst="rect">
            <a:avLst/>
          </a:prstGeom>
        </p:spPr>
      </p:pic>
      <p:sp>
        <p:nvSpPr>
          <p:cNvPr id="4" name="Slide Number Placeholder 3"/>
          <p:cNvSpPr>
            <a:spLocks noGrp="1"/>
          </p:cNvSpPr>
          <p:nvPr>
            <p:ph type="sldNum" sz="quarter" idx="12"/>
          </p:nvPr>
        </p:nvSpPr>
        <p:spPr/>
        <p:txBody>
          <a:bodyPr/>
          <a:lstStyle/>
          <a:p>
            <a:fld id="{0CFEC368-1D7A-4F81-ABF6-AE0E36BAF64C}" type="slidenum">
              <a:rPr lang="en-US" smtClean="0"/>
              <a:pPr/>
              <a:t>15</a:t>
            </a:fld>
            <a:endParaRPr lang="en-US"/>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604" y="1202386"/>
            <a:ext cx="1986240" cy="648005"/>
          </a:xfrm>
          <a:prstGeom prst="rect">
            <a:avLst/>
          </a:prstGeom>
        </p:spPr>
      </p:pic>
      <p:pic>
        <p:nvPicPr>
          <p:cNvPr id="9" name="Picture 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0571" y="2152096"/>
            <a:ext cx="1114580" cy="321514"/>
          </a:xfrm>
          <a:prstGeom prst="rect">
            <a:avLst/>
          </a:prstGeom>
        </p:spPr>
      </p:pic>
      <p:pic>
        <p:nvPicPr>
          <p:cNvPr id="12" name="Picture 1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9756" y="3758556"/>
            <a:ext cx="1136015" cy="250067"/>
          </a:xfrm>
          <a:prstGeom prst="rect">
            <a:avLst/>
          </a:prstGeom>
        </p:spPr>
      </p:pic>
      <p:pic>
        <p:nvPicPr>
          <p:cNvPr id="13" name="Picture 12"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7978" y="3758556"/>
            <a:ext cx="1150304" cy="242921"/>
          </a:xfrm>
          <a:prstGeom prst="rect">
            <a:avLst/>
          </a:prstGeom>
        </p:spPr>
      </p:pic>
      <p:pic>
        <p:nvPicPr>
          <p:cNvPr id="14" name="Picture 13"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7605" y="4356707"/>
            <a:ext cx="1107436" cy="285790"/>
          </a:xfrm>
          <a:prstGeom prst="rect">
            <a:avLst/>
          </a:prstGeom>
        </p:spPr>
      </p:pic>
      <p:pic>
        <p:nvPicPr>
          <p:cNvPr id="15" name="Picture 14"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05771" y="4356707"/>
            <a:ext cx="1793332" cy="285790"/>
          </a:xfrm>
          <a:prstGeom prst="rect">
            <a:avLst/>
          </a:prstGeom>
        </p:spPr>
      </p:pic>
      <p:pic>
        <p:nvPicPr>
          <p:cNvPr id="19" name="Picture 18"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37605" y="4717097"/>
            <a:ext cx="300080" cy="192908"/>
          </a:xfrm>
          <a:prstGeom prst="rect">
            <a:avLst/>
          </a:prstGeom>
        </p:spPr>
      </p:pic>
      <p:sp>
        <p:nvSpPr>
          <p:cNvPr id="17" name="Shape 60">
            <a:extLst>
              <a:ext uri="{FF2B5EF4-FFF2-40B4-BE49-F238E27FC236}">
                <a16:creationId xmlns:a16="http://schemas.microsoft.com/office/drawing/2014/main" id="{05E87572-0B87-9543-A5B5-B837C6FA2767}"/>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Multidimensional scaling (MDS)</a:t>
            </a:r>
            <a:endParaRPr lang="en-US" dirty="0">
              <a:solidFill>
                <a:schemeClr val="tx1"/>
              </a:solidFill>
            </a:endParaRPr>
          </a:p>
        </p:txBody>
      </p:sp>
    </p:spTree>
    <p:extLst>
      <p:ext uri="{BB962C8B-B14F-4D97-AF65-F5344CB8AC3E}">
        <p14:creationId xmlns:p14="http://schemas.microsoft.com/office/powerpoint/2010/main" val="80810620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Shape 61"/>
          <p:cNvSpPr txBox="1">
            <a:spLocks noGrp="1"/>
          </p:cNvSpPr>
          <p:nvPr>
            <p:ph type="body" idx="1"/>
          </p:nvPr>
        </p:nvSpPr>
        <p:spPr>
          <a:xfrm>
            <a:off x="200890" y="763607"/>
            <a:ext cx="8859983" cy="3749850"/>
          </a:xfrm>
          <a:prstGeom prst="rect">
            <a:avLst/>
          </a:prstGeom>
        </p:spPr>
        <p:txBody>
          <a:bodyPr spcFirstLastPara="1" wrap="square" lIns="91425" tIns="91425" rIns="91425" bIns="91425" anchor="t" anchorCtr="0">
            <a:noAutofit/>
          </a:bodyPr>
          <a:lstStyle/>
          <a:p>
            <a:pPr algn="just"/>
            <a:r>
              <a:rPr lang="en-US" altLang="zh-CN" sz="1600" dirty="0" err="1"/>
              <a:t>Ziwei</a:t>
            </a:r>
            <a:r>
              <a:rPr lang="en-US" altLang="zh-CN" sz="1600" dirty="0"/>
              <a:t> Zhang, Peng Cui, Xiao Wang, Jian Pei, Wenwu Zhu. TIMERS: Error-Bounded SVD Restart on Dynamic Networks. </a:t>
            </a:r>
            <a:r>
              <a:rPr lang="en-US" altLang="zh-CN" sz="1600" b="1" i="1" dirty="0"/>
              <a:t>AAAI</a:t>
            </a:r>
            <a:r>
              <a:rPr lang="en-US" altLang="zh-CN" sz="1600" dirty="0"/>
              <a:t>, 2018. </a:t>
            </a:r>
          </a:p>
          <a:p>
            <a:pPr algn="just"/>
            <a:r>
              <a:rPr lang="en-US" altLang="zh-CN" sz="1600" dirty="0" err="1"/>
              <a:t>Ke</a:t>
            </a:r>
            <a:r>
              <a:rPr lang="en-US" altLang="zh-CN" sz="1600" dirty="0"/>
              <a:t> </a:t>
            </a:r>
            <a:r>
              <a:rPr lang="en-US" altLang="zh-CN" sz="1600" dirty="0" err="1"/>
              <a:t>Tu</a:t>
            </a:r>
            <a:r>
              <a:rPr lang="en-US" altLang="zh-CN" sz="1600" dirty="0"/>
              <a:t>, Peng Cui, Xiao Wang, </a:t>
            </a:r>
            <a:r>
              <a:rPr lang="en-US" altLang="zh-CN" sz="1600" dirty="0" err="1"/>
              <a:t>Fei</a:t>
            </a:r>
            <a:r>
              <a:rPr lang="en-US" altLang="zh-CN" sz="1600" dirty="0"/>
              <a:t> Wang, Wenwu Zhu. Structural Deep Embedding for Hyper-Networks. </a:t>
            </a:r>
            <a:r>
              <a:rPr lang="en-US" altLang="zh-CN" sz="1600" b="1" i="1" dirty="0"/>
              <a:t>AAAI</a:t>
            </a:r>
            <a:r>
              <a:rPr lang="en-US" altLang="zh-CN" sz="1600" dirty="0"/>
              <a:t>, 2018. </a:t>
            </a:r>
          </a:p>
          <a:p>
            <a:pPr algn="just"/>
            <a:r>
              <a:rPr lang="en-US" altLang="zh-CN" sz="1600" dirty="0"/>
              <a:t>Jianxin Ma, Peng Cui, Wenwu Zhu. </a:t>
            </a:r>
            <a:r>
              <a:rPr lang="en-US" altLang="zh-CN" sz="1600" dirty="0" err="1"/>
              <a:t>DepthLGP</a:t>
            </a:r>
            <a:r>
              <a:rPr lang="en-US" altLang="zh-CN" sz="1600" dirty="0"/>
              <a:t>: Learning </a:t>
            </a:r>
            <a:r>
              <a:rPr lang="en-US" altLang="zh-CN" sz="1600" dirty="0" err="1"/>
              <a:t>Embeddings</a:t>
            </a:r>
            <a:r>
              <a:rPr lang="en-US" altLang="zh-CN" sz="1600" dirty="0"/>
              <a:t> of Out-of-Sample Nodes in Dynamic Networks. </a:t>
            </a:r>
            <a:r>
              <a:rPr lang="en-US" altLang="zh-CN" sz="1600" b="1" i="1" dirty="0"/>
              <a:t>AAAI</a:t>
            </a:r>
            <a:r>
              <a:rPr lang="en-US" altLang="zh-CN" sz="1600" dirty="0"/>
              <a:t>, 2018. </a:t>
            </a:r>
          </a:p>
          <a:p>
            <a:pPr algn="just"/>
            <a:r>
              <a:rPr lang="en-US" altLang="zh-CN" sz="1600" dirty="0"/>
              <a:t>Xiao Wang, Peng Cui, Jing Wang, Jian Pei, Wenwu Zhu, Shiqiang Yang. Community Preserving Network Embedding. </a:t>
            </a:r>
            <a:r>
              <a:rPr lang="en-US" altLang="zh-CN" sz="1600" b="1" i="1" dirty="0"/>
              <a:t>AAAI</a:t>
            </a:r>
            <a:r>
              <a:rPr lang="en-US" altLang="zh-CN" sz="1600" dirty="0"/>
              <a:t>, 2017.</a:t>
            </a:r>
          </a:p>
          <a:p>
            <a:pPr algn="just"/>
            <a:r>
              <a:rPr lang="en-US" altLang="zh-CN" sz="1600" dirty="0" err="1"/>
              <a:t>Daixin</a:t>
            </a:r>
            <a:r>
              <a:rPr lang="en-US" altLang="zh-CN" sz="1600" dirty="0"/>
              <a:t> Wang, Peng Cui, Wenwu Zhu. Structural Deep Network Embedding. </a:t>
            </a:r>
            <a:r>
              <a:rPr lang="en-US" altLang="zh-CN" sz="1600" b="1" i="1" dirty="0"/>
              <a:t>KDD</a:t>
            </a:r>
            <a:r>
              <a:rPr lang="en-US" altLang="zh-CN" sz="1600" dirty="0"/>
              <a:t>, 2016. </a:t>
            </a:r>
            <a:endParaRPr lang="en-US" altLang="zh-CN" sz="1600" dirty="0" smtClean="0"/>
          </a:p>
          <a:p>
            <a:pPr algn="just"/>
            <a:r>
              <a:rPr lang="en-US" altLang="zh-CN" sz="1600" dirty="0" err="1" smtClean="0"/>
              <a:t>Mingdong</a:t>
            </a:r>
            <a:r>
              <a:rPr lang="en-US" altLang="zh-CN" sz="1600" dirty="0" smtClean="0"/>
              <a:t> </a:t>
            </a:r>
            <a:r>
              <a:rPr lang="en-US" altLang="zh-CN" sz="1600" dirty="0" err="1"/>
              <a:t>Ou</a:t>
            </a:r>
            <a:r>
              <a:rPr lang="en-US" altLang="zh-CN" sz="1600" dirty="0"/>
              <a:t>, Peng Cui, Jian Pei, Wenwu Zhu. Asymmetric Transitivity Preserving Graph Embedding. </a:t>
            </a:r>
            <a:r>
              <a:rPr lang="en-US" altLang="zh-CN" sz="1600" b="1" i="1" dirty="0"/>
              <a:t>KDD</a:t>
            </a:r>
            <a:r>
              <a:rPr lang="en-US" altLang="zh-CN" sz="1600" dirty="0"/>
              <a:t>, 2016. </a:t>
            </a:r>
            <a:endParaRPr lang="en-US" altLang="zh-CN" sz="1600" i="1" dirty="0"/>
          </a:p>
          <a:p>
            <a:pPr algn="just"/>
            <a:r>
              <a:rPr lang="en-US" altLang="zh-CN" sz="1600" dirty="0" err="1" smtClean="0"/>
              <a:t>Mingdong</a:t>
            </a:r>
            <a:r>
              <a:rPr lang="en-US" altLang="zh-CN" sz="1600" dirty="0" smtClean="0"/>
              <a:t> </a:t>
            </a:r>
            <a:r>
              <a:rPr lang="en-US" altLang="zh-CN" sz="1600" dirty="0" err="1"/>
              <a:t>Ou</a:t>
            </a:r>
            <a:r>
              <a:rPr lang="en-US" altLang="zh-CN" sz="1600" dirty="0"/>
              <a:t>, Peng Cui, </a:t>
            </a:r>
            <a:r>
              <a:rPr lang="en-US" altLang="zh-CN" sz="1600" dirty="0" err="1"/>
              <a:t>Fei</a:t>
            </a:r>
            <a:r>
              <a:rPr lang="en-US" altLang="zh-CN" sz="1600" dirty="0"/>
              <a:t> Wang, Jun Wang, Wenwu Zhu. Non-transitive Hashing with Latent Similarity Components. </a:t>
            </a:r>
            <a:r>
              <a:rPr lang="en-US" altLang="zh-CN" sz="1600" b="1" i="1" dirty="0"/>
              <a:t>KDD</a:t>
            </a:r>
            <a:r>
              <a:rPr lang="en-US" altLang="zh-CN" sz="1600" dirty="0"/>
              <a:t>, </a:t>
            </a:r>
            <a:r>
              <a:rPr lang="en-US" altLang="zh-CN" sz="1600" dirty="0" smtClean="0"/>
              <a:t>2015.Mingdong </a:t>
            </a:r>
            <a:r>
              <a:rPr lang="en-US" altLang="zh-CN" sz="1600" dirty="0" err="1"/>
              <a:t>Ou</a:t>
            </a:r>
            <a:r>
              <a:rPr lang="en-US" altLang="zh-CN" sz="1600" dirty="0"/>
              <a:t>, Peng Cui, </a:t>
            </a:r>
            <a:r>
              <a:rPr lang="en-US" altLang="zh-CN" sz="1600" dirty="0" err="1"/>
              <a:t>Fei</a:t>
            </a:r>
            <a:r>
              <a:rPr lang="en-US" altLang="zh-CN" sz="1600" dirty="0"/>
              <a:t> Wang, Jun Wang, Wenwu Zhu, Shiqiang Yang. Comparing Apples to Oranges: A Scalable Solution with Heterogeneous Hashing. </a:t>
            </a:r>
            <a:r>
              <a:rPr lang="en-US" altLang="zh-CN" sz="1600" b="1" i="1" dirty="0"/>
              <a:t>KDD</a:t>
            </a:r>
            <a:r>
              <a:rPr lang="en-US" altLang="zh-CN" sz="1600" dirty="0"/>
              <a:t>, </a:t>
            </a:r>
            <a:r>
              <a:rPr lang="en-US" altLang="zh-CN" sz="1600" dirty="0" smtClean="0"/>
              <a:t>2013</a:t>
            </a:r>
            <a:endParaRPr lang="en-US" altLang="zh-CN" sz="1600" dirty="0"/>
          </a:p>
        </p:txBody>
      </p:sp>
      <p:sp>
        <p:nvSpPr>
          <p:cNvPr id="4" name="Shape 60">
            <a:extLst>
              <a:ext uri="{FF2B5EF4-FFF2-40B4-BE49-F238E27FC236}">
                <a16:creationId xmlns:a16="http://schemas.microsoft.com/office/drawing/2014/main" id="{0FD89798-6DD1-3F41-8B8D-CF79027F81F4}"/>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smtClean="0">
                <a:solidFill>
                  <a:schemeClr val="tx1"/>
                </a:solidFill>
              </a:rPr>
              <a:t>References</a:t>
            </a:r>
            <a:endParaRPr lang="en-US" dirty="0">
              <a:solidFill>
                <a:schemeClr val="tx1"/>
              </a:solidFill>
            </a:endParaRPr>
          </a:p>
        </p:txBody>
      </p:sp>
    </p:spTree>
    <p:extLst>
      <p:ext uri="{BB962C8B-B14F-4D97-AF65-F5344CB8AC3E}">
        <p14:creationId xmlns:p14="http://schemas.microsoft.com/office/powerpoint/2010/main" val="860780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60">
            <a:extLst>
              <a:ext uri="{FF2B5EF4-FFF2-40B4-BE49-F238E27FC236}">
                <a16:creationId xmlns:a16="http://schemas.microsoft.com/office/drawing/2014/main" id="{8B33B9A4-CA08-3041-95CA-579A02265D33}"/>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err="1"/>
              <a:t>Isomap</a:t>
            </a:r>
            <a:endParaRPr lang="en-US" dirty="0">
              <a:solidFill>
                <a:schemeClr val="tx1"/>
              </a:solidFill>
            </a:endParaRPr>
          </a:p>
        </p:txBody>
      </p:sp>
      <p:pic>
        <p:nvPicPr>
          <p:cNvPr id="7" name="图片 4"/>
          <p:cNvPicPr>
            <a:picLocks noChangeAspect="1"/>
          </p:cNvPicPr>
          <p:nvPr/>
        </p:nvPicPr>
        <p:blipFill>
          <a:blip r:embed="rId2"/>
          <a:stretch>
            <a:fillRect/>
          </a:stretch>
        </p:blipFill>
        <p:spPr>
          <a:xfrm>
            <a:off x="1349261" y="3984859"/>
            <a:ext cx="6221004" cy="1071958"/>
          </a:xfrm>
          <a:prstGeom prst="rect">
            <a:avLst/>
          </a:prstGeom>
        </p:spPr>
      </p:pic>
      <p:sp>
        <p:nvSpPr>
          <p:cNvPr id="4" name="Slide Number Placeholder 3"/>
          <p:cNvSpPr>
            <a:spLocks noGrp="1"/>
          </p:cNvSpPr>
          <p:nvPr>
            <p:ph type="sldNum" sz="quarter" idx="12"/>
          </p:nvPr>
        </p:nvSpPr>
        <p:spPr/>
        <p:txBody>
          <a:bodyPr/>
          <a:lstStyle/>
          <a:p>
            <a:fld id="{0CFEC368-1D7A-4F81-ABF6-AE0E36BAF64C}" type="slidenum">
              <a:rPr lang="en-US" smtClean="0"/>
              <a:pPr/>
              <a:t>16</a:t>
            </a:fld>
            <a:endParaRPr lang="en-US"/>
          </a:p>
        </p:txBody>
      </p:sp>
      <p:sp>
        <p:nvSpPr>
          <p:cNvPr id="3" name="Content Placeholder 2"/>
          <p:cNvSpPr>
            <a:spLocks noGrp="1"/>
          </p:cNvSpPr>
          <p:nvPr>
            <p:ph idx="1"/>
          </p:nvPr>
        </p:nvSpPr>
        <p:spPr>
          <a:xfrm>
            <a:off x="311700" y="643861"/>
            <a:ext cx="8160758" cy="3798168"/>
          </a:xfrm>
        </p:spPr>
        <p:txBody>
          <a:bodyPr/>
          <a:lstStyle/>
          <a:p>
            <a:pPr>
              <a:lnSpc>
                <a:spcPct val="125000"/>
              </a:lnSpc>
              <a:spcBef>
                <a:spcPts val="400"/>
              </a:spcBef>
            </a:pPr>
            <a:r>
              <a:rPr lang="en-US" altLang="zh-CN" dirty="0"/>
              <a:t>Construct</a:t>
            </a:r>
            <a:r>
              <a:rPr lang="zh-CN" altLang="en-US" dirty="0"/>
              <a:t> </a:t>
            </a:r>
            <a:r>
              <a:rPr lang="en-US" altLang="zh-CN" dirty="0"/>
              <a:t>graphs</a:t>
            </a:r>
            <a:r>
              <a:rPr lang="zh-CN" altLang="en-US" dirty="0"/>
              <a:t> </a:t>
            </a:r>
            <a:r>
              <a:rPr lang="en-US" altLang="zh-CN" dirty="0"/>
              <a:t>from</a:t>
            </a:r>
            <a:r>
              <a:rPr lang="zh-CN" altLang="en-US" dirty="0"/>
              <a:t> </a:t>
            </a:r>
            <a:r>
              <a:rPr lang="en-US" altLang="zh-CN" dirty="0"/>
              <a:t>datasets,</a:t>
            </a:r>
            <a:r>
              <a:rPr lang="zh-CN" altLang="en-US" dirty="0"/>
              <a:t> </a:t>
            </a:r>
            <a:r>
              <a:rPr lang="en-US" altLang="zh-CN" dirty="0"/>
              <a:t>and</a:t>
            </a:r>
            <a:r>
              <a:rPr lang="zh-CN" altLang="en-US" dirty="0"/>
              <a:t> </a:t>
            </a:r>
            <a:r>
              <a:rPr lang="en-US" altLang="zh-CN" dirty="0"/>
              <a:t>then</a:t>
            </a:r>
            <a:r>
              <a:rPr lang="zh-CN" altLang="en-US" dirty="0"/>
              <a:t> </a:t>
            </a:r>
            <a:r>
              <a:rPr lang="en-US" altLang="zh-CN" dirty="0"/>
              <a:t>use</a:t>
            </a:r>
            <a:r>
              <a:rPr lang="zh-CN" altLang="en-US" dirty="0"/>
              <a:t> </a:t>
            </a:r>
            <a:r>
              <a:rPr lang="en-US" altLang="zh-CN" dirty="0"/>
              <a:t>MDS</a:t>
            </a:r>
            <a:r>
              <a:rPr lang="zh-CN" altLang="en-US" dirty="0"/>
              <a:t> </a:t>
            </a:r>
            <a:r>
              <a:rPr lang="en-US" altLang="zh-CN" dirty="0"/>
              <a:t>for</a:t>
            </a:r>
            <a:r>
              <a:rPr lang="zh-CN" altLang="en-US" dirty="0"/>
              <a:t> </a:t>
            </a:r>
            <a:r>
              <a:rPr lang="en-US" altLang="zh-CN" dirty="0"/>
              <a:t>graph</a:t>
            </a:r>
            <a:r>
              <a:rPr lang="zh-CN" altLang="en-US" dirty="0"/>
              <a:t> </a:t>
            </a:r>
            <a:r>
              <a:rPr lang="en-US" altLang="zh-CN" dirty="0"/>
              <a:t>embedding,</a:t>
            </a:r>
            <a:r>
              <a:rPr lang="zh-CN" altLang="en-US" dirty="0"/>
              <a:t> </a:t>
            </a:r>
            <a:r>
              <a:rPr lang="en-US" altLang="zh-CN" dirty="0"/>
              <a:t>with</a:t>
            </a:r>
            <a:r>
              <a:rPr lang="zh-CN" altLang="en-US" dirty="0"/>
              <a:t> </a:t>
            </a:r>
            <a:r>
              <a:rPr lang="en-US" altLang="zh-CN" dirty="0"/>
              <a:t>the</a:t>
            </a:r>
            <a:r>
              <a:rPr lang="zh-CN" altLang="en-US" dirty="0"/>
              <a:t> </a:t>
            </a:r>
            <a:r>
              <a:rPr lang="en-US" altLang="zh-CN" dirty="0"/>
              <a:t>aim</a:t>
            </a:r>
            <a:r>
              <a:rPr lang="zh-CN" altLang="en-US" dirty="0"/>
              <a:t> </a:t>
            </a:r>
            <a:r>
              <a:rPr lang="en-US" altLang="zh-CN" dirty="0"/>
              <a:t>of</a:t>
            </a:r>
            <a:r>
              <a:rPr lang="zh-CN" altLang="en-US" dirty="0"/>
              <a:t> </a:t>
            </a:r>
            <a:r>
              <a:rPr lang="en-US" altLang="zh-CN" dirty="0" smtClean="0"/>
              <a:t>dimensionality</a:t>
            </a:r>
            <a:r>
              <a:rPr lang="zh-CN" altLang="en-US" dirty="0" smtClean="0"/>
              <a:t> </a:t>
            </a:r>
            <a:r>
              <a:rPr lang="en-US" altLang="zh-CN" dirty="0"/>
              <a:t>reduction.</a:t>
            </a:r>
            <a:endParaRPr lang="en-US" dirty="0"/>
          </a:p>
          <a:p>
            <a:pPr lvl="1">
              <a:lnSpc>
                <a:spcPct val="125000"/>
              </a:lnSpc>
              <a:spcBef>
                <a:spcPts val="400"/>
              </a:spcBef>
            </a:pPr>
            <a:r>
              <a:rPr lang="en-US" dirty="0"/>
              <a:t> </a:t>
            </a:r>
            <a:r>
              <a:rPr lang="en-US" sz="1600" dirty="0"/>
              <a:t>Step 1. </a:t>
            </a:r>
            <a:r>
              <a:rPr lang="en-US" sz="1600" b="1" dirty="0">
                <a:solidFill>
                  <a:srgbClr val="FFC000"/>
                </a:solidFill>
              </a:rPr>
              <a:t>Construct a neighborhood graph</a:t>
            </a:r>
            <a:r>
              <a:rPr lang="en-US" sz="1600" dirty="0"/>
              <a:t>.</a:t>
            </a:r>
          </a:p>
          <a:p>
            <a:pPr lvl="2">
              <a:lnSpc>
                <a:spcPct val="125000"/>
              </a:lnSpc>
              <a:spcBef>
                <a:spcPts val="400"/>
              </a:spcBef>
            </a:pPr>
            <a:r>
              <a:rPr lang="en-US" sz="1600" dirty="0"/>
              <a:t>For each point, pick K nearest points as its neighbors.</a:t>
            </a:r>
          </a:p>
          <a:p>
            <a:pPr lvl="2">
              <a:lnSpc>
                <a:spcPct val="125000"/>
              </a:lnSpc>
              <a:spcBef>
                <a:spcPts val="400"/>
              </a:spcBef>
            </a:pPr>
            <a:r>
              <a:rPr lang="en-US" sz="1600" dirty="0"/>
              <a:t>Connect two neighboring points in the graph.</a:t>
            </a:r>
          </a:p>
          <a:p>
            <a:pPr lvl="2">
              <a:lnSpc>
                <a:spcPct val="125000"/>
              </a:lnSpc>
              <a:spcBef>
                <a:spcPts val="400"/>
              </a:spcBef>
            </a:pPr>
            <a:r>
              <a:rPr lang="en-US" sz="1600" dirty="0"/>
              <a:t>Euclidean distance between features as edge length.</a:t>
            </a:r>
          </a:p>
          <a:p>
            <a:pPr lvl="1">
              <a:lnSpc>
                <a:spcPct val="125000"/>
              </a:lnSpc>
              <a:spcBef>
                <a:spcPts val="400"/>
              </a:spcBef>
            </a:pPr>
            <a:r>
              <a:rPr lang="en-US" sz="1600" dirty="0"/>
              <a:t>Step 2. Compute shortest path between two nodes.</a:t>
            </a:r>
          </a:p>
          <a:p>
            <a:pPr lvl="2">
              <a:lnSpc>
                <a:spcPct val="125000"/>
              </a:lnSpc>
              <a:spcBef>
                <a:spcPts val="400"/>
              </a:spcBef>
            </a:pPr>
            <a:r>
              <a:rPr lang="en-US" sz="1600" dirty="0"/>
              <a:t>Store results as an n*n distance matrix.</a:t>
            </a:r>
          </a:p>
          <a:p>
            <a:pPr lvl="1">
              <a:lnSpc>
                <a:spcPct val="125000"/>
              </a:lnSpc>
              <a:spcBef>
                <a:spcPts val="400"/>
              </a:spcBef>
            </a:pPr>
            <a:r>
              <a:rPr lang="en-US" sz="1600" dirty="0"/>
              <a:t>Step 3. Apply MDS on the distance matrix to learn representations.</a:t>
            </a:r>
            <a:endParaRPr lang="en-US" dirty="0"/>
          </a:p>
        </p:txBody>
      </p:sp>
      <p:grpSp>
        <p:nvGrpSpPr>
          <p:cNvPr id="8" name="组 7"/>
          <p:cNvGrpSpPr/>
          <p:nvPr/>
        </p:nvGrpSpPr>
        <p:grpSpPr>
          <a:xfrm>
            <a:off x="6246185" y="3095931"/>
            <a:ext cx="2226273" cy="432048"/>
            <a:chOff x="6804248" y="3973760"/>
            <a:chExt cx="2345240" cy="576064"/>
          </a:xfrm>
        </p:grpSpPr>
        <p:sp>
          <p:nvSpPr>
            <p:cNvPr id="5" name="五边形 4"/>
            <p:cNvSpPr/>
            <p:nvPr/>
          </p:nvSpPr>
          <p:spPr>
            <a:xfrm rot="10800000">
              <a:off x="6804248" y="3973760"/>
              <a:ext cx="2196752" cy="576064"/>
            </a:xfrm>
            <a:prstGeom prst="homePlat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dirty="0"/>
            </a:p>
          </p:txBody>
        </p:sp>
        <p:sp>
          <p:nvSpPr>
            <p:cNvPr id="6" name="文本框 5"/>
            <p:cNvSpPr txBox="1"/>
            <p:nvPr/>
          </p:nvSpPr>
          <p:spPr>
            <a:xfrm>
              <a:off x="7020272" y="4084984"/>
              <a:ext cx="2129216" cy="410369"/>
            </a:xfrm>
            <a:prstGeom prst="rect">
              <a:avLst/>
            </a:prstGeom>
            <a:noFill/>
          </p:spPr>
          <p:txBody>
            <a:bodyPr wrap="none" rtlCol="0">
              <a:spAutoFit/>
            </a:bodyPr>
            <a:lstStyle/>
            <a:p>
              <a:r>
                <a:rPr kumimoji="1" lang="en-US" altLang="zh-CN" b="1" dirty="0">
                  <a:solidFill>
                    <a:schemeClr val="bg1"/>
                  </a:solidFill>
                </a:rPr>
                <a:t>High</a:t>
              </a:r>
              <a:r>
                <a:rPr kumimoji="1" lang="zh-CN" altLang="en-US" b="1" dirty="0">
                  <a:solidFill>
                    <a:schemeClr val="bg1"/>
                  </a:solidFill>
                </a:rPr>
                <a:t> </a:t>
              </a:r>
              <a:r>
                <a:rPr kumimoji="1" lang="en-US" altLang="zh-CN" b="1" dirty="0">
                  <a:solidFill>
                    <a:schemeClr val="bg1"/>
                  </a:solidFill>
                </a:rPr>
                <a:t>Complexity</a:t>
              </a:r>
              <a:endParaRPr kumimoji="1" lang="zh-CN" altLang="en-US" b="1" dirty="0">
                <a:solidFill>
                  <a:schemeClr val="bg1"/>
                </a:solidFill>
              </a:endParaRPr>
            </a:p>
          </p:txBody>
        </p:sp>
      </p:grpSp>
    </p:spTree>
    <p:extLst>
      <p:ext uri="{BB962C8B-B14F-4D97-AF65-F5344CB8AC3E}">
        <p14:creationId xmlns:p14="http://schemas.microsoft.com/office/powerpoint/2010/main" val="104270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FEC368-1D7A-4F81-ABF6-AE0E36BAF64C}" type="slidenum">
              <a:rPr lang="en-US" smtClean="0"/>
              <a:pPr/>
              <a:t>17</a:t>
            </a:fld>
            <a:endParaRPr lang="en-US"/>
          </a:p>
        </p:txBody>
      </p:sp>
      <p:sp>
        <p:nvSpPr>
          <p:cNvPr id="3" name="Content Placeholder 2"/>
          <p:cNvSpPr>
            <a:spLocks noGrp="1"/>
          </p:cNvSpPr>
          <p:nvPr>
            <p:ph idx="1"/>
          </p:nvPr>
        </p:nvSpPr>
        <p:spPr>
          <a:xfrm>
            <a:off x="311700" y="1038134"/>
            <a:ext cx="8160758" cy="3657600"/>
          </a:xfrm>
        </p:spPr>
        <p:txBody>
          <a:bodyPr/>
          <a:lstStyle/>
          <a:p>
            <a:pPr>
              <a:lnSpc>
                <a:spcPct val="125000"/>
              </a:lnSpc>
              <a:spcBef>
                <a:spcPts val="400"/>
              </a:spcBef>
            </a:pPr>
            <a:r>
              <a:rPr lang="en-US" altLang="zh-CN" dirty="0"/>
              <a:t>To</a:t>
            </a:r>
            <a:r>
              <a:rPr lang="zh-CN" altLang="en-US" dirty="0"/>
              <a:t> </a:t>
            </a:r>
            <a:r>
              <a:rPr lang="en-US" altLang="zh-CN" dirty="0"/>
              <a:t>avoid</a:t>
            </a:r>
            <a:r>
              <a:rPr lang="zh-CN" altLang="en-US" dirty="0"/>
              <a:t> </a:t>
            </a:r>
            <a:r>
              <a:rPr lang="en-US" altLang="zh-CN" dirty="0"/>
              <a:t>explicit</a:t>
            </a:r>
            <a:r>
              <a:rPr lang="zh-CN" altLang="en-US" dirty="0"/>
              <a:t> </a:t>
            </a:r>
            <a:r>
              <a:rPr lang="en-US" altLang="zh-CN" dirty="0"/>
              <a:t>pair-wise</a:t>
            </a:r>
            <a:r>
              <a:rPr lang="zh-CN" altLang="en-US" dirty="0"/>
              <a:t> </a:t>
            </a:r>
            <a:r>
              <a:rPr lang="en-US" altLang="zh-CN" dirty="0"/>
              <a:t>proximity</a:t>
            </a:r>
            <a:r>
              <a:rPr lang="zh-CN" altLang="en-US" dirty="0"/>
              <a:t> </a:t>
            </a:r>
            <a:r>
              <a:rPr lang="en-US" altLang="zh-CN" dirty="0"/>
              <a:t>calculation.</a:t>
            </a:r>
            <a:endParaRPr lang="en-US" dirty="0"/>
          </a:p>
          <a:p>
            <a:pPr lvl="1">
              <a:lnSpc>
                <a:spcPct val="125000"/>
              </a:lnSpc>
              <a:spcBef>
                <a:spcPts val="400"/>
              </a:spcBef>
            </a:pPr>
            <a:r>
              <a:rPr lang="en-US" sz="1600" dirty="0"/>
              <a:t>Step 1. </a:t>
            </a:r>
            <a:r>
              <a:rPr lang="en-US" sz="1600" b="1" dirty="0">
                <a:solidFill>
                  <a:srgbClr val="FFC000"/>
                </a:solidFill>
              </a:rPr>
              <a:t>Construct a neighborhood graph (same as </a:t>
            </a:r>
            <a:r>
              <a:rPr lang="en-US" sz="1600" b="1" dirty="0" err="1">
                <a:solidFill>
                  <a:srgbClr val="FFC000"/>
                </a:solidFill>
              </a:rPr>
              <a:t>Isomap</a:t>
            </a:r>
            <a:r>
              <a:rPr lang="en-US" sz="1600" b="1" dirty="0">
                <a:solidFill>
                  <a:srgbClr val="FFC000"/>
                </a:solidFill>
              </a:rPr>
              <a:t>).</a:t>
            </a:r>
          </a:p>
          <a:p>
            <a:pPr lvl="1">
              <a:lnSpc>
                <a:spcPct val="125000"/>
              </a:lnSpc>
              <a:spcBef>
                <a:spcPts val="400"/>
              </a:spcBef>
            </a:pPr>
            <a:r>
              <a:rPr lang="en-US" sz="1600" dirty="0"/>
              <a:t>Step 2. Set edge weights as follows:</a:t>
            </a:r>
          </a:p>
          <a:p>
            <a:pPr lvl="2">
              <a:lnSpc>
                <a:spcPct val="125000"/>
              </a:lnSpc>
              <a:spcBef>
                <a:spcPts val="400"/>
              </a:spcBef>
            </a:pPr>
            <a:r>
              <a:rPr lang="en-US" sz="1600" dirty="0"/>
              <a:t>Fix        between non-neighboring points as zero.</a:t>
            </a:r>
          </a:p>
          <a:p>
            <a:pPr lvl="2">
              <a:lnSpc>
                <a:spcPct val="125000"/>
              </a:lnSpc>
              <a:spcBef>
                <a:spcPts val="400"/>
              </a:spcBef>
            </a:pPr>
            <a:r>
              <a:rPr lang="en-US" sz="1600" dirty="0"/>
              <a:t>Learn        for neighboring nodes by minimizing:</a:t>
            </a:r>
          </a:p>
          <a:p>
            <a:pPr lvl="3">
              <a:lnSpc>
                <a:spcPct val="125000"/>
              </a:lnSpc>
              <a:spcBef>
                <a:spcPts val="400"/>
              </a:spcBef>
            </a:pPr>
            <a:endParaRPr lang="en-US" sz="1600" dirty="0"/>
          </a:p>
          <a:p>
            <a:pPr lvl="3">
              <a:lnSpc>
                <a:spcPct val="125000"/>
              </a:lnSpc>
              <a:spcBef>
                <a:spcPts val="400"/>
              </a:spcBef>
            </a:pPr>
            <a:endParaRPr lang="en-US" sz="1600" dirty="0"/>
          </a:p>
          <a:p>
            <a:pPr lvl="3">
              <a:lnSpc>
                <a:spcPct val="125000"/>
              </a:lnSpc>
              <a:spcBef>
                <a:spcPts val="400"/>
              </a:spcBef>
            </a:pPr>
            <a:r>
              <a:rPr lang="en-US" dirty="0"/>
              <a:t>under the constraint that </a:t>
            </a:r>
          </a:p>
          <a:p>
            <a:pPr lvl="1">
              <a:lnSpc>
                <a:spcPct val="125000"/>
              </a:lnSpc>
              <a:spcBef>
                <a:spcPts val="400"/>
              </a:spcBef>
            </a:pPr>
            <a:r>
              <a:rPr lang="en-US" sz="1600" dirty="0"/>
              <a:t>Step 2. Learn representations by minimizing:</a:t>
            </a:r>
            <a:endParaRPr lang="en-US" dirty="0"/>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848" y="2293531"/>
            <a:ext cx="307224" cy="271501"/>
          </a:xfrm>
          <a:prstGeom prst="rect">
            <a:avLst/>
          </a:prstGeom>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85" y="2664051"/>
            <a:ext cx="307224" cy="271501"/>
          </a:xfrm>
          <a:prstGeom prst="rect">
            <a:avLst/>
          </a:prstGeom>
        </p:spPr>
      </p:pic>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0724" y="3141971"/>
            <a:ext cx="2100556" cy="450119"/>
          </a:xfrm>
          <a:prstGeom prst="rect">
            <a:avLst/>
          </a:prstGeom>
        </p:spPr>
      </p:pic>
      <p:pic>
        <p:nvPicPr>
          <p:cNvPr id="10" name="Picture 9"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165" y="3592090"/>
            <a:ext cx="907508" cy="438373"/>
          </a:xfrm>
          <a:prstGeom prst="rect">
            <a:avLst/>
          </a:prstGeom>
        </p:spPr>
      </p:pic>
      <p:pic>
        <p:nvPicPr>
          <p:cNvPr id="11" name="Picture 10"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0724" y="4347126"/>
            <a:ext cx="2079122" cy="428685"/>
          </a:xfrm>
          <a:prstGeom prst="rect">
            <a:avLst/>
          </a:prstGeom>
        </p:spPr>
      </p:pic>
      <p:pic>
        <p:nvPicPr>
          <p:cNvPr id="12" name="图片 9"/>
          <p:cNvPicPr>
            <a:picLocks noChangeAspect="1"/>
          </p:cNvPicPr>
          <p:nvPr/>
        </p:nvPicPr>
        <p:blipFill>
          <a:blip r:embed="rId7"/>
          <a:stretch>
            <a:fillRect/>
          </a:stretch>
        </p:blipFill>
        <p:spPr>
          <a:xfrm>
            <a:off x="5419023" y="3686562"/>
            <a:ext cx="3327785" cy="1228281"/>
          </a:xfrm>
          <a:prstGeom prst="rect">
            <a:avLst/>
          </a:prstGeom>
        </p:spPr>
      </p:pic>
      <p:sp>
        <p:nvSpPr>
          <p:cNvPr id="13" name="Shape 60">
            <a:extLst>
              <a:ext uri="{FF2B5EF4-FFF2-40B4-BE49-F238E27FC236}">
                <a16:creationId xmlns:a16="http://schemas.microsoft.com/office/drawing/2014/main" id="{B771ACBA-E6DB-984C-97F8-2BD41CFC86D8}"/>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Locally</a:t>
            </a:r>
            <a:r>
              <a:rPr lang="zh-CN" altLang="en-US" dirty="0"/>
              <a:t> </a:t>
            </a:r>
            <a:r>
              <a:rPr lang="en-US" altLang="zh-CN" dirty="0"/>
              <a:t>Linear</a:t>
            </a:r>
            <a:r>
              <a:rPr lang="zh-CN" altLang="en-US" dirty="0"/>
              <a:t> </a:t>
            </a:r>
            <a:r>
              <a:rPr lang="en-US" altLang="zh-CN" dirty="0"/>
              <a:t>Embedding</a:t>
            </a:r>
            <a:endParaRPr lang="en-US" dirty="0">
              <a:solidFill>
                <a:schemeClr val="tx1"/>
              </a:solidFill>
            </a:endParaRPr>
          </a:p>
        </p:txBody>
      </p:sp>
    </p:spTree>
    <p:extLst>
      <p:ext uri="{BB962C8B-B14F-4D97-AF65-F5344CB8AC3E}">
        <p14:creationId xmlns:p14="http://schemas.microsoft.com/office/powerpoint/2010/main" val="6544868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1700" y="1206935"/>
            <a:ext cx="8390866" cy="3657600"/>
          </a:xfrm>
        </p:spPr>
        <p:txBody>
          <a:bodyPr/>
          <a:lstStyle/>
          <a:p>
            <a:pPr>
              <a:lnSpc>
                <a:spcPct val="125000"/>
              </a:lnSpc>
            </a:pPr>
            <a:r>
              <a:rPr lang="en-US" sz="2000" dirty="0" smtClean="0"/>
              <a:t>We can also directly apply graph embedding on a </a:t>
            </a:r>
            <a:r>
              <a:rPr lang="en-US" sz="2000" dirty="0"/>
              <a:t>real-world network, e.g. a social network.</a:t>
            </a:r>
          </a:p>
          <a:p>
            <a:pPr lvl="1">
              <a:lnSpc>
                <a:spcPct val="125000"/>
              </a:lnSpc>
              <a:spcBef>
                <a:spcPts val="600"/>
              </a:spcBef>
            </a:pPr>
            <a:r>
              <a:rPr lang="en-US" sz="1800" dirty="0"/>
              <a:t>W is no longer constructed from features, but from network topology. For example, we can use the adjacency matrix as W.</a:t>
            </a:r>
          </a:p>
        </p:txBody>
      </p:sp>
      <p:sp>
        <p:nvSpPr>
          <p:cNvPr id="4" name="Slide Number Placeholder 3"/>
          <p:cNvSpPr>
            <a:spLocks noGrp="1"/>
          </p:cNvSpPr>
          <p:nvPr>
            <p:ph type="sldNum" sz="quarter" idx="12"/>
          </p:nvPr>
        </p:nvSpPr>
        <p:spPr/>
        <p:txBody>
          <a:bodyPr/>
          <a:lstStyle/>
          <a:p>
            <a:fld id="{0CFEC368-1D7A-4F81-ABF6-AE0E36BAF64C}" type="slidenum">
              <a:rPr lang="en-US" smtClean="0"/>
              <a:pPr/>
              <a:t>18</a:t>
            </a:fld>
            <a:endParaRPr lang="en-US"/>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254" y="2896044"/>
            <a:ext cx="5508600" cy="1886213"/>
          </a:xfrm>
          <a:prstGeom prst="rect">
            <a:avLst/>
          </a:prstGeom>
        </p:spPr>
      </p:pic>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007" y="2861911"/>
            <a:ext cx="3336597" cy="1800476"/>
          </a:xfrm>
          <a:prstGeom prst="rect">
            <a:avLst/>
          </a:prstGeom>
        </p:spPr>
      </p:pic>
      <p:cxnSp>
        <p:nvCxnSpPr>
          <p:cNvPr id="11" name="Straight Connector 10"/>
          <p:cNvCxnSpPr/>
          <p:nvPr/>
        </p:nvCxnSpPr>
        <p:spPr>
          <a:xfrm>
            <a:off x="1909276" y="3018910"/>
            <a:ext cx="1104689" cy="1011412"/>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1710489" y="3226798"/>
            <a:ext cx="1134126" cy="1015058"/>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1541139" y="3434686"/>
            <a:ext cx="1134126" cy="1015058"/>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cxnSp>
        <p:nvCxnSpPr>
          <p:cNvPr id="15" name="Straight Connector 14"/>
          <p:cNvCxnSpPr>
            <a:cxnSpLocks/>
          </p:cNvCxnSpPr>
          <p:nvPr/>
        </p:nvCxnSpPr>
        <p:spPr>
          <a:xfrm>
            <a:off x="1371789" y="3621935"/>
            <a:ext cx="1090265" cy="983473"/>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14" name="Shape 60">
            <a:extLst>
              <a:ext uri="{FF2B5EF4-FFF2-40B4-BE49-F238E27FC236}">
                <a16:creationId xmlns:a16="http://schemas.microsoft.com/office/drawing/2014/main" id="{962C9D95-049C-DA4A-8AD0-D104653D7FEA}"/>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Applying graph embedding to networks</a:t>
            </a:r>
            <a:endParaRPr lang="en-US" dirty="0">
              <a:solidFill>
                <a:schemeClr val="tx1"/>
              </a:solidFill>
            </a:endParaRPr>
          </a:p>
        </p:txBody>
      </p:sp>
    </p:spTree>
    <p:extLst>
      <p:ext uri="{BB962C8B-B14F-4D97-AF65-F5344CB8AC3E}">
        <p14:creationId xmlns:p14="http://schemas.microsoft.com/office/powerpoint/2010/main" val="24801418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1699" y="966378"/>
            <a:ext cx="8396871" cy="4177122"/>
          </a:xfrm>
        </p:spPr>
        <p:txBody>
          <a:bodyPr>
            <a:normAutofit/>
          </a:bodyPr>
          <a:lstStyle/>
          <a:p>
            <a:pPr>
              <a:lnSpc>
                <a:spcPct val="125000"/>
              </a:lnSpc>
              <a:spcBef>
                <a:spcPts val="450"/>
              </a:spcBef>
            </a:pPr>
            <a:r>
              <a:rPr lang="en-US" dirty="0"/>
              <a:t>Success of graph embedding depends on the quality of W</a:t>
            </a:r>
          </a:p>
          <a:p>
            <a:pPr lvl="1">
              <a:lnSpc>
                <a:spcPct val="125000"/>
              </a:lnSpc>
              <a:spcBef>
                <a:spcPts val="450"/>
              </a:spcBef>
            </a:pPr>
            <a:r>
              <a:rPr lang="en-US" dirty="0"/>
              <a:t>For </a:t>
            </a:r>
            <a:r>
              <a:rPr lang="en-US" altLang="zh-CN" dirty="0"/>
              <a:t>graph</a:t>
            </a:r>
            <a:r>
              <a:rPr lang="zh-CN" altLang="en-US" dirty="0"/>
              <a:t> </a:t>
            </a:r>
            <a:r>
              <a:rPr lang="en-US" altLang="zh-CN" dirty="0"/>
              <a:t>embedding</a:t>
            </a:r>
            <a:r>
              <a:rPr lang="en-US" dirty="0"/>
              <a:t>, W is constructed</a:t>
            </a:r>
            <a:r>
              <a:rPr lang="zh-CN" altLang="en-US" dirty="0"/>
              <a:t> </a:t>
            </a:r>
            <a:r>
              <a:rPr lang="en-US" altLang="zh-CN" dirty="0"/>
              <a:t>from</a:t>
            </a:r>
            <a:r>
              <a:rPr lang="zh-CN" altLang="en-US" dirty="0"/>
              <a:t> </a:t>
            </a:r>
            <a:r>
              <a:rPr lang="en-US" altLang="zh-CN" dirty="0"/>
              <a:t>dataset</a:t>
            </a:r>
            <a:r>
              <a:rPr lang="en-US" dirty="0"/>
              <a:t>.</a:t>
            </a:r>
          </a:p>
          <a:p>
            <a:pPr lvl="1">
              <a:lnSpc>
                <a:spcPct val="125000"/>
              </a:lnSpc>
              <a:spcBef>
                <a:spcPts val="450"/>
              </a:spcBef>
            </a:pPr>
            <a:r>
              <a:rPr lang="en-US" dirty="0" err="1"/>
              <a:t>W</a:t>
            </a:r>
            <a:r>
              <a:rPr lang="en-US" baseline="-25000" dirty="0" err="1"/>
              <a:t>uv</a:t>
            </a:r>
            <a:r>
              <a:rPr lang="en-US" dirty="0"/>
              <a:t> captures quite precisely how similar u and v are.</a:t>
            </a:r>
          </a:p>
          <a:p>
            <a:pPr>
              <a:lnSpc>
                <a:spcPct val="125000"/>
              </a:lnSpc>
              <a:spcBef>
                <a:spcPts val="450"/>
              </a:spcBef>
            </a:pPr>
            <a:r>
              <a:rPr lang="en-US" dirty="0">
                <a:solidFill>
                  <a:srgbClr val="00B0F0"/>
                </a:solidFill>
              </a:rPr>
              <a:t>T</a:t>
            </a:r>
            <a:r>
              <a:rPr lang="en-US" dirty="0" smtClean="0">
                <a:solidFill>
                  <a:srgbClr val="00B0F0"/>
                </a:solidFill>
              </a:rPr>
              <a:t>he </a:t>
            </a:r>
            <a:r>
              <a:rPr lang="en-US" dirty="0">
                <a:solidFill>
                  <a:srgbClr val="00B0F0"/>
                </a:solidFill>
              </a:rPr>
              <a:t>adjacency matrix of a real-world network is not a good proximity matrix</a:t>
            </a:r>
            <a:r>
              <a:rPr lang="en-US" dirty="0"/>
              <a:t>. </a:t>
            </a:r>
            <a:endParaRPr lang="en-US" dirty="0" smtClean="0"/>
          </a:p>
          <a:p>
            <a:pPr lvl="1">
              <a:lnSpc>
                <a:spcPct val="125000"/>
              </a:lnSpc>
              <a:spcBef>
                <a:spcPts val="450"/>
              </a:spcBef>
            </a:pPr>
            <a:r>
              <a:rPr lang="en-US" dirty="0" err="1" smtClean="0"/>
              <a:t>A</a:t>
            </a:r>
            <a:r>
              <a:rPr lang="en-US" baseline="-25000" dirty="0" err="1" smtClean="0"/>
              <a:t>uv</a:t>
            </a:r>
            <a:r>
              <a:rPr lang="en-US" dirty="0" smtClean="0"/>
              <a:t> </a:t>
            </a:r>
            <a:r>
              <a:rPr lang="en-US" dirty="0"/>
              <a:t>describes how frequent u and v interact with each other.</a:t>
            </a:r>
          </a:p>
          <a:p>
            <a:pPr lvl="1">
              <a:lnSpc>
                <a:spcPct val="125000"/>
              </a:lnSpc>
              <a:spcBef>
                <a:spcPts val="450"/>
              </a:spcBef>
            </a:pPr>
            <a:r>
              <a:rPr lang="en-US" dirty="0" err="1"/>
              <a:t>A</a:t>
            </a:r>
            <a:r>
              <a:rPr lang="en-US" baseline="-25000" dirty="0" err="1"/>
              <a:t>uv</a:t>
            </a:r>
            <a:r>
              <a:rPr lang="en-US" dirty="0"/>
              <a:t> roughly correlates with similarity(u, v) – but only roughly. </a:t>
            </a:r>
          </a:p>
          <a:p>
            <a:pPr lvl="1">
              <a:lnSpc>
                <a:spcPct val="125000"/>
              </a:lnSpc>
              <a:spcBef>
                <a:spcPts val="450"/>
              </a:spcBef>
            </a:pPr>
            <a:r>
              <a:rPr lang="en-US" dirty="0" err="1"/>
              <a:t>A</a:t>
            </a:r>
            <a:r>
              <a:rPr lang="en-US" baseline="-25000" dirty="0" err="1"/>
              <a:t>uv</a:t>
            </a:r>
            <a:r>
              <a:rPr lang="en-US" dirty="0"/>
              <a:t> = 0 can frequently happens even if u and v are similar. </a:t>
            </a:r>
          </a:p>
          <a:p>
            <a:pPr lvl="1">
              <a:lnSpc>
                <a:spcPct val="125000"/>
              </a:lnSpc>
              <a:spcBef>
                <a:spcPts val="450"/>
              </a:spcBef>
            </a:pPr>
            <a:r>
              <a:rPr lang="en-US" dirty="0" err="1"/>
              <a:t>A</a:t>
            </a:r>
            <a:r>
              <a:rPr lang="en-US" baseline="-25000" dirty="0" err="1"/>
              <a:t>uv</a:t>
            </a:r>
            <a:r>
              <a:rPr lang="en-US" dirty="0"/>
              <a:t> &lt; </a:t>
            </a:r>
            <a:r>
              <a:rPr lang="en-US" dirty="0" err="1"/>
              <a:t>A</a:t>
            </a:r>
            <a:r>
              <a:rPr lang="en-US" baseline="-25000" dirty="0" err="1"/>
              <a:t>uw</a:t>
            </a:r>
            <a:r>
              <a:rPr lang="en-US" dirty="0"/>
              <a:t> does not guarantee that w is more similar to u than v.</a:t>
            </a:r>
          </a:p>
          <a:p>
            <a:pPr lvl="1">
              <a:lnSpc>
                <a:spcPct val="125000"/>
              </a:lnSpc>
              <a:spcBef>
                <a:spcPts val="450"/>
              </a:spcBef>
            </a:pPr>
            <a:r>
              <a:rPr lang="en-US" dirty="0"/>
              <a:t>…</a:t>
            </a:r>
          </a:p>
          <a:p>
            <a:pPr>
              <a:lnSpc>
                <a:spcPct val="125000"/>
              </a:lnSpc>
              <a:spcBef>
                <a:spcPts val="450"/>
              </a:spcBef>
            </a:pPr>
            <a:r>
              <a:rPr lang="en-US" dirty="0"/>
              <a:t>We need to </a:t>
            </a:r>
            <a:r>
              <a:rPr lang="en-US" altLang="zh-CN" dirty="0"/>
              <a:t>find</a:t>
            </a:r>
            <a:r>
              <a:rPr lang="zh-CN" altLang="en-US" dirty="0"/>
              <a:t> </a:t>
            </a:r>
            <a:r>
              <a:rPr lang="en-US" altLang="zh-CN" dirty="0"/>
              <a:t>a</a:t>
            </a:r>
            <a:r>
              <a:rPr lang="zh-CN" altLang="en-US" dirty="0"/>
              <a:t> </a:t>
            </a:r>
            <a:r>
              <a:rPr lang="en-US" altLang="zh-CN" dirty="0"/>
              <a:t>better</a:t>
            </a:r>
            <a:r>
              <a:rPr lang="zh-CN" altLang="en-US" dirty="0"/>
              <a:t> </a:t>
            </a:r>
            <a:r>
              <a:rPr lang="en-US" altLang="zh-CN" dirty="0"/>
              <a:t>approximation</a:t>
            </a:r>
            <a:r>
              <a:rPr lang="zh-CN" altLang="en-US" dirty="0"/>
              <a:t> </a:t>
            </a:r>
            <a:r>
              <a:rPr lang="en-US" altLang="zh-CN" dirty="0"/>
              <a:t>of</a:t>
            </a:r>
            <a:r>
              <a:rPr lang="zh-CN" altLang="en-US" dirty="0"/>
              <a:t> </a:t>
            </a:r>
            <a:r>
              <a:rPr lang="en-US" altLang="zh-CN" dirty="0"/>
              <a:t>W</a:t>
            </a:r>
            <a:r>
              <a:rPr lang="zh-CN" altLang="en-US" dirty="0"/>
              <a:t> </a:t>
            </a:r>
            <a:r>
              <a:rPr lang="en-US" altLang="zh-CN" dirty="0"/>
              <a:t>than</a:t>
            </a:r>
            <a:r>
              <a:rPr lang="zh-CN" altLang="en-US" dirty="0"/>
              <a:t> </a:t>
            </a:r>
            <a:r>
              <a:rPr lang="en-US" altLang="zh-CN" dirty="0"/>
              <a:t>A.</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19</a:t>
            </a:fld>
            <a:endParaRPr lang="en-US"/>
          </a:p>
        </p:txBody>
      </p:sp>
      <p:sp>
        <p:nvSpPr>
          <p:cNvPr id="5" name="Shape 60">
            <a:extLst>
              <a:ext uri="{FF2B5EF4-FFF2-40B4-BE49-F238E27FC236}">
                <a16:creationId xmlns:a16="http://schemas.microsoft.com/office/drawing/2014/main" id="{C3D614E6-C233-A84C-99EC-169ACCF2CBF8}"/>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Why Graph Embedding Performs Poorly?</a:t>
            </a:r>
            <a:endParaRPr lang="en-US" dirty="0">
              <a:solidFill>
                <a:schemeClr val="tx1"/>
              </a:solidFill>
            </a:endParaRPr>
          </a:p>
        </p:txBody>
      </p:sp>
    </p:spTree>
    <p:extLst>
      <p:ext uri="{BB962C8B-B14F-4D97-AF65-F5344CB8AC3E}">
        <p14:creationId xmlns:p14="http://schemas.microsoft.com/office/powerpoint/2010/main" val="1748014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colah.github.io/posts/2014-07-FFN-Graphs-Vis/img/graph-HP-ships-labeled.png"/>
          <p:cNvPicPr>
            <a:picLocks noChangeAspect="1" noChangeArrowheads="1"/>
          </p:cNvPicPr>
          <p:nvPr/>
        </p:nvPicPr>
        <p:blipFill rotWithShape="1">
          <a:blip r:embed="rId3">
            <a:extLst>
              <a:ext uri="{28A0092B-C50C-407E-A947-70E740481C1C}">
                <a14:useLocalDpi xmlns:a14="http://schemas.microsoft.com/office/drawing/2010/main" val="0"/>
              </a:ext>
            </a:extLst>
          </a:blip>
          <a:srcRect t="3554"/>
          <a:stretch/>
        </p:blipFill>
        <p:spPr bwMode="auto">
          <a:xfrm>
            <a:off x="788749" y="965915"/>
            <a:ext cx="3430494" cy="3308586"/>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4219243" y="1571525"/>
            <a:ext cx="4012078" cy="2819746"/>
          </a:xfrm>
          <a:prstGeom prst="rect">
            <a:avLst/>
          </a:prstGeom>
          <a:noFill/>
        </p:spPr>
        <p:txBody>
          <a:bodyPr wrap="square" rtlCol="0">
            <a:spAutoFit/>
          </a:bodyPr>
          <a:lstStyle/>
          <a:p>
            <a:pPr marL="914400" lvl="1" indent="-317500">
              <a:lnSpc>
                <a:spcPct val="115000"/>
              </a:lnSpc>
              <a:spcBef>
                <a:spcPts val="1000"/>
              </a:spcBef>
              <a:buClr>
                <a:schemeClr val="lt2"/>
              </a:buClr>
              <a:buSzPct val="100000"/>
              <a:buFont typeface="Arial" panose="020B0604020202020204" pitchFamily="34" charset="0"/>
              <a:buChar char="•"/>
            </a:pPr>
            <a:r>
              <a:rPr lang="en-US" altLang="zh-CN" sz="1600" dirty="0">
                <a:solidFill>
                  <a:schemeClr val="lt2"/>
                </a:solidFill>
              </a:rPr>
              <a:t>Node importance</a:t>
            </a:r>
          </a:p>
          <a:p>
            <a:pPr marL="914400" lvl="1" indent="-317500">
              <a:lnSpc>
                <a:spcPct val="115000"/>
              </a:lnSpc>
              <a:spcBef>
                <a:spcPts val="1000"/>
              </a:spcBef>
              <a:buClr>
                <a:schemeClr val="lt2"/>
              </a:buClr>
              <a:buSzPct val="100000"/>
              <a:buFont typeface="Arial" panose="020B0604020202020204" pitchFamily="34" charset="0"/>
              <a:buChar char="•"/>
            </a:pPr>
            <a:r>
              <a:rPr lang="en-US" altLang="zh-CN" sz="1600" dirty="0">
                <a:solidFill>
                  <a:schemeClr val="lt2"/>
                </a:solidFill>
              </a:rPr>
              <a:t>Community detection</a:t>
            </a:r>
          </a:p>
          <a:p>
            <a:pPr marL="914400" lvl="1" indent="-317500">
              <a:lnSpc>
                <a:spcPct val="115000"/>
              </a:lnSpc>
              <a:spcBef>
                <a:spcPts val="1000"/>
              </a:spcBef>
              <a:buClr>
                <a:schemeClr val="lt2"/>
              </a:buClr>
              <a:buSzPct val="100000"/>
              <a:buFont typeface="Arial" panose="020B0604020202020204" pitchFamily="34" charset="0"/>
              <a:buChar char="•"/>
            </a:pPr>
            <a:r>
              <a:rPr lang="en-US" altLang="zh-CN" sz="1600" dirty="0">
                <a:solidFill>
                  <a:schemeClr val="lt2"/>
                </a:solidFill>
              </a:rPr>
              <a:t>Network </a:t>
            </a:r>
            <a:r>
              <a:rPr lang="en-US" altLang="zh-CN" sz="1600" dirty="0">
                <a:solidFill>
                  <a:srgbClr val="ADADAD"/>
                </a:solidFill>
              </a:rPr>
              <a:t>distance</a:t>
            </a:r>
          </a:p>
          <a:p>
            <a:pPr marL="914400" lvl="1" indent="-317500">
              <a:lnSpc>
                <a:spcPct val="115000"/>
              </a:lnSpc>
              <a:spcBef>
                <a:spcPts val="1000"/>
              </a:spcBef>
              <a:buClr>
                <a:schemeClr val="lt2"/>
              </a:buClr>
              <a:buSzPct val="100000"/>
              <a:buFont typeface="Arial" panose="020B0604020202020204" pitchFamily="34" charset="0"/>
              <a:buChar char="•"/>
            </a:pPr>
            <a:r>
              <a:rPr lang="en-US" altLang="zh-CN" sz="1600" dirty="0">
                <a:solidFill>
                  <a:schemeClr val="lt2"/>
                </a:solidFill>
              </a:rPr>
              <a:t>Link prediction</a:t>
            </a:r>
          </a:p>
          <a:p>
            <a:pPr marL="914400" lvl="1" indent="-317500">
              <a:lnSpc>
                <a:spcPct val="115000"/>
              </a:lnSpc>
              <a:spcBef>
                <a:spcPts val="1000"/>
              </a:spcBef>
              <a:buClr>
                <a:schemeClr val="lt2"/>
              </a:buClr>
              <a:buSzPct val="100000"/>
              <a:buFont typeface="Arial" panose="020B0604020202020204" pitchFamily="34" charset="0"/>
              <a:buChar char="•"/>
            </a:pPr>
            <a:r>
              <a:rPr lang="en-US" altLang="zh-CN" sz="1600" dirty="0">
                <a:solidFill>
                  <a:schemeClr val="lt2"/>
                </a:solidFill>
              </a:rPr>
              <a:t>Node classification</a:t>
            </a:r>
          </a:p>
          <a:p>
            <a:pPr marL="914400" lvl="1" indent="-317500">
              <a:lnSpc>
                <a:spcPct val="115000"/>
              </a:lnSpc>
              <a:spcBef>
                <a:spcPts val="1000"/>
              </a:spcBef>
              <a:buClr>
                <a:schemeClr val="lt2"/>
              </a:buClr>
              <a:buSzPct val="100000"/>
              <a:buFont typeface="Arial" panose="020B0604020202020204" pitchFamily="34" charset="0"/>
              <a:buChar char="•"/>
            </a:pPr>
            <a:r>
              <a:rPr lang="en-US" altLang="zh-CN" sz="1600" dirty="0">
                <a:solidFill>
                  <a:schemeClr val="lt2"/>
                </a:solidFill>
              </a:rPr>
              <a:t>Network evolution</a:t>
            </a:r>
          </a:p>
          <a:p>
            <a:pPr marL="914400" lvl="1" indent="-317500">
              <a:lnSpc>
                <a:spcPct val="115000"/>
              </a:lnSpc>
              <a:spcBef>
                <a:spcPts val="1000"/>
              </a:spcBef>
              <a:buClr>
                <a:schemeClr val="lt2"/>
              </a:buClr>
              <a:buSzPct val="100000"/>
              <a:buFont typeface="Arial" panose="020B0604020202020204" pitchFamily="34" charset="0"/>
              <a:buChar char="•"/>
            </a:pPr>
            <a:r>
              <a:rPr lang="en-US" altLang="zh-CN" sz="1600" dirty="0">
                <a:solidFill>
                  <a:schemeClr val="lt2"/>
                </a:solidFill>
              </a:rPr>
              <a:t>…</a:t>
            </a:r>
            <a:endParaRPr lang="zh-CN" altLang="en-US" sz="1600" dirty="0">
              <a:solidFill>
                <a:schemeClr val="lt2"/>
              </a:solidFill>
            </a:endParaRPr>
          </a:p>
        </p:txBody>
      </p:sp>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smtClean="0">
                <a:solidFill>
                  <a:srgbClr val="FFFFFF"/>
                </a:solidFill>
                <a:ea typeface="+mn-ea"/>
                <a:cs typeface="+mn-cs"/>
              </a:rPr>
              <a:pPr algn="l" defTabSz="685800">
                <a:buClrTx/>
                <a:defRPr/>
              </a:pPr>
              <a:t>2</a:t>
            </a:fld>
            <a:endParaRPr lang="en-US" sz="1050" b="1" kern="1200">
              <a:solidFill>
                <a:srgbClr val="FFFFFF"/>
              </a:solidFill>
              <a:ea typeface="+mn-ea"/>
              <a:cs typeface="+mn-cs"/>
            </a:endParaRPr>
          </a:p>
        </p:txBody>
      </p:sp>
      <p:sp>
        <p:nvSpPr>
          <p:cNvPr id="3" name="圆角矩形 2"/>
          <p:cNvSpPr/>
          <p:nvPr/>
        </p:nvSpPr>
        <p:spPr>
          <a:xfrm>
            <a:off x="4715463" y="844006"/>
            <a:ext cx="3222612" cy="5940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800" b="1" dirty="0"/>
              <a:t>Descriptive and Predictive</a:t>
            </a:r>
            <a:endParaRPr lang="zh-CN" altLang="en-US" sz="1500" b="1" dirty="0"/>
          </a:p>
        </p:txBody>
      </p:sp>
      <p:sp>
        <p:nvSpPr>
          <p:cNvPr id="14" name="圆角矩形 13"/>
          <p:cNvSpPr/>
          <p:nvPr/>
        </p:nvSpPr>
        <p:spPr>
          <a:xfrm>
            <a:off x="788749" y="4407954"/>
            <a:ext cx="7683709" cy="594066"/>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800" b="1" dirty="0"/>
              <a:t>Network analytics technology </a:t>
            </a:r>
            <a:r>
              <a:rPr lang="en-US" altLang="zh-CN" sz="1800" b="1" dirty="0" smtClean="0"/>
              <a:t>has </a:t>
            </a:r>
            <a:r>
              <a:rPr lang="en-US" altLang="zh-CN" sz="1800" b="1" dirty="0"/>
              <a:t>vital impact on many real applications. </a:t>
            </a:r>
            <a:endParaRPr lang="zh-CN" altLang="en-US" sz="1800" b="1" dirty="0"/>
          </a:p>
        </p:txBody>
      </p:sp>
      <p:sp>
        <p:nvSpPr>
          <p:cNvPr id="8" name="Shape 60">
            <a:extLst>
              <a:ext uri="{FF2B5EF4-FFF2-40B4-BE49-F238E27FC236}">
                <a16:creationId xmlns:a16="http://schemas.microsoft.com/office/drawing/2014/main" id="{F71467D1-7A84-3742-9776-517E01E27BA6}"/>
              </a:ext>
            </a:extLst>
          </p:cNvPr>
          <p:cNvSpPr txBox="1">
            <a:spLocks noGrp="1"/>
          </p:cNvSpPr>
          <p:nvPr>
            <p:ph type="title"/>
          </p:nvPr>
        </p:nvSpPr>
        <p:spPr>
          <a:xfrm>
            <a:off x="311700" y="2463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a:t>Network Analytics</a:t>
            </a:r>
            <a:endParaRPr b="1" dirty="0"/>
          </a:p>
        </p:txBody>
      </p:sp>
    </p:spTree>
    <p:extLst>
      <p:ext uri="{BB962C8B-B14F-4D97-AF65-F5344CB8AC3E}">
        <p14:creationId xmlns:p14="http://schemas.microsoft.com/office/powerpoint/2010/main" val="1266166668"/>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1700" y="912372"/>
            <a:ext cx="7346400" cy="3657600"/>
          </a:xfrm>
        </p:spPr>
        <p:txBody>
          <a:bodyPr/>
          <a:lstStyle/>
          <a:p>
            <a:r>
              <a:rPr lang="en-US" altLang="zh-CN" sz="2000" b="1" dirty="0"/>
              <a:t>Co-occurrence</a:t>
            </a:r>
            <a:r>
              <a:rPr lang="zh-CN" altLang="en-US" sz="2000" b="1" dirty="0"/>
              <a:t> </a:t>
            </a:r>
            <a:r>
              <a:rPr lang="en-US" altLang="zh-CN" sz="2000" b="1" dirty="0"/>
              <a:t>(neighborhood)</a:t>
            </a:r>
          </a:p>
          <a:p>
            <a:endParaRPr lang="en-US" sz="2000"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20</a:t>
            </a:fld>
            <a:endParaRPr lang="en-US"/>
          </a:p>
        </p:txBody>
      </p:sp>
      <p:pic>
        <p:nvPicPr>
          <p:cNvPr id="10" name="图片 9"/>
          <p:cNvPicPr>
            <a:picLocks noChangeAspect="1"/>
          </p:cNvPicPr>
          <p:nvPr/>
        </p:nvPicPr>
        <p:blipFill>
          <a:blip r:embed="rId3"/>
          <a:stretch>
            <a:fillRect/>
          </a:stretch>
        </p:blipFill>
        <p:spPr>
          <a:xfrm>
            <a:off x="1701348" y="1492472"/>
            <a:ext cx="5729467" cy="3455585"/>
          </a:xfrm>
          <a:prstGeom prst="rect">
            <a:avLst/>
          </a:prstGeom>
        </p:spPr>
      </p:pic>
      <p:sp>
        <p:nvSpPr>
          <p:cNvPr id="6" name="Shape 60">
            <a:extLst>
              <a:ext uri="{FF2B5EF4-FFF2-40B4-BE49-F238E27FC236}">
                <a16:creationId xmlns:a16="http://schemas.microsoft.com/office/drawing/2014/main" id="{B5E35BAF-74CE-A845-9180-97D612FE51DE}"/>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So many ways to define network proximities…</a:t>
            </a:r>
            <a:endParaRPr lang="en-US" dirty="0">
              <a:solidFill>
                <a:schemeClr val="tx1"/>
              </a:solidFill>
            </a:endParaRPr>
          </a:p>
        </p:txBody>
      </p:sp>
    </p:spTree>
    <p:extLst>
      <p:ext uri="{BB962C8B-B14F-4D97-AF65-F5344CB8AC3E}">
        <p14:creationId xmlns:p14="http://schemas.microsoft.com/office/powerpoint/2010/main" val="21882543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1700" y="912372"/>
            <a:ext cx="7346400" cy="3657600"/>
          </a:xfrm>
        </p:spPr>
        <p:txBody>
          <a:bodyPr/>
          <a:lstStyle/>
          <a:p>
            <a:r>
              <a:rPr lang="en-US" altLang="zh-CN" b="1" dirty="0"/>
              <a:t>High-order</a:t>
            </a:r>
            <a:r>
              <a:rPr lang="zh-CN" altLang="en-US" b="1" dirty="0"/>
              <a:t> </a:t>
            </a:r>
            <a:r>
              <a:rPr lang="en-US" altLang="zh-CN" b="1" dirty="0"/>
              <a:t>proximities</a:t>
            </a:r>
            <a:endParaRPr lang="en-US" b="1"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21</a:t>
            </a:fld>
            <a:endParaRPr lang="en-US"/>
          </a:p>
        </p:txBody>
      </p:sp>
      <p:pic>
        <p:nvPicPr>
          <p:cNvPr id="6" name="图片 5"/>
          <p:cNvPicPr>
            <a:picLocks noChangeAspect="1"/>
          </p:cNvPicPr>
          <p:nvPr/>
        </p:nvPicPr>
        <p:blipFill>
          <a:blip r:embed="rId3"/>
          <a:stretch>
            <a:fillRect/>
          </a:stretch>
        </p:blipFill>
        <p:spPr>
          <a:xfrm>
            <a:off x="1576485" y="1534060"/>
            <a:ext cx="5991030" cy="3216615"/>
          </a:xfrm>
          <a:prstGeom prst="rect">
            <a:avLst/>
          </a:prstGeom>
        </p:spPr>
      </p:pic>
      <p:sp>
        <p:nvSpPr>
          <p:cNvPr id="9" name="Shape 60">
            <a:extLst>
              <a:ext uri="{FF2B5EF4-FFF2-40B4-BE49-F238E27FC236}">
                <a16:creationId xmlns:a16="http://schemas.microsoft.com/office/drawing/2014/main" id="{4D0A7E7E-A131-CB48-9A3D-B075FEB8F1CC}"/>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So many ways to define network proximities…</a:t>
            </a:r>
            <a:endParaRPr lang="en-US" dirty="0">
              <a:solidFill>
                <a:schemeClr val="tx1"/>
              </a:solidFill>
            </a:endParaRPr>
          </a:p>
        </p:txBody>
      </p:sp>
    </p:spTree>
    <p:extLst>
      <p:ext uri="{BB962C8B-B14F-4D97-AF65-F5344CB8AC3E}">
        <p14:creationId xmlns:p14="http://schemas.microsoft.com/office/powerpoint/2010/main" val="19092150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1700" y="912372"/>
            <a:ext cx="7346400" cy="3657600"/>
          </a:xfrm>
        </p:spPr>
        <p:txBody>
          <a:bodyPr/>
          <a:lstStyle/>
          <a:p>
            <a:r>
              <a:rPr lang="en-US" altLang="zh-CN" b="1" dirty="0"/>
              <a:t>Communities</a:t>
            </a:r>
            <a:endParaRPr lang="en-US" b="1"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22</a:t>
            </a:fld>
            <a:endParaRPr lang="en-US"/>
          </a:p>
        </p:txBody>
      </p:sp>
      <p:pic>
        <p:nvPicPr>
          <p:cNvPr id="5" name="图片 4"/>
          <p:cNvPicPr>
            <a:picLocks noChangeAspect="1"/>
          </p:cNvPicPr>
          <p:nvPr/>
        </p:nvPicPr>
        <p:blipFill>
          <a:blip r:embed="rId3"/>
          <a:stretch>
            <a:fillRect/>
          </a:stretch>
        </p:blipFill>
        <p:spPr>
          <a:xfrm>
            <a:off x="2481653" y="1329612"/>
            <a:ext cx="4180694" cy="3635698"/>
          </a:xfrm>
          <a:prstGeom prst="rect">
            <a:avLst/>
          </a:prstGeom>
        </p:spPr>
      </p:pic>
      <p:sp>
        <p:nvSpPr>
          <p:cNvPr id="9" name="Shape 60">
            <a:extLst>
              <a:ext uri="{FF2B5EF4-FFF2-40B4-BE49-F238E27FC236}">
                <a16:creationId xmlns:a16="http://schemas.microsoft.com/office/drawing/2014/main" id="{BFE55623-CBA0-3148-845D-E87BE09C63F1}"/>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So many ways to define network proximities…</a:t>
            </a:r>
            <a:endParaRPr lang="en-US" dirty="0">
              <a:solidFill>
                <a:schemeClr val="tx1"/>
              </a:solidFill>
            </a:endParaRPr>
          </a:p>
        </p:txBody>
      </p:sp>
    </p:spTree>
    <p:extLst>
      <p:ext uri="{BB962C8B-B14F-4D97-AF65-F5344CB8AC3E}">
        <p14:creationId xmlns:p14="http://schemas.microsoft.com/office/powerpoint/2010/main" val="27857131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1700" y="912372"/>
            <a:ext cx="7346400" cy="3657600"/>
          </a:xfrm>
        </p:spPr>
        <p:txBody>
          <a:bodyPr/>
          <a:lstStyle/>
          <a:p>
            <a:r>
              <a:rPr lang="en-US" altLang="zh-CN" b="1" dirty="0"/>
              <a:t>Labels</a:t>
            </a:r>
            <a:r>
              <a:rPr lang="zh-CN" altLang="en-US" b="1" dirty="0"/>
              <a:t> </a:t>
            </a:r>
            <a:r>
              <a:rPr lang="en-US" altLang="zh-CN" b="1" dirty="0"/>
              <a:t>and</a:t>
            </a:r>
            <a:r>
              <a:rPr lang="zh-CN" altLang="en-US" b="1" dirty="0"/>
              <a:t> </a:t>
            </a:r>
            <a:r>
              <a:rPr lang="en-US" altLang="zh-CN" b="1" dirty="0"/>
              <a:t>attributes</a:t>
            </a:r>
            <a:endParaRPr lang="en-US" b="1"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23</a:t>
            </a:fld>
            <a:endParaRPr lang="en-US"/>
          </a:p>
        </p:txBody>
      </p:sp>
      <p:pic>
        <p:nvPicPr>
          <p:cNvPr id="6" name="图片 5"/>
          <p:cNvPicPr>
            <a:picLocks noChangeAspect="1"/>
          </p:cNvPicPr>
          <p:nvPr/>
        </p:nvPicPr>
        <p:blipFill>
          <a:blip r:embed="rId3"/>
          <a:stretch>
            <a:fillRect/>
          </a:stretch>
        </p:blipFill>
        <p:spPr>
          <a:xfrm>
            <a:off x="2789802" y="1383618"/>
            <a:ext cx="3860648" cy="3566418"/>
          </a:xfrm>
          <a:prstGeom prst="rect">
            <a:avLst/>
          </a:prstGeom>
        </p:spPr>
      </p:pic>
      <p:sp>
        <p:nvSpPr>
          <p:cNvPr id="9" name="Shape 60">
            <a:extLst>
              <a:ext uri="{FF2B5EF4-FFF2-40B4-BE49-F238E27FC236}">
                <a16:creationId xmlns:a16="http://schemas.microsoft.com/office/drawing/2014/main" id="{629210F0-279E-1544-86C3-E269F34CAB29}"/>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So many ways to define network proximities…</a:t>
            </a:r>
            <a:endParaRPr lang="en-US" dirty="0">
              <a:solidFill>
                <a:schemeClr val="tx1"/>
              </a:solidFill>
            </a:endParaRPr>
          </a:p>
        </p:txBody>
      </p:sp>
    </p:spTree>
    <p:extLst>
      <p:ext uri="{BB962C8B-B14F-4D97-AF65-F5344CB8AC3E}">
        <p14:creationId xmlns:p14="http://schemas.microsoft.com/office/powerpoint/2010/main" val="12948497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1700" y="925429"/>
            <a:ext cx="7346400" cy="3657600"/>
          </a:xfrm>
        </p:spPr>
        <p:txBody>
          <a:bodyPr/>
          <a:lstStyle/>
          <a:p>
            <a:r>
              <a:rPr lang="en-US" altLang="zh-CN" b="1" dirty="0"/>
              <a:t>Heterogeneous</a:t>
            </a:r>
            <a:r>
              <a:rPr lang="zh-CN" altLang="en-US" b="1" dirty="0"/>
              <a:t> </a:t>
            </a:r>
            <a:r>
              <a:rPr lang="en-US" altLang="zh-CN" b="1" dirty="0"/>
              <a:t>networks</a:t>
            </a:r>
            <a:endParaRPr lang="en-US" b="1"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24</a:t>
            </a:fld>
            <a:endParaRPr lang="en-US"/>
          </a:p>
        </p:txBody>
      </p:sp>
      <p:pic>
        <p:nvPicPr>
          <p:cNvPr id="5" name="图片 4"/>
          <p:cNvPicPr>
            <a:picLocks noChangeAspect="1"/>
          </p:cNvPicPr>
          <p:nvPr/>
        </p:nvPicPr>
        <p:blipFill>
          <a:blip r:embed="rId3"/>
          <a:stretch>
            <a:fillRect/>
          </a:stretch>
        </p:blipFill>
        <p:spPr>
          <a:xfrm>
            <a:off x="1761422" y="1443789"/>
            <a:ext cx="5666639" cy="3613028"/>
          </a:xfrm>
          <a:prstGeom prst="rect">
            <a:avLst/>
          </a:prstGeom>
        </p:spPr>
      </p:pic>
      <p:sp>
        <p:nvSpPr>
          <p:cNvPr id="6" name="Shape 60">
            <a:extLst>
              <a:ext uri="{FF2B5EF4-FFF2-40B4-BE49-F238E27FC236}">
                <a16:creationId xmlns:a16="http://schemas.microsoft.com/office/drawing/2014/main" id="{1AEDB024-77A1-2F43-80ED-BF0A3A3525EA}"/>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So many ways to define network proximities…</a:t>
            </a:r>
            <a:endParaRPr lang="en-US" dirty="0">
              <a:solidFill>
                <a:schemeClr val="tx1"/>
              </a:solidFill>
            </a:endParaRPr>
          </a:p>
        </p:txBody>
      </p:sp>
    </p:spTree>
    <p:extLst>
      <p:ext uri="{BB962C8B-B14F-4D97-AF65-F5344CB8AC3E}">
        <p14:creationId xmlns:p14="http://schemas.microsoft.com/office/powerpoint/2010/main" val="23924800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0160" y="897564"/>
            <a:ext cx="6172200" cy="3798168"/>
          </a:xfrm>
        </p:spPr>
        <p:txBody>
          <a:bodyPr/>
          <a:lstStyle/>
          <a:p>
            <a:pPr marL="0" indent="0" algn="ctr">
              <a:buNone/>
            </a:pPr>
            <a:endParaRPr lang="en-US" dirty="0"/>
          </a:p>
          <a:p>
            <a:pPr marL="0" indent="0" algn="ctr">
              <a:buNone/>
            </a:pPr>
            <a:endParaRPr lang="en-US" dirty="0"/>
          </a:p>
          <a:p>
            <a:endParaRPr lang="en-US" dirty="0"/>
          </a:p>
          <a:p>
            <a:pPr marL="0" indent="0">
              <a:buNone/>
            </a:pPr>
            <a:endParaRPr lang="en-US" dirty="0"/>
          </a:p>
          <a:p>
            <a:pPr marL="0" indent="0">
              <a:buNone/>
            </a:pPr>
            <a:endParaRPr lang="en-US" dirty="0"/>
          </a:p>
          <a:p>
            <a:pPr marL="0" indent="0" algn="ctr">
              <a:buNone/>
            </a:pP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25</a:t>
            </a:fld>
            <a:endParaRPr lang="en-US"/>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364" y="1313477"/>
            <a:ext cx="2754306" cy="1486264"/>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9642" y="3362276"/>
            <a:ext cx="4803730" cy="1468657"/>
          </a:xfrm>
          <a:prstGeom prst="rect">
            <a:avLst/>
          </a:prstGeom>
        </p:spPr>
      </p:pic>
      <p:sp>
        <p:nvSpPr>
          <p:cNvPr id="8" name="Content Placeholder 2"/>
          <p:cNvSpPr txBox="1">
            <a:spLocks/>
          </p:cNvSpPr>
          <p:nvPr/>
        </p:nvSpPr>
        <p:spPr>
          <a:xfrm>
            <a:off x="413538" y="1284480"/>
            <a:ext cx="3691993" cy="3411252"/>
          </a:xfrm>
          <a:prstGeom prst="rect">
            <a:avLst/>
          </a:prstGeom>
        </p:spPr>
        <p:txBody>
          <a:bodyPr vert="horz" lIns="68580" tIns="34290" rIns="68580" bIns="3429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endParaRPr lang="en-US" sz="1350" dirty="0"/>
          </a:p>
        </p:txBody>
      </p:sp>
      <p:sp>
        <p:nvSpPr>
          <p:cNvPr id="9" name="文本框 8"/>
          <p:cNvSpPr txBox="1"/>
          <p:nvPr/>
        </p:nvSpPr>
        <p:spPr>
          <a:xfrm>
            <a:off x="3358748" y="3807210"/>
            <a:ext cx="1034257" cy="577081"/>
          </a:xfrm>
          <a:prstGeom prst="rect">
            <a:avLst/>
          </a:prstGeom>
          <a:noFill/>
        </p:spPr>
        <p:txBody>
          <a:bodyPr wrap="none" rtlCol="0">
            <a:spAutoFit/>
          </a:bodyPr>
          <a:lstStyle/>
          <a:p>
            <a:pPr algn="ctr"/>
            <a:r>
              <a:rPr kumimoji="1" lang="en-US" altLang="zh-CN" sz="1050" dirty="0"/>
              <a:t>Proximity</a:t>
            </a:r>
          </a:p>
          <a:p>
            <a:pPr algn="ctr"/>
            <a:endParaRPr kumimoji="1" lang="en-US" altLang="zh-CN" sz="1050" dirty="0"/>
          </a:p>
          <a:p>
            <a:pPr algn="ctr"/>
            <a:r>
              <a:rPr kumimoji="1" lang="en-US" altLang="zh-CN" sz="1050" dirty="0"/>
              <a:t>approximation</a:t>
            </a:r>
            <a:endParaRPr kumimoji="1" lang="zh-CN" altLang="en-US" sz="1050" dirty="0"/>
          </a:p>
        </p:txBody>
      </p:sp>
      <p:sp>
        <p:nvSpPr>
          <p:cNvPr id="10" name="文本框 9"/>
          <p:cNvSpPr txBox="1"/>
          <p:nvPr/>
        </p:nvSpPr>
        <p:spPr>
          <a:xfrm>
            <a:off x="5498099" y="3815329"/>
            <a:ext cx="869149" cy="253916"/>
          </a:xfrm>
          <a:prstGeom prst="rect">
            <a:avLst/>
          </a:prstGeom>
          <a:noFill/>
        </p:spPr>
        <p:txBody>
          <a:bodyPr wrap="none" rtlCol="0">
            <a:spAutoFit/>
          </a:bodyPr>
          <a:lstStyle/>
          <a:p>
            <a:pPr algn="ctr"/>
            <a:r>
              <a:rPr kumimoji="1" lang="en-US" altLang="zh-CN" sz="1050" dirty="0"/>
              <a:t>Embedding</a:t>
            </a:r>
          </a:p>
        </p:txBody>
      </p:sp>
      <p:sp>
        <p:nvSpPr>
          <p:cNvPr id="11" name="文本框 10"/>
          <p:cNvSpPr txBox="1"/>
          <p:nvPr/>
        </p:nvSpPr>
        <p:spPr>
          <a:xfrm>
            <a:off x="4304354" y="1733558"/>
            <a:ext cx="869149" cy="253916"/>
          </a:xfrm>
          <a:prstGeom prst="rect">
            <a:avLst/>
          </a:prstGeom>
          <a:noFill/>
        </p:spPr>
        <p:txBody>
          <a:bodyPr wrap="none" rtlCol="0">
            <a:spAutoFit/>
          </a:bodyPr>
          <a:lstStyle/>
          <a:p>
            <a:pPr algn="ctr"/>
            <a:r>
              <a:rPr kumimoji="1" lang="en-US" altLang="zh-CN" sz="1050" dirty="0"/>
              <a:t>Embedding</a:t>
            </a:r>
          </a:p>
        </p:txBody>
      </p:sp>
      <p:sp>
        <p:nvSpPr>
          <p:cNvPr id="12" name="文本框 11"/>
          <p:cNvSpPr txBox="1"/>
          <p:nvPr/>
        </p:nvSpPr>
        <p:spPr>
          <a:xfrm>
            <a:off x="1810619" y="880728"/>
            <a:ext cx="5057795" cy="369332"/>
          </a:xfrm>
          <a:prstGeom prst="rect">
            <a:avLst/>
          </a:prstGeom>
          <a:noFill/>
        </p:spPr>
        <p:txBody>
          <a:bodyPr wrap="none" rtlCol="0">
            <a:spAutoFit/>
          </a:bodyPr>
          <a:lstStyle/>
          <a:p>
            <a:r>
              <a:rPr kumimoji="1" lang="en-US" altLang="zh-CN" sz="1800" b="1" dirty="0">
                <a:solidFill>
                  <a:srgbClr val="ADADAD"/>
                </a:solidFill>
              </a:rPr>
              <a:t>Graph</a:t>
            </a:r>
            <a:r>
              <a:rPr kumimoji="1" lang="zh-CN" altLang="en-US" sz="1800" b="1" dirty="0">
                <a:solidFill>
                  <a:srgbClr val="ADADAD"/>
                </a:solidFill>
              </a:rPr>
              <a:t> </a:t>
            </a:r>
            <a:r>
              <a:rPr kumimoji="1" lang="en-US" altLang="zh-CN" sz="1800" b="1" dirty="0">
                <a:solidFill>
                  <a:srgbClr val="ADADAD"/>
                </a:solidFill>
              </a:rPr>
              <a:t>embedding:</a:t>
            </a:r>
            <a:r>
              <a:rPr kumimoji="1" lang="zh-CN" altLang="en-US" sz="1800" b="1" dirty="0">
                <a:solidFill>
                  <a:srgbClr val="C00000"/>
                </a:solidFill>
              </a:rPr>
              <a:t> </a:t>
            </a:r>
            <a:r>
              <a:rPr kumimoji="1" lang="en-US" altLang="zh-CN" sz="1800" b="1" dirty="0">
                <a:solidFill>
                  <a:srgbClr val="FFC000"/>
                </a:solidFill>
              </a:rPr>
              <a:t>Proximity</a:t>
            </a:r>
            <a:r>
              <a:rPr kumimoji="1" lang="zh-CN" altLang="en-US" sz="1800" b="1" dirty="0">
                <a:solidFill>
                  <a:srgbClr val="FFC000"/>
                </a:solidFill>
              </a:rPr>
              <a:t> </a:t>
            </a:r>
            <a:r>
              <a:rPr kumimoji="1" lang="en-US" altLang="zh-CN" sz="1800" b="1" dirty="0">
                <a:solidFill>
                  <a:srgbClr val="FFC000"/>
                </a:solidFill>
              </a:rPr>
              <a:t>is</a:t>
            </a:r>
            <a:r>
              <a:rPr kumimoji="1" lang="zh-CN" altLang="en-US" sz="1800" b="1" dirty="0">
                <a:solidFill>
                  <a:srgbClr val="FFC000"/>
                </a:solidFill>
              </a:rPr>
              <a:t> </a:t>
            </a:r>
            <a:r>
              <a:rPr kumimoji="1" lang="en-US" altLang="zh-CN" sz="1800" b="1" dirty="0">
                <a:solidFill>
                  <a:srgbClr val="FFC000"/>
                </a:solidFill>
              </a:rPr>
              <a:t>well</a:t>
            </a:r>
            <a:r>
              <a:rPr kumimoji="1" lang="zh-CN" altLang="en-US" sz="1800" b="1" dirty="0">
                <a:solidFill>
                  <a:srgbClr val="FFC000"/>
                </a:solidFill>
              </a:rPr>
              <a:t> </a:t>
            </a:r>
            <a:r>
              <a:rPr kumimoji="1" lang="en-US" altLang="zh-CN" sz="1800" b="1" dirty="0">
                <a:solidFill>
                  <a:srgbClr val="FFC000"/>
                </a:solidFill>
              </a:rPr>
              <a:t>defined.</a:t>
            </a:r>
            <a:endParaRPr kumimoji="1" lang="zh-CN" altLang="en-US" sz="1800" b="1" dirty="0">
              <a:solidFill>
                <a:srgbClr val="FFC000"/>
              </a:solidFill>
            </a:endParaRPr>
          </a:p>
        </p:txBody>
      </p:sp>
      <p:sp>
        <p:nvSpPr>
          <p:cNvPr id="13" name="文本框 12"/>
          <p:cNvSpPr txBox="1"/>
          <p:nvPr/>
        </p:nvSpPr>
        <p:spPr>
          <a:xfrm>
            <a:off x="1218284" y="2928318"/>
            <a:ext cx="6686446" cy="369332"/>
          </a:xfrm>
          <a:prstGeom prst="rect">
            <a:avLst/>
          </a:prstGeom>
          <a:noFill/>
        </p:spPr>
        <p:txBody>
          <a:bodyPr wrap="none" rtlCol="0">
            <a:spAutoFit/>
          </a:bodyPr>
          <a:lstStyle/>
          <a:p>
            <a:r>
              <a:rPr kumimoji="1" lang="en-US" altLang="zh-CN" sz="1800" b="1" dirty="0">
                <a:solidFill>
                  <a:srgbClr val="ADADAD"/>
                </a:solidFill>
              </a:rPr>
              <a:t>Network</a:t>
            </a:r>
            <a:r>
              <a:rPr kumimoji="1" lang="zh-CN" altLang="en-US" sz="1800" b="1" dirty="0">
                <a:solidFill>
                  <a:srgbClr val="ADADAD"/>
                </a:solidFill>
              </a:rPr>
              <a:t> </a:t>
            </a:r>
            <a:r>
              <a:rPr kumimoji="1" lang="en-US" altLang="zh-CN" sz="1800" b="1" dirty="0">
                <a:solidFill>
                  <a:srgbClr val="ADADAD"/>
                </a:solidFill>
              </a:rPr>
              <a:t>embedding:</a:t>
            </a:r>
            <a:r>
              <a:rPr kumimoji="1" lang="zh-CN" altLang="en-US" sz="1800" b="1" dirty="0">
                <a:solidFill>
                  <a:srgbClr val="ADADAD"/>
                </a:solidFill>
              </a:rPr>
              <a:t> </a:t>
            </a:r>
            <a:r>
              <a:rPr kumimoji="1" lang="en-US" altLang="zh-CN" sz="1800" b="1" dirty="0">
                <a:solidFill>
                  <a:srgbClr val="FFC000"/>
                </a:solidFill>
              </a:rPr>
              <a:t>Proximity</a:t>
            </a:r>
            <a:r>
              <a:rPr kumimoji="1" lang="zh-CN" altLang="en-US" sz="1800" b="1" dirty="0">
                <a:solidFill>
                  <a:srgbClr val="FFC000"/>
                </a:solidFill>
              </a:rPr>
              <a:t> </a:t>
            </a:r>
            <a:r>
              <a:rPr kumimoji="1" lang="en-US" altLang="zh-CN" sz="1800" b="1" dirty="0">
                <a:solidFill>
                  <a:srgbClr val="FFC000"/>
                </a:solidFill>
              </a:rPr>
              <a:t>need</a:t>
            </a:r>
            <a:r>
              <a:rPr kumimoji="1" lang="zh-CN" altLang="en-US" sz="1800" b="1" dirty="0">
                <a:solidFill>
                  <a:srgbClr val="FFC000"/>
                </a:solidFill>
              </a:rPr>
              <a:t> </a:t>
            </a:r>
            <a:r>
              <a:rPr kumimoji="1" lang="en-US" altLang="zh-CN" sz="1800" b="1" dirty="0">
                <a:solidFill>
                  <a:srgbClr val="FFC000"/>
                </a:solidFill>
              </a:rPr>
              <a:t>to</a:t>
            </a:r>
            <a:r>
              <a:rPr kumimoji="1" lang="zh-CN" altLang="en-US" sz="1800" b="1" dirty="0">
                <a:solidFill>
                  <a:srgbClr val="FFC000"/>
                </a:solidFill>
              </a:rPr>
              <a:t> </a:t>
            </a:r>
            <a:r>
              <a:rPr kumimoji="1" lang="en-US" altLang="zh-CN" sz="1800" b="1" dirty="0">
                <a:solidFill>
                  <a:srgbClr val="FFC000"/>
                </a:solidFill>
              </a:rPr>
              <a:t>be</a:t>
            </a:r>
            <a:r>
              <a:rPr kumimoji="1" lang="zh-CN" altLang="en-US" sz="1800" b="1" dirty="0">
                <a:solidFill>
                  <a:srgbClr val="FFC000"/>
                </a:solidFill>
              </a:rPr>
              <a:t> </a:t>
            </a:r>
            <a:r>
              <a:rPr kumimoji="1" lang="en-US" altLang="zh-CN" sz="1800" b="1" dirty="0">
                <a:solidFill>
                  <a:srgbClr val="FFC000"/>
                </a:solidFill>
              </a:rPr>
              <a:t>subtly</a:t>
            </a:r>
            <a:r>
              <a:rPr kumimoji="1" lang="zh-CN" altLang="en-US" sz="1800" b="1" dirty="0">
                <a:solidFill>
                  <a:srgbClr val="FFC000"/>
                </a:solidFill>
              </a:rPr>
              <a:t> </a:t>
            </a:r>
            <a:r>
              <a:rPr kumimoji="1" lang="en-US" altLang="zh-CN" sz="1800" b="1" dirty="0">
                <a:solidFill>
                  <a:srgbClr val="FFC000"/>
                </a:solidFill>
              </a:rPr>
              <a:t>designed.</a:t>
            </a:r>
            <a:endParaRPr kumimoji="1" lang="zh-CN" altLang="en-US" sz="1800" b="1" dirty="0">
              <a:solidFill>
                <a:srgbClr val="FFC000"/>
              </a:solidFill>
            </a:endParaRPr>
          </a:p>
        </p:txBody>
      </p:sp>
      <p:sp>
        <p:nvSpPr>
          <p:cNvPr id="14" name="Shape 60">
            <a:extLst>
              <a:ext uri="{FF2B5EF4-FFF2-40B4-BE49-F238E27FC236}">
                <a16:creationId xmlns:a16="http://schemas.microsoft.com/office/drawing/2014/main" id="{A5320A17-A0BA-9249-A734-2B71A9B540E5}"/>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Graph</a:t>
            </a:r>
            <a:r>
              <a:rPr lang="zh-CN" altLang="en-US" dirty="0"/>
              <a:t> </a:t>
            </a:r>
            <a:r>
              <a:rPr lang="en-US" altLang="zh-CN" dirty="0"/>
              <a:t>Embedding</a:t>
            </a:r>
            <a:r>
              <a:rPr lang="zh-CN" altLang="en-US" dirty="0"/>
              <a:t> </a:t>
            </a:r>
            <a:r>
              <a:rPr lang="en-US" altLang="zh-CN" dirty="0" err="1"/>
              <a:t>v.s</a:t>
            </a:r>
            <a:r>
              <a:rPr lang="en-US" altLang="zh-CN" dirty="0"/>
              <a:t>.</a:t>
            </a:r>
            <a:r>
              <a:rPr lang="zh-CN" altLang="en-US" dirty="0"/>
              <a:t> </a:t>
            </a:r>
            <a:r>
              <a:rPr lang="en-US" altLang="zh-CN" dirty="0"/>
              <a:t>Network</a:t>
            </a:r>
            <a:r>
              <a:rPr lang="zh-CN" altLang="en-US" dirty="0"/>
              <a:t> </a:t>
            </a:r>
            <a:r>
              <a:rPr lang="en-US" altLang="zh-CN" dirty="0"/>
              <a:t>Embedding</a:t>
            </a:r>
            <a:endParaRPr lang="en-US" dirty="0">
              <a:solidFill>
                <a:schemeClr val="tx1"/>
              </a:solidFill>
            </a:endParaRPr>
          </a:p>
        </p:txBody>
      </p:sp>
      <p:sp>
        <p:nvSpPr>
          <p:cNvPr id="17" name="矩形 16">
            <a:extLst>
              <a:ext uri="{FF2B5EF4-FFF2-40B4-BE49-F238E27FC236}">
                <a16:creationId xmlns:a16="http://schemas.microsoft.com/office/drawing/2014/main" id="{80D30214-068A-E14D-AD36-C4365486AF10}"/>
              </a:ext>
            </a:extLst>
          </p:cNvPr>
          <p:cNvSpPr/>
          <p:nvPr/>
        </p:nvSpPr>
        <p:spPr>
          <a:xfrm>
            <a:off x="4714558" y="4663217"/>
            <a:ext cx="377026" cy="1677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6" name="文本框 5"/>
              <p:cNvSpPr txBox="1"/>
              <p:nvPr/>
            </p:nvSpPr>
            <p:spPr>
              <a:xfrm>
                <a:off x="4708732" y="4626650"/>
                <a:ext cx="377026" cy="2820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CN" altLang="en-US" sz="1200" b="1" i="1">
                              <a:latin typeface="Cambria Math" panose="02040503050406030204" pitchFamily="18" charset="0"/>
                            </a:rPr>
                          </m:ctrlPr>
                        </m:accPr>
                        <m:e>
                          <m:r>
                            <a:rPr kumimoji="1" lang="en-US" altLang="zh-CN" sz="1200" b="1">
                              <a:latin typeface="Cambria Math" charset="0"/>
                            </a:rPr>
                            <m:t>𝐖</m:t>
                          </m:r>
                        </m:e>
                      </m:acc>
                    </m:oMath>
                  </m:oMathPara>
                </a14:m>
                <a:endParaRPr kumimoji="1" lang="zh-CN" altLang="en-US" sz="1050" b="1" dirty="0"/>
              </a:p>
            </p:txBody>
          </p:sp>
        </mc:Choice>
        <mc:Fallback xmlns="">
          <p:sp>
            <p:nvSpPr>
              <p:cNvPr id="6" name="文本框 5"/>
              <p:cNvSpPr txBox="1">
                <a:spLocks noRot="1" noChangeAspect="1" noMove="1" noResize="1" noEditPoints="1" noAdjustHandles="1" noChangeArrowheads="1" noChangeShapeType="1" noTextEdit="1"/>
              </p:cNvSpPr>
              <p:nvPr/>
            </p:nvSpPr>
            <p:spPr>
              <a:xfrm>
                <a:off x="4708732" y="4626650"/>
                <a:ext cx="377026" cy="282000"/>
              </a:xfrm>
              <a:prstGeom prst="rect">
                <a:avLst/>
              </a:prstGeom>
              <a:blipFill>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190065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Shape 6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285750" lvl="0" indent="-285750">
              <a:spcAft>
                <a:spcPts val="1600"/>
              </a:spcAft>
              <a:buFont typeface="Arial" panose="020B0604020202020204" pitchFamily="34" charset="0"/>
              <a:buChar char="•"/>
            </a:pPr>
            <a:r>
              <a:rPr lang="en-US" altLang="zh-CN" b="1" dirty="0"/>
              <a:t>Structure-preserved network embedding</a:t>
            </a:r>
          </a:p>
          <a:p>
            <a:pPr marL="285750" lvl="0" indent="-285750">
              <a:spcAft>
                <a:spcPts val="1600"/>
              </a:spcAft>
              <a:buFont typeface="Arial" panose="020B0604020202020204" pitchFamily="34" charset="0"/>
              <a:buChar char="•"/>
            </a:pPr>
            <a:r>
              <a:rPr lang="en-US" altLang="zh-CN" b="1" dirty="0"/>
              <a:t>Property-preserved network embedding</a:t>
            </a:r>
          </a:p>
          <a:p>
            <a:pPr marL="285750" lvl="0" indent="-285750">
              <a:spcAft>
                <a:spcPts val="1600"/>
              </a:spcAft>
              <a:buFont typeface="Arial" panose="020B0604020202020204" pitchFamily="34" charset="0"/>
              <a:buChar char="•"/>
            </a:pPr>
            <a:r>
              <a:rPr lang="en-US" altLang="zh-CN" b="1" dirty="0"/>
              <a:t>Dynamic network embedding</a:t>
            </a:r>
          </a:p>
        </p:txBody>
      </p:sp>
      <p:sp>
        <p:nvSpPr>
          <p:cNvPr id="4" name="Shape 60">
            <a:extLst>
              <a:ext uri="{FF2B5EF4-FFF2-40B4-BE49-F238E27FC236}">
                <a16:creationId xmlns:a16="http://schemas.microsoft.com/office/drawing/2014/main" id="{0FD89798-6DD1-3F41-8B8D-CF79027F81F4}"/>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Outline</a:t>
            </a:r>
            <a:endParaRPr lang="en-US" dirty="0">
              <a:solidFill>
                <a:schemeClr val="tx1"/>
              </a:solidFill>
            </a:endParaRPr>
          </a:p>
        </p:txBody>
      </p:sp>
    </p:spTree>
    <p:extLst>
      <p:ext uri="{BB962C8B-B14F-4D97-AF65-F5344CB8AC3E}">
        <p14:creationId xmlns:p14="http://schemas.microsoft.com/office/powerpoint/2010/main" val="789412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Shape 6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285750" lvl="0" indent="-285750">
              <a:spcAft>
                <a:spcPts val="1600"/>
              </a:spcAft>
              <a:buFont typeface="Arial" panose="020B0604020202020204" pitchFamily="34" charset="0"/>
              <a:buChar char="•"/>
            </a:pPr>
            <a:r>
              <a:rPr lang="en-US" altLang="zh-CN" b="1" dirty="0">
                <a:solidFill>
                  <a:srgbClr val="FFC000"/>
                </a:solidFill>
              </a:rPr>
              <a:t>Structure-preserved network embedding</a:t>
            </a:r>
          </a:p>
          <a:p>
            <a:pPr marL="285750" lvl="0" indent="-285750">
              <a:spcAft>
                <a:spcPts val="1600"/>
              </a:spcAft>
              <a:buFont typeface="Arial" panose="020B0604020202020204" pitchFamily="34" charset="0"/>
              <a:buChar char="•"/>
            </a:pPr>
            <a:r>
              <a:rPr lang="en-US" altLang="zh-CN" b="1" dirty="0"/>
              <a:t>Property-preserved network embedding</a:t>
            </a:r>
          </a:p>
          <a:p>
            <a:pPr marL="285750" lvl="0" indent="-285750">
              <a:spcAft>
                <a:spcPts val="1600"/>
              </a:spcAft>
              <a:buFont typeface="Arial" panose="020B0604020202020204" pitchFamily="34" charset="0"/>
              <a:buChar char="•"/>
            </a:pPr>
            <a:r>
              <a:rPr lang="en-US" altLang="zh-CN" b="1" dirty="0"/>
              <a:t>Dynamic network embedding</a:t>
            </a:r>
          </a:p>
        </p:txBody>
      </p:sp>
      <p:sp>
        <p:nvSpPr>
          <p:cNvPr id="6" name="Shape 60">
            <a:extLst>
              <a:ext uri="{FF2B5EF4-FFF2-40B4-BE49-F238E27FC236}">
                <a16:creationId xmlns:a16="http://schemas.microsoft.com/office/drawing/2014/main" id="{4E68B138-7D68-024F-A061-AB3AE8CFA81F}"/>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Outline</a:t>
            </a:r>
            <a:endParaRPr lang="en-US" dirty="0">
              <a:solidFill>
                <a:schemeClr val="tx1"/>
              </a:solidFill>
            </a:endParaRPr>
          </a:p>
        </p:txBody>
      </p:sp>
    </p:spTree>
    <p:extLst>
      <p:ext uri="{BB962C8B-B14F-4D97-AF65-F5344CB8AC3E}">
        <p14:creationId xmlns:p14="http://schemas.microsoft.com/office/powerpoint/2010/main" val="14970220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28</a:t>
            </a:fld>
            <a:endParaRPr lang="en-US" sz="1050" b="1" kern="1200">
              <a:solidFill>
                <a:srgbClr val="FFFFFF"/>
              </a:solidFill>
              <a:ea typeface="+mn-ea"/>
              <a:cs typeface="+mn-cs"/>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4139" y="1086965"/>
            <a:ext cx="2224099" cy="3606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本框 1"/>
          <p:cNvSpPr txBox="1"/>
          <p:nvPr/>
        </p:nvSpPr>
        <p:spPr>
          <a:xfrm>
            <a:off x="4685161" y="1004030"/>
            <a:ext cx="2646294" cy="369332"/>
          </a:xfrm>
          <a:prstGeom prst="rect">
            <a:avLst/>
          </a:prstGeom>
          <a:noFill/>
        </p:spPr>
        <p:txBody>
          <a:bodyPr wrap="square" rtlCol="0">
            <a:spAutoFit/>
          </a:bodyPr>
          <a:lstStyle/>
          <a:p>
            <a:pPr algn="ctr"/>
            <a:r>
              <a:rPr lang="en-US" altLang="zh-CN" sz="1800" b="1" dirty="0">
                <a:solidFill>
                  <a:srgbClr val="ADADAD"/>
                </a:solidFill>
              </a:rPr>
              <a:t>Nodes &amp; Links</a:t>
            </a:r>
            <a:endParaRPr lang="zh-CN" altLang="en-US" sz="1800" b="1" dirty="0">
              <a:solidFill>
                <a:srgbClr val="ADADAD"/>
              </a:solidFill>
            </a:endParaRPr>
          </a:p>
        </p:txBody>
      </p:sp>
      <p:sp>
        <p:nvSpPr>
          <p:cNvPr id="9" name="文本框 8"/>
          <p:cNvSpPr txBox="1"/>
          <p:nvPr/>
        </p:nvSpPr>
        <p:spPr>
          <a:xfrm>
            <a:off x="4685161" y="1706108"/>
            <a:ext cx="2646294" cy="369332"/>
          </a:xfrm>
          <a:prstGeom prst="rect">
            <a:avLst/>
          </a:prstGeom>
          <a:noFill/>
        </p:spPr>
        <p:txBody>
          <a:bodyPr wrap="square" rtlCol="0">
            <a:spAutoFit/>
          </a:bodyPr>
          <a:lstStyle/>
          <a:p>
            <a:pPr algn="ctr"/>
            <a:r>
              <a:rPr lang="en-US" altLang="zh-CN" sz="1800" b="1" dirty="0">
                <a:solidFill>
                  <a:srgbClr val="ADADAD"/>
                </a:solidFill>
              </a:rPr>
              <a:t>Node Neighborhood</a:t>
            </a:r>
            <a:endParaRPr lang="zh-CN" altLang="en-US" sz="1800" b="1" dirty="0">
              <a:solidFill>
                <a:srgbClr val="ADADAD"/>
              </a:solidFill>
            </a:endParaRPr>
          </a:p>
        </p:txBody>
      </p:sp>
      <p:sp>
        <p:nvSpPr>
          <p:cNvPr id="11" name="文本框 10"/>
          <p:cNvSpPr txBox="1"/>
          <p:nvPr/>
        </p:nvSpPr>
        <p:spPr>
          <a:xfrm>
            <a:off x="4478207" y="3087180"/>
            <a:ext cx="3060202" cy="369332"/>
          </a:xfrm>
          <a:prstGeom prst="rect">
            <a:avLst/>
          </a:prstGeom>
          <a:noFill/>
        </p:spPr>
        <p:txBody>
          <a:bodyPr wrap="square" rtlCol="0">
            <a:spAutoFit/>
          </a:bodyPr>
          <a:lstStyle/>
          <a:p>
            <a:pPr algn="ctr"/>
            <a:r>
              <a:rPr lang="en-US" altLang="zh-CN" sz="1800" b="1" dirty="0">
                <a:solidFill>
                  <a:srgbClr val="ADADAD"/>
                </a:solidFill>
              </a:rPr>
              <a:t>Community Structures</a:t>
            </a:r>
            <a:endParaRPr lang="zh-CN" altLang="en-US" sz="1800" b="1" dirty="0">
              <a:solidFill>
                <a:srgbClr val="ADADAD"/>
              </a:solidFill>
            </a:endParaRPr>
          </a:p>
        </p:txBody>
      </p:sp>
      <p:sp>
        <p:nvSpPr>
          <p:cNvPr id="3" name="下箭头 2"/>
          <p:cNvSpPr/>
          <p:nvPr/>
        </p:nvSpPr>
        <p:spPr>
          <a:xfrm>
            <a:off x="5819287" y="1420181"/>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3" name="下箭头 12"/>
          <p:cNvSpPr/>
          <p:nvPr/>
        </p:nvSpPr>
        <p:spPr>
          <a:xfrm>
            <a:off x="5819287" y="2148901"/>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4" name="下箭头 13"/>
          <p:cNvSpPr/>
          <p:nvPr/>
        </p:nvSpPr>
        <p:spPr>
          <a:xfrm>
            <a:off x="5819287" y="2824337"/>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2" name="文本框 11"/>
          <p:cNvSpPr txBox="1"/>
          <p:nvPr/>
        </p:nvSpPr>
        <p:spPr>
          <a:xfrm>
            <a:off x="4739167" y="2408186"/>
            <a:ext cx="2646294" cy="369332"/>
          </a:xfrm>
          <a:prstGeom prst="rect">
            <a:avLst/>
          </a:prstGeom>
          <a:noFill/>
        </p:spPr>
        <p:txBody>
          <a:bodyPr wrap="square" rtlCol="0">
            <a:spAutoFit/>
          </a:bodyPr>
          <a:lstStyle/>
          <a:p>
            <a:pPr algn="ctr"/>
            <a:r>
              <a:rPr lang="en-US" altLang="zh-CN" sz="1800" b="1" dirty="0">
                <a:solidFill>
                  <a:srgbClr val="ADADAD"/>
                </a:solidFill>
              </a:rPr>
              <a:t>Pair-wise Proximity</a:t>
            </a:r>
            <a:endParaRPr lang="zh-CN" altLang="en-US" sz="1800" b="1" dirty="0">
              <a:solidFill>
                <a:srgbClr val="ADADAD"/>
              </a:solidFill>
            </a:endParaRPr>
          </a:p>
        </p:txBody>
      </p:sp>
      <p:sp>
        <p:nvSpPr>
          <p:cNvPr id="15" name="文本框 14"/>
          <p:cNvSpPr txBox="1"/>
          <p:nvPr/>
        </p:nvSpPr>
        <p:spPr>
          <a:xfrm>
            <a:off x="4478207" y="3766174"/>
            <a:ext cx="3060202" cy="369332"/>
          </a:xfrm>
          <a:prstGeom prst="rect">
            <a:avLst/>
          </a:prstGeom>
          <a:noFill/>
        </p:spPr>
        <p:txBody>
          <a:bodyPr wrap="square" rtlCol="0">
            <a:spAutoFit/>
          </a:bodyPr>
          <a:lstStyle/>
          <a:p>
            <a:pPr algn="ctr"/>
            <a:r>
              <a:rPr lang="en-US" altLang="zh-CN" sz="1800" b="1" dirty="0">
                <a:solidFill>
                  <a:srgbClr val="ADADAD"/>
                </a:solidFill>
              </a:rPr>
              <a:t>Hyper Edges</a:t>
            </a:r>
            <a:endParaRPr lang="zh-CN" altLang="en-US" sz="1800" b="1" dirty="0">
              <a:solidFill>
                <a:srgbClr val="ADADAD"/>
              </a:solidFill>
            </a:endParaRPr>
          </a:p>
        </p:txBody>
      </p:sp>
      <p:sp>
        <p:nvSpPr>
          <p:cNvPr id="16" name="下箭头 15"/>
          <p:cNvSpPr/>
          <p:nvPr/>
        </p:nvSpPr>
        <p:spPr>
          <a:xfrm>
            <a:off x="5819287" y="3503331"/>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7" name="文本框 16"/>
          <p:cNvSpPr txBox="1"/>
          <p:nvPr/>
        </p:nvSpPr>
        <p:spPr>
          <a:xfrm>
            <a:off x="4478207" y="4468252"/>
            <a:ext cx="3060202" cy="369332"/>
          </a:xfrm>
          <a:prstGeom prst="rect">
            <a:avLst/>
          </a:prstGeom>
          <a:noFill/>
        </p:spPr>
        <p:txBody>
          <a:bodyPr wrap="square" rtlCol="0">
            <a:spAutoFit/>
          </a:bodyPr>
          <a:lstStyle/>
          <a:p>
            <a:pPr algn="ctr"/>
            <a:r>
              <a:rPr lang="en-US" altLang="zh-CN" sz="1800" b="1" dirty="0">
                <a:solidFill>
                  <a:srgbClr val="ADADAD"/>
                </a:solidFill>
              </a:rPr>
              <a:t>Global Structure</a:t>
            </a:r>
            <a:endParaRPr lang="zh-CN" altLang="en-US" sz="1800" b="1" dirty="0">
              <a:solidFill>
                <a:srgbClr val="ADADAD"/>
              </a:solidFill>
            </a:endParaRPr>
          </a:p>
        </p:txBody>
      </p:sp>
      <p:sp>
        <p:nvSpPr>
          <p:cNvPr id="18" name="下箭头 17"/>
          <p:cNvSpPr/>
          <p:nvPr/>
        </p:nvSpPr>
        <p:spPr>
          <a:xfrm>
            <a:off x="5819287" y="4205409"/>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9" name="Shape 60">
            <a:extLst>
              <a:ext uri="{FF2B5EF4-FFF2-40B4-BE49-F238E27FC236}">
                <a16:creationId xmlns:a16="http://schemas.microsoft.com/office/drawing/2014/main" id="{99EFDDB1-3690-924D-BB2C-09F2ED1454F8}"/>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Network Structures</a:t>
            </a:r>
            <a:endParaRPr lang="en-US" dirty="0">
              <a:solidFill>
                <a:schemeClr val="tx1"/>
              </a:solidFill>
            </a:endParaRPr>
          </a:p>
        </p:txBody>
      </p:sp>
    </p:spTree>
    <p:extLst>
      <p:ext uri="{BB962C8B-B14F-4D97-AF65-F5344CB8AC3E}">
        <p14:creationId xmlns:p14="http://schemas.microsoft.com/office/powerpoint/2010/main" val="931896911"/>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29</a:t>
            </a:fld>
            <a:endParaRPr lang="en-US" sz="1050" b="1" kern="1200">
              <a:solidFill>
                <a:srgbClr val="FFFFFF"/>
              </a:solidFill>
              <a:ea typeface="+mn-ea"/>
              <a:cs typeface="+mn-cs"/>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4139" y="1086965"/>
            <a:ext cx="2224099" cy="3606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本框 1"/>
          <p:cNvSpPr txBox="1"/>
          <p:nvPr/>
        </p:nvSpPr>
        <p:spPr>
          <a:xfrm>
            <a:off x="4685161" y="1004030"/>
            <a:ext cx="2646294" cy="369332"/>
          </a:xfrm>
          <a:prstGeom prst="rect">
            <a:avLst/>
          </a:prstGeom>
          <a:noFill/>
        </p:spPr>
        <p:txBody>
          <a:bodyPr wrap="square" rtlCol="0">
            <a:spAutoFit/>
          </a:bodyPr>
          <a:lstStyle/>
          <a:p>
            <a:pPr algn="ctr"/>
            <a:r>
              <a:rPr lang="en-US" altLang="zh-CN" sz="1800" b="1" dirty="0">
                <a:solidFill>
                  <a:srgbClr val="ADADAD"/>
                </a:solidFill>
              </a:rPr>
              <a:t>Nodes &amp; Links</a:t>
            </a:r>
            <a:endParaRPr lang="zh-CN" altLang="en-US" sz="1800" b="1" dirty="0">
              <a:solidFill>
                <a:srgbClr val="ADADAD"/>
              </a:solidFill>
            </a:endParaRPr>
          </a:p>
        </p:txBody>
      </p:sp>
      <p:sp>
        <p:nvSpPr>
          <p:cNvPr id="9" name="文本框 8"/>
          <p:cNvSpPr txBox="1"/>
          <p:nvPr/>
        </p:nvSpPr>
        <p:spPr>
          <a:xfrm>
            <a:off x="4685161" y="1706108"/>
            <a:ext cx="2646294" cy="369332"/>
          </a:xfrm>
          <a:prstGeom prst="rect">
            <a:avLst/>
          </a:prstGeom>
          <a:noFill/>
        </p:spPr>
        <p:txBody>
          <a:bodyPr wrap="square" rtlCol="0">
            <a:spAutoFit/>
          </a:bodyPr>
          <a:lstStyle/>
          <a:p>
            <a:pPr algn="ctr"/>
            <a:r>
              <a:rPr lang="en-US" altLang="zh-CN" sz="1800" b="1" dirty="0">
                <a:solidFill>
                  <a:srgbClr val="ADADAD"/>
                </a:solidFill>
              </a:rPr>
              <a:t>Node Neighborhood</a:t>
            </a:r>
            <a:endParaRPr lang="zh-CN" altLang="en-US" sz="1800" b="1" dirty="0">
              <a:solidFill>
                <a:srgbClr val="ADADAD"/>
              </a:solidFill>
            </a:endParaRPr>
          </a:p>
        </p:txBody>
      </p:sp>
      <p:sp>
        <p:nvSpPr>
          <p:cNvPr id="11" name="文本框 10"/>
          <p:cNvSpPr txBox="1"/>
          <p:nvPr/>
        </p:nvSpPr>
        <p:spPr>
          <a:xfrm>
            <a:off x="4478207" y="3087180"/>
            <a:ext cx="3060202" cy="369332"/>
          </a:xfrm>
          <a:prstGeom prst="rect">
            <a:avLst/>
          </a:prstGeom>
          <a:noFill/>
        </p:spPr>
        <p:txBody>
          <a:bodyPr wrap="square" rtlCol="0">
            <a:spAutoFit/>
          </a:bodyPr>
          <a:lstStyle/>
          <a:p>
            <a:pPr algn="ctr"/>
            <a:r>
              <a:rPr lang="en-US" altLang="zh-CN" sz="1800" b="1" dirty="0">
                <a:solidFill>
                  <a:srgbClr val="ADADAD"/>
                </a:solidFill>
              </a:rPr>
              <a:t>Community Structures</a:t>
            </a:r>
            <a:endParaRPr lang="zh-CN" altLang="en-US" sz="1800" b="1" dirty="0">
              <a:solidFill>
                <a:srgbClr val="ADADAD"/>
              </a:solidFill>
            </a:endParaRPr>
          </a:p>
        </p:txBody>
      </p:sp>
      <p:sp>
        <p:nvSpPr>
          <p:cNvPr id="3" name="下箭头 2"/>
          <p:cNvSpPr/>
          <p:nvPr/>
        </p:nvSpPr>
        <p:spPr>
          <a:xfrm>
            <a:off x="5819287" y="1420181"/>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3" name="下箭头 12"/>
          <p:cNvSpPr/>
          <p:nvPr/>
        </p:nvSpPr>
        <p:spPr>
          <a:xfrm>
            <a:off x="5819287" y="2148901"/>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4" name="下箭头 13"/>
          <p:cNvSpPr/>
          <p:nvPr/>
        </p:nvSpPr>
        <p:spPr>
          <a:xfrm>
            <a:off x="5819287" y="2824337"/>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2" name="文本框 11"/>
          <p:cNvSpPr txBox="1"/>
          <p:nvPr/>
        </p:nvSpPr>
        <p:spPr>
          <a:xfrm>
            <a:off x="4739167" y="2408186"/>
            <a:ext cx="2646294" cy="369332"/>
          </a:xfrm>
          <a:prstGeom prst="rect">
            <a:avLst/>
          </a:prstGeom>
          <a:noFill/>
        </p:spPr>
        <p:txBody>
          <a:bodyPr wrap="square" rtlCol="0">
            <a:spAutoFit/>
          </a:bodyPr>
          <a:lstStyle/>
          <a:p>
            <a:pPr algn="ctr"/>
            <a:r>
              <a:rPr lang="en-US" altLang="zh-CN" sz="1800" b="1" dirty="0">
                <a:solidFill>
                  <a:srgbClr val="ADADAD"/>
                </a:solidFill>
              </a:rPr>
              <a:t>Pair-wise Proximity</a:t>
            </a:r>
            <a:endParaRPr lang="zh-CN" altLang="en-US" sz="1800" b="1" dirty="0">
              <a:solidFill>
                <a:srgbClr val="ADADAD"/>
              </a:solidFill>
            </a:endParaRPr>
          </a:p>
        </p:txBody>
      </p:sp>
      <p:sp>
        <p:nvSpPr>
          <p:cNvPr id="15" name="文本框 14"/>
          <p:cNvSpPr txBox="1"/>
          <p:nvPr/>
        </p:nvSpPr>
        <p:spPr>
          <a:xfrm>
            <a:off x="4478207" y="3766174"/>
            <a:ext cx="3060202" cy="369332"/>
          </a:xfrm>
          <a:prstGeom prst="rect">
            <a:avLst/>
          </a:prstGeom>
          <a:noFill/>
        </p:spPr>
        <p:txBody>
          <a:bodyPr wrap="square" rtlCol="0">
            <a:spAutoFit/>
          </a:bodyPr>
          <a:lstStyle/>
          <a:p>
            <a:pPr algn="ctr"/>
            <a:r>
              <a:rPr lang="en-US" altLang="zh-CN" sz="1800" b="1" dirty="0">
                <a:solidFill>
                  <a:srgbClr val="ADADAD"/>
                </a:solidFill>
              </a:rPr>
              <a:t>Hyper Edges</a:t>
            </a:r>
            <a:endParaRPr lang="zh-CN" altLang="en-US" sz="1800" b="1" dirty="0">
              <a:solidFill>
                <a:srgbClr val="ADADAD"/>
              </a:solidFill>
            </a:endParaRPr>
          </a:p>
        </p:txBody>
      </p:sp>
      <p:sp>
        <p:nvSpPr>
          <p:cNvPr id="16" name="下箭头 15"/>
          <p:cNvSpPr/>
          <p:nvPr/>
        </p:nvSpPr>
        <p:spPr>
          <a:xfrm>
            <a:off x="5819287" y="3503331"/>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7" name="文本框 16"/>
          <p:cNvSpPr txBox="1"/>
          <p:nvPr/>
        </p:nvSpPr>
        <p:spPr>
          <a:xfrm>
            <a:off x="4478207" y="4468252"/>
            <a:ext cx="3060202" cy="369332"/>
          </a:xfrm>
          <a:prstGeom prst="rect">
            <a:avLst/>
          </a:prstGeom>
          <a:noFill/>
        </p:spPr>
        <p:txBody>
          <a:bodyPr wrap="square" rtlCol="0">
            <a:spAutoFit/>
          </a:bodyPr>
          <a:lstStyle/>
          <a:p>
            <a:pPr algn="ctr"/>
            <a:r>
              <a:rPr lang="en-US" altLang="zh-CN" sz="1800" b="1" dirty="0">
                <a:solidFill>
                  <a:srgbClr val="ADADAD"/>
                </a:solidFill>
              </a:rPr>
              <a:t>Global Structure</a:t>
            </a:r>
            <a:endParaRPr lang="zh-CN" altLang="en-US" sz="1800" b="1" dirty="0">
              <a:solidFill>
                <a:srgbClr val="ADADAD"/>
              </a:solidFill>
            </a:endParaRPr>
          </a:p>
        </p:txBody>
      </p:sp>
      <p:sp>
        <p:nvSpPr>
          <p:cNvPr id="18" name="下箭头 17"/>
          <p:cNvSpPr/>
          <p:nvPr/>
        </p:nvSpPr>
        <p:spPr>
          <a:xfrm>
            <a:off x="5819287" y="4205409"/>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9" name="Shape 60">
            <a:extLst>
              <a:ext uri="{FF2B5EF4-FFF2-40B4-BE49-F238E27FC236}">
                <a16:creationId xmlns:a16="http://schemas.microsoft.com/office/drawing/2014/main" id="{99EFDDB1-3690-924D-BB2C-09F2ED1454F8}"/>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Network Structures</a:t>
            </a:r>
            <a:endParaRPr lang="en-US" dirty="0">
              <a:solidFill>
                <a:schemeClr val="tx1"/>
              </a:solidFill>
            </a:endParaRPr>
          </a:p>
        </p:txBody>
      </p:sp>
      <p:sp>
        <p:nvSpPr>
          <p:cNvPr id="20" name="矩形 19">
            <a:extLst>
              <a:ext uri="{FF2B5EF4-FFF2-40B4-BE49-F238E27FC236}">
                <a16:creationId xmlns:a16="http://schemas.microsoft.com/office/drawing/2014/main" id="{1BB59888-E914-C946-B441-8677656ACCA4}"/>
              </a:ext>
            </a:extLst>
          </p:cNvPr>
          <p:cNvSpPr/>
          <p:nvPr/>
        </p:nvSpPr>
        <p:spPr>
          <a:xfrm>
            <a:off x="4617307" y="1654138"/>
            <a:ext cx="2782001" cy="466087"/>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zh-CN" altLang="en-US"/>
          </a:p>
        </p:txBody>
      </p:sp>
    </p:spTree>
    <p:extLst>
      <p:ext uri="{BB962C8B-B14F-4D97-AF65-F5344CB8AC3E}">
        <p14:creationId xmlns:p14="http://schemas.microsoft.com/office/powerpoint/2010/main" val="358807833"/>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3</a:t>
            </a:fld>
            <a:endParaRPr lang="en-US" sz="1050" b="1" kern="1200">
              <a:solidFill>
                <a:srgbClr val="FFFFFF"/>
              </a:solidFill>
              <a:ea typeface="+mn-ea"/>
              <a:cs typeface="+mn-cs"/>
            </a:endParaRPr>
          </a:p>
        </p:txBody>
      </p:sp>
      <p:sp>
        <p:nvSpPr>
          <p:cNvPr id="14" name="圆角矩形 13"/>
          <p:cNvSpPr/>
          <p:nvPr/>
        </p:nvSpPr>
        <p:spPr>
          <a:xfrm>
            <a:off x="513567" y="4299942"/>
            <a:ext cx="7958891" cy="594066"/>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800" b="1" dirty="0" smtClean="0"/>
              <a:t>Many networks grow </a:t>
            </a:r>
            <a:r>
              <a:rPr lang="en-US" altLang="zh-CN" sz="1800" b="1" dirty="0"/>
              <a:t>to such a scale </a:t>
            </a:r>
            <a:r>
              <a:rPr lang="en-US" altLang="zh-CN" sz="1800" b="1" dirty="0" smtClean="0"/>
              <a:t>that </a:t>
            </a:r>
            <a:r>
              <a:rPr lang="en-US" altLang="zh-CN" sz="1800" b="1" dirty="0"/>
              <a:t>sophisticated network analytics </a:t>
            </a:r>
            <a:r>
              <a:rPr lang="en-US" altLang="zh-CN" sz="1800" b="1" dirty="0" smtClean="0"/>
              <a:t>become infeasible.</a:t>
            </a:r>
            <a:endParaRPr lang="zh-CN" altLang="en-US" sz="1800" b="1" dirty="0"/>
          </a:p>
        </p:txBody>
      </p:sp>
      <p:pic>
        <p:nvPicPr>
          <p:cNvPr id="4098" name="Picture 2" descr="http://media.gettyimages.com/vectors/ecommerce-network-vector-id580097354?s=17066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5326" y="2769358"/>
            <a:ext cx="1330906" cy="133090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snsepro.com/images/social-networ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032" y="1057514"/>
            <a:ext cx="2243494" cy="1512168"/>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3872636" y="1316934"/>
            <a:ext cx="3667101" cy="830997"/>
          </a:xfrm>
          <a:prstGeom prst="rect">
            <a:avLst/>
          </a:prstGeom>
          <a:noFill/>
        </p:spPr>
        <p:txBody>
          <a:bodyPr wrap="square" rtlCol="0">
            <a:spAutoFit/>
          </a:bodyPr>
          <a:lstStyle/>
          <a:p>
            <a:r>
              <a:rPr lang="en-US" altLang="zh-CN" sz="1800" b="1" dirty="0">
                <a:solidFill>
                  <a:srgbClr val="ADADAD"/>
                </a:solidFill>
              </a:rPr>
              <a:t>Social</a:t>
            </a:r>
            <a:r>
              <a:rPr lang="zh-CN" altLang="en-US" sz="1800" b="1" dirty="0">
                <a:solidFill>
                  <a:srgbClr val="ADADAD"/>
                </a:solidFill>
              </a:rPr>
              <a:t> </a:t>
            </a:r>
            <a:r>
              <a:rPr lang="en-US" altLang="zh-CN" sz="1800" b="1" dirty="0">
                <a:solidFill>
                  <a:srgbClr val="ADADAD"/>
                </a:solidFill>
              </a:rPr>
              <a:t>Networks</a:t>
            </a:r>
          </a:p>
          <a:p>
            <a:r>
              <a:rPr lang="en-US" altLang="zh-CN" sz="1500" b="1" dirty="0">
                <a:solidFill>
                  <a:srgbClr val="ADADAD"/>
                </a:solidFill>
              </a:rPr>
              <a:t>Facebook</a:t>
            </a:r>
            <a:r>
              <a:rPr lang="en-US" altLang="zh-CN" sz="1500" dirty="0">
                <a:solidFill>
                  <a:srgbClr val="ADADAD"/>
                </a:solidFill>
              </a:rPr>
              <a:t>:</a:t>
            </a:r>
            <a:r>
              <a:rPr lang="zh-CN" altLang="en-US" sz="1500" dirty="0">
                <a:solidFill>
                  <a:srgbClr val="ADADAD"/>
                </a:solidFill>
              </a:rPr>
              <a:t> </a:t>
            </a:r>
            <a:r>
              <a:rPr lang="en-US" altLang="zh-CN" sz="1500" dirty="0">
                <a:solidFill>
                  <a:srgbClr val="ADADAD"/>
                </a:solidFill>
              </a:rPr>
              <a:t>~2</a:t>
            </a:r>
            <a:r>
              <a:rPr lang="zh-CN" altLang="en-US" sz="1500" dirty="0">
                <a:solidFill>
                  <a:srgbClr val="ADADAD"/>
                </a:solidFill>
              </a:rPr>
              <a:t> </a:t>
            </a:r>
            <a:r>
              <a:rPr lang="en-US" altLang="zh-CN" sz="1500" dirty="0">
                <a:solidFill>
                  <a:srgbClr val="ADADAD"/>
                </a:solidFill>
              </a:rPr>
              <a:t>billion</a:t>
            </a:r>
            <a:r>
              <a:rPr lang="zh-CN" altLang="en-US" sz="1500" dirty="0">
                <a:solidFill>
                  <a:srgbClr val="ADADAD"/>
                </a:solidFill>
              </a:rPr>
              <a:t> </a:t>
            </a:r>
            <a:r>
              <a:rPr lang="en-US" altLang="zh-CN" sz="1500" dirty="0">
                <a:solidFill>
                  <a:srgbClr val="ADADAD"/>
                </a:solidFill>
              </a:rPr>
              <a:t>active</a:t>
            </a:r>
            <a:r>
              <a:rPr lang="zh-CN" altLang="en-US" sz="1500" dirty="0">
                <a:solidFill>
                  <a:srgbClr val="ADADAD"/>
                </a:solidFill>
              </a:rPr>
              <a:t> </a:t>
            </a:r>
            <a:r>
              <a:rPr lang="en-US" altLang="zh-CN" sz="1500" dirty="0">
                <a:solidFill>
                  <a:srgbClr val="ADADAD"/>
                </a:solidFill>
              </a:rPr>
              <a:t>users</a:t>
            </a:r>
          </a:p>
          <a:p>
            <a:r>
              <a:rPr lang="en-US" altLang="zh-CN" sz="1500" b="1" dirty="0" err="1">
                <a:solidFill>
                  <a:srgbClr val="ADADAD"/>
                </a:solidFill>
              </a:rPr>
              <a:t>Wechat</a:t>
            </a:r>
            <a:r>
              <a:rPr lang="en-US" altLang="zh-CN" sz="1500" dirty="0">
                <a:solidFill>
                  <a:srgbClr val="ADADAD"/>
                </a:solidFill>
              </a:rPr>
              <a:t>:</a:t>
            </a:r>
            <a:r>
              <a:rPr lang="zh-CN" altLang="en-US" sz="1500" dirty="0">
                <a:solidFill>
                  <a:srgbClr val="ADADAD"/>
                </a:solidFill>
              </a:rPr>
              <a:t> </a:t>
            </a:r>
            <a:r>
              <a:rPr lang="en-US" altLang="zh-CN" sz="1500" dirty="0">
                <a:solidFill>
                  <a:srgbClr val="ADADAD"/>
                </a:solidFill>
              </a:rPr>
              <a:t>~1</a:t>
            </a:r>
            <a:r>
              <a:rPr lang="zh-CN" altLang="en-US" sz="1500" dirty="0">
                <a:solidFill>
                  <a:srgbClr val="ADADAD"/>
                </a:solidFill>
              </a:rPr>
              <a:t> </a:t>
            </a:r>
            <a:r>
              <a:rPr lang="en-US" altLang="zh-CN" sz="1500" dirty="0">
                <a:solidFill>
                  <a:srgbClr val="ADADAD"/>
                </a:solidFill>
              </a:rPr>
              <a:t>billion</a:t>
            </a:r>
            <a:r>
              <a:rPr lang="zh-CN" altLang="en-US" sz="1500" dirty="0">
                <a:solidFill>
                  <a:srgbClr val="ADADAD"/>
                </a:solidFill>
              </a:rPr>
              <a:t> </a:t>
            </a:r>
            <a:r>
              <a:rPr lang="en-US" altLang="zh-CN" sz="1500" dirty="0">
                <a:solidFill>
                  <a:srgbClr val="ADADAD"/>
                </a:solidFill>
              </a:rPr>
              <a:t>active</a:t>
            </a:r>
            <a:r>
              <a:rPr lang="zh-CN" altLang="en-US" sz="1500" dirty="0">
                <a:solidFill>
                  <a:srgbClr val="ADADAD"/>
                </a:solidFill>
              </a:rPr>
              <a:t> </a:t>
            </a:r>
            <a:r>
              <a:rPr lang="en-US" altLang="zh-CN" sz="1500" dirty="0">
                <a:solidFill>
                  <a:srgbClr val="ADADAD"/>
                </a:solidFill>
              </a:rPr>
              <a:t>users</a:t>
            </a:r>
            <a:endParaRPr lang="zh-CN" altLang="en-US" sz="1500" dirty="0">
              <a:solidFill>
                <a:srgbClr val="ADADAD"/>
              </a:solidFill>
            </a:endParaRPr>
          </a:p>
        </p:txBody>
      </p:sp>
      <p:sp>
        <p:nvSpPr>
          <p:cNvPr id="10" name="文本框 9"/>
          <p:cNvSpPr txBox="1"/>
          <p:nvPr/>
        </p:nvSpPr>
        <p:spPr>
          <a:xfrm>
            <a:off x="3872636" y="2918363"/>
            <a:ext cx="3885718" cy="1061829"/>
          </a:xfrm>
          <a:prstGeom prst="rect">
            <a:avLst/>
          </a:prstGeom>
          <a:noFill/>
        </p:spPr>
        <p:txBody>
          <a:bodyPr wrap="square" rtlCol="0">
            <a:spAutoFit/>
          </a:bodyPr>
          <a:lstStyle/>
          <a:p>
            <a:r>
              <a:rPr lang="en-US" altLang="zh-CN" sz="1800" b="1" dirty="0">
                <a:solidFill>
                  <a:srgbClr val="ADADAD"/>
                </a:solidFill>
              </a:rPr>
              <a:t>E-commerce</a:t>
            </a:r>
            <a:r>
              <a:rPr lang="zh-CN" altLang="en-US" sz="1800" b="1" dirty="0">
                <a:solidFill>
                  <a:srgbClr val="ADADAD"/>
                </a:solidFill>
              </a:rPr>
              <a:t> </a:t>
            </a:r>
            <a:r>
              <a:rPr lang="en-US" altLang="zh-CN" sz="1800" b="1" dirty="0">
                <a:solidFill>
                  <a:srgbClr val="ADADAD"/>
                </a:solidFill>
              </a:rPr>
              <a:t>Networks</a:t>
            </a:r>
          </a:p>
          <a:p>
            <a:r>
              <a:rPr lang="en-US" altLang="zh-CN" sz="1500" b="1" dirty="0">
                <a:solidFill>
                  <a:srgbClr val="ADADAD"/>
                </a:solidFill>
              </a:rPr>
              <a:t>Amazon</a:t>
            </a:r>
            <a:r>
              <a:rPr lang="en-US" altLang="zh-CN" sz="1500" dirty="0">
                <a:solidFill>
                  <a:srgbClr val="ADADAD"/>
                </a:solidFill>
              </a:rPr>
              <a:t>:</a:t>
            </a:r>
            <a:r>
              <a:rPr lang="zh-CN" altLang="en-US" sz="1500" dirty="0">
                <a:solidFill>
                  <a:srgbClr val="ADADAD"/>
                </a:solidFill>
              </a:rPr>
              <a:t> </a:t>
            </a:r>
            <a:r>
              <a:rPr lang="en-US" altLang="zh-CN" sz="1500" dirty="0">
                <a:solidFill>
                  <a:srgbClr val="ADADAD"/>
                </a:solidFill>
              </a:rPr>
              <a:t>400M</a:t>
            </a:r>
            <a:r>
              <a:rPr lang="zh-CN" altLang="en-US" sz="1500" dirty="0">
                <a:solidFill>
                  <a:srgbClr val="ADADAD"/>
                </a:solidFill>
              </a:rPr>
              <a:t> </a:t>
            </a:r>
            <a:r>
              <a:rPr lang="en-US" altLang="zh-CN" sz="1500" dirty="0">
                <a:solidFill>
                  <a:srgbClr val="ADADAD"/>
                </a:solidFill>
              </a:rPr>
              <a:t>active</a:t>
            </a:r>
            <a:r>
              <a:rPr lang="zh-CN" altLang="en-US" sz="1500" dirty="0">
                <a:solidFill>
                  <a:srgbClr val="ADADAD"/>
                </a:solidFill>
              </a:rPr>
              <a:t> </a:t>
            </a:r>
            <a:r>
              <a:rPr lang="en-US" altLang="zh-CN" sz="1500" dirty="0">
                <a:solidFill>
                  <a:srgbClr val="ADADAD"/>
                </a:solidFill>
              </a:rPr>
              <a:t>customers,</a:t>
            </a:r>
            <a:r>
              <a:rPr lang="zh-CN" altLang="en-US" sz="1500" dirty="0">
                <a:solidFill>
                  <a:srgbClr val="ADADAD"/>
                </a:solidFill>
              </a:rPr>
              <a:t> </a:t>
            </a:r>
            <a:r>
              <a:rPr lang="en-US" altLang="zh-CN" sz="1500" dirty="0">
                <a:solidFill>
                  <a:srgbClr val="ADADAD"/>
                </a:solidFill>
              </a:rPr>
              <a:t>400M</a:t>
            </a:r>
            <a:r>
              <a:rPr lang="zh-CN" altLang="en-US" sz="1500" dirty="0">
                <a:solidFill>
                  <a:srgbClr val="ADADAD"/>
                </a:solidFill>
              </a:rPr>
              <a:t> </a:t>
            </a:r>
            <a:endParaRPr lang="en-US" altLang="zh-CN" sz="1500" dirty="0">
              <a:solidFill>
                <a:srgbClr val="ADADAD"/>
              </a:solidFill>
            </a:endParaRPr>
          </a:p>
          <a:p>
            <a:r>
              <a:rPr lang="zh-CN" altLang="en-US" sz="1500" dirty="0">
                <a:solidFill>
                  <a:srgbClr val="ADADAD"/>
                </a:solidFill>
              </a:rPr>
              <a:t>                </a:t>
            </a:r>
            <a:r>
              <a:rPr lang="en-US" altLang="zh-CN" sz="1500" dirty="0">
                <a:solidFill>
                  <a:srgbClr val="ADADAD"/>
                </a:solidFill>
              </a:rPr>
              <a:t>products</a:t>
            </a:r>
          </a:p>
          <a:p>
            <a:r>
              <a:rPr lang="en-US" altLang="zh-CN" sz="1500" b="1" dirty="0" smtClean="0">
                <a:solidFill>
                  <a:srgbClr val="ADADAD"/>
                </a:solidFill>
              </a:rPr>
              <a:t>JD.com</a:t>
            </a:r>
            <a:r>
              <a:rPr lang="en-US" altLang="zh-CN" sz="1500" dirty="0" smtClean="0">
                <a:solidFill>
                  <a:srgbClr val="ADADAD"/>
                </a:solidFill>
              </a:rPr>
              <a:t>:</a:t>
            </a:r>
            <a:r>
              <a:rPr lang="zh-CN" altLang="en-US" sz="1500" dirty="0" smtClean="0">
                <a:solidFill>
                  <a:srgbClr val="ADADAD"/>
                </a:solidFill>
              </a:rPr>
              <a:t> </a:t>
            </a:r>
            <a:r>
              <a:rPr lang="en-US" altLang="zh-CN" sz="1500" dirty="0">
                <a:solidFill>
                  <a:srgbClr val="ADADAD"/>
                </a:solidFill>
              </a:rPr>
              <a:t>3</a:t>
            </a:r>
            <a:r>
              <a:rPr lang="en-US" altLang="zh-CN" sz="1500" dirty="0" smtClean="0">
                <a:solidFill>
                  <a:srgbClr val="ADADAD"/>
                </a:solidFill>
              </a:rPr>
              <a:t>00M</a:t>
            </a:r>
            <a:r>
              <a:rPr lang="zh-CN" altLang="en-US" sz="1500" dirty="0" smtClean="0">
                <a:solidFill>
                  <a:srgbClr val="ADADAD"/>
                </a:solidFill>
              </a:rPr>
              <a:t> </a:t>
            </a:r>
            <a:r>
              <a:rPr lang="en-US" altLang="zh-CN" sz="1500" dirty="0">
                <a:solidFill>
                  <a:srgbClr val="ADADAD"/>
                </a:solidFill>
              </a:rPr>
              <a:t>customers,</a:t>
            </a:r>
            <a:r>
              <a:rPr lang="zh-CN" altLang="en-US" sz="1500" dirty="0">
                <a:solidFill>
                  <a:srgbClr val="ADADAD"/>
                </a:solidFill>
              </a:rPr>
              <a:t> </a:t>
            </a:r>
            <a:r>
              <a:rPr lang="en-US" altLang="zh-CN" sz="1500" dirty="0" smtClean="0">
                <a:solidFill>
                  <a:srgbClr val="ADADAD"/>
                </a:solidFill>
              </a:rPr>
              <a:t>800M</a:t>
            </a:r>
            <a:r>
              <a:rPr lang="zh-CN" altLang="en-US" sz="1500" dirty="0" smtClean="0">
                <a:solidFill>
                  <a:srgbClr val="ADADAD"/>
                </a:solidFill>
              </a:rPr>
              <a:t> </a:t>
            </a:r>
            <a:r>
              <a:rPr lang="en-US" altLang="zh-CN" sz="1500" dirty="0">
                <a:solidFill>
                  <a:srgbClr val="ADADAD"/>
                </a:solidFill>
              </a:rPr>
              <a:t>products</a:t>
            </a:r>
            <a:endParaRPr lang="zh-CN" altLang="en-US" sz="1500" dirty="0">
              <a:solidFill>
                <a:srgbClr val="ADADAD"/>
              </a:solidFill>
            </a:endParaRPr>
          </a:p>
        </p:txBody>
      </p:sp>
      <p:sp>
        <p:nvSpPr>
          <p:cNvPr id="9" name="Shape 60">
            <a:extLst>
              <a:ext uri="{FF2B5EF4-FFF2-40B4-BE49-F238E27FC236}">
                <a16:creationId xmlns:a16="http://schemas.microsoft.com/office/drawing/2014/main" id="{E8F45E82-C6EC-6D49-9783-F49C097E2E67}"/>
              </a:ext>
            </a:extLst>
          </p:cNvPr>
          <p:cNvSpPr txBox="1">
            <a:spLocks noGrp="1"/>
          </p:cNvSpPr>
          <p:nvPr>
            <p:ph type="title"/>
          </p:nvPr>
        </p:nvSpPr>
        <p:spPr>
          <a:xfrm>
            <a:off x="311700" y="246325"/>
            <a:ext cx="8520600" cy="572700"/>
          </a:xfrm>
          <a:prstGeom prst="rect">
            <a:avLst/>
          </a:prstGeom>
        </p:spPr>
        <p:txBody>
          <a:bodyPr spcFirstLastPara="1" wrap="square" lIns="91425" tIns="91425" rIns="91425" bIns="91425" anchor="t" anchorCtr="0">
            <a:noAutofit/>
          </a:bodyPr>
          <a:lstStyle/>
          <a:p>
            <a:pPr lvl="0"/>
            <a:r>
              <a:rPr lang="en-US" b="1" dirty="0">
                <a:solidFill>
                  <a:schemeClr val="tx1"/>
                </a:solidFill>
              </a:rPr>
              <a:t>The voices from industry…</a:t>
            </a:r>
          </a:p>
        </p:txBody>
      </p:sp>
    </p:spTree>
    <p:extLst>
      <p:ext uri="{BB962C8B-B14F-4D97-AF65-F5344CB8AC3E}">
        <p14:creationId xmlns:p14="http://schemas.microsoft.com/office/powerpoint/2010/main" val="1121951438"/>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60">
            <a:extLst>
              <a:ext uri="{FF2B5EF4-FFF2-40B4-BE49-F238E27FC236}">
                <a16:creationId xmlns:a16="http://schemas.microsoft.com/office/drawing/2014/main" id="{CA220E61-A3C3-FA43-8CA6-75FD1799CAC3}"/>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Node neighborhood</a:t>
            </a:r>
          </a:p>
        </p:txBody>
      </p:sp>
      <p:pic>
        <p:nvPicPr>
          <p:cNvPr id="10" name="图片 9"/>
          <p:cNvPicPr>
            <a:picLocks noChangeAspect="1"/>
          </p:cNvPicPr>
          <p:nvPr/>
        </p:nvPicPr>
        <p:blipFill>
          <a:blip r:embed="rId3"/>
          <a:stretch>
            <a:fillRect/>
          </a:stretch>
        </p:blipFill>
        <p:spPr>
          <a:xfrm>
            <a:off x="2380748" y="1720923"/>
            <a:ext cx="4382503" cy="2538282"/>
          </a:xfrm>
          <a:prstGeom prst="rect">
            <a:avLst/>
          </a:prstGeom>
        </p:spPr>
      </p:pic>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30</a:t>
            </a:fld>
            <a:endParaRPr lang="en-US" sz="1050" b="1" kern="1200">
              <a:solidFill>
                <a:srgbClr val="FFFFFF"/>
              </a:solidFill>
              <a:ea typeface="+mn-ea"/>
              <a:cs typeface="+mn-cs"/>
            </a:endParaRPr>
          </a:p>
        </p:txBody>
      </p:sp>
      <p:sp>
        <p:nvSpPr>
          <p:cNvPr id="9" name="文本框 8"/>
          <p:cNvSpPr txBox="1"/>
          <p:nvPr/>
        </p:nvSpPr>
        <p:spPr>
          <a:xfrm>
            <a:off x="311700" y="970140"/>
            <a:ext cx="8041190" cy="750783"/>
          </a:xfrm>
          <a:prstGeom prst="rect">
            <a:avLst/>
          </a:prstGeom>
          <a:noFill/>
        </p:spPr>
        <p:txBody>
          <a:bodyPr wrap="square" rtlCol="0">
            <a:spAutoFit/>
          </a:bodyPr>
          <a:lstStyle/>
          <a:p>
            <a:pPr marL="285750" indent="-285750">
              <a:lnSpc>
                <a:spcPct val="125000"/>
              </a:lnSpc>
              <a:buClr>
                <a:srgbClr val="ADADAD"/>
              </a:buClr>
              <a:buFont typeface="Arial" panose="020B0604020202020204" pitchFamily="34" charset="0"/>
              <a:buChar char="•"/>
            </a:pPr>
            <a:r>
              <a:rPr lang="en-US" altLang="zh-CN" sz="1800" dirty="0">
                <a:solidFill>
                  <a:srgbClr val="ADADAD"/>
                </a:solidFill>
              </a:rPr>
              <a:t>Node</a:t>
            </a:r>
            <a:r>
              <a:rPr lang="zh-CN" altLang="en-US" sz="1800" dirty="0">
                <a:solidFill>
                  <a:srgbClr val="ADADAD"/>
                </a:solidFill>
              </a:rPr>
              <a:t> </a:t>
            </a:r>
            <a:r>
              <a:rPr lang="en-US" altLang="zh-CN" sz="1800" dirty="0">
                <a:solidFill>
                  <a:srgbClr val="ADADAD"/>
                </a:solidFill>
              </a:rPr>
              <a:t>neighborhood</a:t>
            </a:r>
            <a:r>
              <a:rPr lang="zh-CN" altLang="en-US" sz="1800" dirty="0">
                <a:solidFill>
                  <a:srgbClr val="ADADAD"/>
                </a:solidFill>
              </a:rPr>
              <a:t> </a:t>
            </a:r>
            <a:r>
              <a:rPr lang="en-US" altLang="zh-CN" sz="1800" dirty="0">
                <a:solidFill>
                  <a:srgbClr val="ADADAD"/>
                </a:solidFill>
              </a:rPr>
              <a:t>is</a:t>
            </a:r>
            <a:r>
              <a:rPr lang="zh-CN" altLang="en-US" sz="1800" dirty="0">
                <a:solidFill>
                  <a:srgbClr val="ADADAD"/>
                </a:solidFill>
              </a:rPr>
              <a:t> </a:t>
            </a:r>
            <a:r>
              <a:rPr lang="en-US" altLang="zh-CN" sz="1800" dirty="0">
                <a:solidFill>
                  <a:srgbClr val="ADADAD"/>
                </a:solidFill>
              </a:rPr>
              <a:t>important</a:t>
            </a:r>
            <a:r>
              <a:rPr lang="zh-CN" altLang="en-US" sz="1800" dirty="0">
                <a:solidFill>
                  <a:srgbClr val="ADADAD"/>
                </a:solidFill>
              </a:rPr>
              <a:t> </a:t>
            </a:r>
            <a:r>
              <a:rPr lang="en-US" altLang="zh-CN" sz="1800" dirty="0">
                <a:solidFill>
                  <a:srgbClr val="ADADAD"/>
                </a:solidFill>
              </a:rPr>
              <a:t>in</a:t>
            </a:r>
            <a:r>
              <a:rPr lang="zh-CN" altLang="en-US" sz="1800" dirty="0">
                <a:solidFill>
                  <a:srgbClr val="ADADAD"/>
                </a:solidFill>
              </a:rPr>
              <a:t> </a:t>
            </a:r>
            <a:r>
              <a:rPr lang="en-US" altLang="zh-CN" sz="1800" dirty="0">
                <a:solidFill>
                  <a:srgbClr val="ADADAD"/>
                </a:solidFill>
              </a:rPr>
              <a:t>networks.</a:t>
            </a:r>
          </a:p>
          <a:p>
            <a:pPr marL="285750" indent="-285750">
              <a:lnSpc>
                <a:spcPct val="125000"/>
              </a:lnSpc>
              <a:buClr>
                <a:srgbClr val="ADADAD"/>
              </a:buClr>
              <a:buFont typeface="Arial" panose="020B0604020202020204" pitchFamily="34" charset="0"/>
              <a:buChar char="•"/>
            </a:pPr>
            <a:r>
              <a:rPr lang="en-US" altLang="zh-CN" sz="1800" dirty="0">
                <a:solidFill>
                  <a:srgbClr val="ADADAD"/>
                </a:solidFill>
              </a:rPr>
              <a:t>Node</a:t>
            </a:r>
            <a:r>
              <a:rPr lang="zh-CN" altLang="en-US" sz="1800" dirty="0">
                <a:solidFill>
                  <a:srgbClr val="ADADAD"/>
                </a:solidFill>
              </a:rPr>
              <a:t> </a:t>
            </a:r>
            <a:r>
              <a:rPr lang="en-US" altLang="zh-CN" sz="1800" dirty="0">
                <a:solidFill>
                  <a:srgbClr val="ADADAD"/>
                </a:solidFill>
              </a:rPr>
              <a:t>embedding</a:t>
            </a:r>
            <a:r>
              <a:rPr lang="zh-CN" altLang="en-US" sz="1800" dirty="0">
                <a:solidFill>
                  <a:srgbClr val="ADADAD"/>
                </a:solidFill>
              </a:rPr>
              <a:t> </a:t>
            </a:r>
            <a:r>
              <a:rPr lang="en-US" altLang="zh-CN" sz="1800" dirty="0">
                <a:solidFill>
                  <a:srgbClr val="ADADAD"/>
                </a:solidFill>
              </a:rPr>
              <a:t>should</a:t>
            </a:r>
            <a:r>
              <a:rPr lang="zh-CN" altLang="en-US" sz="1800" dirty="0">
                <a:solidFill>
                  <a:srgbClr val="ADADAD"/>
                </a:solidFill>
              </a:rPr>
              <a:t> </a:t>
            </a:r>
            <a:r>
              <a:rPr lang="en-US" altLang="zh-CN" sz="1800" dirty="0">
                <a:solidFill>
                  <a:srgbClr val="ADADAD"/>
                </a:solidFill>
              </a:rPr>
              <a:t>be</a:t>
            </a:r>
            <a:r>
              <a:rPr lang="zh-CN" altLang="en-US" sz="1800" dirty="0">
                <a:solidFill>
                  <a:srgbClr val="ADADAD"/>
                </a:solidFill>
              </a:rPr>
              <a:t> </a:t>
            </a:r>
            <a:r>
              <a:rPr lang="en-US" altLang="zh-CN" sz="1800" dirty="0">
                <a:solidFill>
                  <a:srgbClr val="ADADAD"/>
                </a:solidFill>
              </a:rPr>
              <a:t>able</a:t>
            </a:r>
            <a:r>
              <a:rPr lang="zh-CN" altLang="en-US" sz="1800" dirty="0">
                <a:solidFill>
                  <a:srgbClr val="ADADAD"/>
                </a:solidFill>
              </a:rPr>
              <a:t> </a:t>
            </a:r>
            <a:r>
              <a:rPr lang="en-US" altLang="zh-CN" sz="1800" dirty="0">
                <a:solidFill>
                  <a:srgbClr val="ADADAD"/>
                </a:solidFill>
              </a:rPr>
              <a:t>to</a:t>
            </a:r>
            <a:r>
              <a:rPr lang="zh-CN" altLang="en-US" sz="1800" dirty="0">
                <a:solidFill>
                  <a:srgbClr val="ADADAD"/>
                </a:solidFill>
              </a:rPr>
              <a:t> </a:t>
            </a:r>
            <a:r>
              <a:rPr lang="en-US" altLang="zh-CN" sz="1800" dirty="0">
                <a:solidFill>
                  <a:srgbClr val="ADADAD"/>
                </a:solidFill>
              </a:rPr>
              <a:t>reflect</a:t>
            </a:r>
            <a:r>
              <a:rPr lang="zh-CN" altLang="en-US" sz="1800" dirty="0">
                <a:solidFill>
                  <a:srgbClr val="ADADAD"/>
                </a:solidFill>
              </a:rPr>
              <a:t> </a:t>
            </a:r>
            <a:r>
              <a:rPr lang="en-US" altLang="zh-CN" sz="1800" dirty="0">
                <a:solidFill>
                  <a:srgbClr val="ADADAD"/>
                </a:solidFill>
              </a:rPr>
              <a:t>neighborhood.</a:t>
            </a:r>
            <a:endParaRPr lang="zh-CN" altLang="en-US" sz="1800" dirty="0">
              <a:solidFill>
                <a:srgbClr val="ADADAD"/>
              </a:solidFill>
            </a:endParaRPr>
          </a:p>
        </p:txBody>
      </p:sp>
      <p:sp>
        <p:nvSpPr>
          <p:cNvPr id="11" name="圆角矩形 10"/>
          <p:cNvSpPr/>
          <p:nvPr/>
        </p:nvSpPr>
        <p:spPr>
          <a:xfrm>
            <a:off x="1790690" y="4361916"/>
            <a:ext cx="5562618" cy="64807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800" b="1" dirty="0"/>
              <a:t>How to define neighborhood</a:t>
            </a:r>
            <a:r>
              <a:rPr lang="zh-CN" altLang="en-US" sz="1800" b="1" dirty="0"/>
              <a:t> </a:t>
            </a:r>
            <a:r>
              <a:rPr lang="en-US" altLang="zh-CN" sz="1800" b="1" dirty="0"/>
              <a:t>in</a:t>
            </a:r>
            <a:r>
              <a:rPr lang="zh-CN" altLang="en-US" sz="1800" b="1" dirty="0"/>
              <a:t> </a:t>
            </a:r>
            <a:r>
              <a:rPr lang="en-US" altLang="zh-CN" sz="1800" b="1" dirty="0"/>
              <a:t>networks?</a:t>
            </a:r>
            <a:endParaRPr lang="zh-CN" altLang="en-US" sz="1800" b="1" dirty="0"/>
          </a:p>
        </p:txBody>
      </p:sp>
    </p:spTree>
    <p:extLst>
      <p:ext uri="{BB962C8B-B14F-4D97-AF65-F5344CB8AC3E}">
        <p14:creationId xmlns:p14="http://schemas.microsoft.com/office/powerpoint/2010/main" val="3038947793"/>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60">
            <a:extLst>
              <a:ext uri="{FF2B5EF4-FFF2-40B4-BE49-F238E27FC236}">
                <a16:creationId xmlns:a16="http://schemas.microsoft.com/office/drawing/2014/main" id="{AC235FD1-D472-C44F-B1C3-598AF35C93AF}"/>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err="1"/>
              <a:t>Deepwalk</a:t>
            </a:r>
            <a:endParaRPr lang="en-US" altLang="zh-CN" dirty="0"/>
          </a:p>
        </p:txBody>
      </p:sp>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31</a:t>
            </a:fld>
            <a:endParaRPr lang="en-US" sz="1050" b="1" kern="1200">
              <a:solidFill>
                <a:srgbClr val="FFFFFF"/>
              </a:solidFill>
              <a:ea typeface="+mn-ea"/>
              <a:cs typeface="+mn-cs"/>
            </a:endParaRPr>
          </a:p>
        </p:txBody>
      </p:sp>
      <p:sp>
        <p:nvSpPr>
          <p:cNvPr id="12" name="文本框 11"/>
          <p:cNvSpPr txBox="1"/>
          <p:nvPr/>
        </p:nvSpPr>
        <p:spPr>
          <a:xfrm>
            <a:off x="311700" y="1196359"/>
            <a:ext cx="10091749" cy="404534"/>
          </a:xfrm>
          <a:prstGeom prst="rect">
            <a:avLst/>
          </a:prstGeom>
          <a:noFill/>
        </p:spPr>
        <p:txBody>
          <a:bodyPr wrap="square" rtlCol="0">
            <a:spAutoFit/>
          </a:bodyPr>
          <a:lstStyle/>
          <a:p>
            <a:pPr marL="285750" indent="-285750">
              <a:lnSpc>
                <a:spcPct val="125000"/>
              </a:lnSpc>
              <a:buClr>
                <a:srgbClr val="ADADAD"/>
              </a:buClr>
              <a:buFont typeface="Arial" panose="020B0604020202020204" pitchFamily="34" charset="0"/>
              <a:buChar char="•"/>
            </a:pPr>
            <a:r>
              <a:rPr lang="en-US" altLang="zh-CN" sz="1800" dirty="0">
                <a:solidFill>
                  <a:srgbClr val="ADADAD"/>
                </a:solidFill>
              </a:rPr>
              <a:t>Exploit truncated random walk to define neighborhood of a node.</a:t>
            </a:r>
            <a:endParaRPr lang="zh-CN" altLang="en-US" sz="1800" dirty="0">
              <a:solidFill>
                <a:srgbClr val="ADADAD"/>
              </a:solidFill>
            </a:endParaRPr>
          </a:p>
        </p:txBody>
      </p:sp>
      <p:sp>
        <p:nvSpPr>
          <p:cNvPr id="13" name="文本框 12"/>
          <p:cNvSpPr txBox="1"/>
          <p:nvPr/>
        </p:nvSpPr>
        <p:spPr>
          <a:xfrm>
            <a:off x="1221689" y="4866029"/>
            <a:ext cx="6700623" cy="276999"/>
          </a:xfrm>
          <a:prstGeom prst="rect">
            <a:avLst/>
          </a:prstGeom>
          <a:noFill/>
        </p:spPr>
        <p:txBody>
          <a:bodyPr wrap="square" rtlCol="0">
            <a:spAutoFit/>
          </a:bodyPr>
          <a:lstStyle/>
          <a:p>
            <a:pPr algn="ctr"/>
            <a:r>
              <a:rPr lang="en-US" altLang="zh-CN" sz="1200" dirty="0">
                <a:solidFill>
                  <a:schemeClr val="bg1">
                    <a:lumMod val="75000"/>
                    <a:lumOff val="25000"/>
                  </a:schemeClr>
                </a:solidFill>
              </a:rPr>
              <a:t>B. </a:t>
            </a:r>
            <a:r>
              <a:rPr lang="en-US" altLang="zh-CN" sz="1200" dirty="0" err="1">
                <a:solidFill>
                  <a:schemeClr val="bg1">
                    <a:lumMod val="75000"/>
                    <a:lumOff val="25000"/>
                  </a:schemeClr>
                </a:solidFill>
              </a:rPr>
              <a:t>Perozzi</a:t>
            </a:r>
            <a:r>
              <a:rPr lang="zh-CN" altLang="en-US" sz="1200" dirty="0">
                <a:solidFill>
                  <a:schemeClr val="bg1">
                    <a:lumMod val="75000"/>
                    <a:lumOff val="25000"/>
                  </a:schemeClr>
                </a:solidFill>
              </a:rPr>
              <a:t> </a:t>
            </a:r>
            <a:r>
              <a:rPr lang="en-US" altLang="zh-CN" sz="1200" dirty="0">
                <a:solidFill>
                  <a:schemeClr val="bg1">
                    <a:lumMod val="75000"/>
                    <a:lumOff val="25000"/>
                  </a:schemeClr>
                </a:solidFill>
              </a:rPr>
              <a:t>et</a:t>
            </a:r>
            <a:r>
              <a:rPr lang="zh-CN" altLang="en-US" sz="1200" dirty="0">
                <a:solidFill>
                  <a:schemeClr val="bg1">
                    <a:lumMod val="75000"/>
                    <a:lumOff val="25000"/>
                  </a:schemeClr>
                </a:solidFill>
              </a:rPr>
              <a:t> </a:t>
            </a:r>
            <a:r>
              <a:rPr lang="en-US" altLang="zh-CN" sz="1200" dirty="0">
                <a:solidFill>
                  <a:schemeClr val="bg1">
                    <a:lumMod val="75000"/>
                    <a:lumOff val="25000"/>
                  </a:schemeClr>
                </a:solidFill>
              </a:rPr>
              <a:t>al. Deepwalk: Online learning of social representations. </a:t>
            </a:r>
            <a:r>
              <a:rPr lang="en-US" altLang="zh-CN" sz="1200" i="1" dirty="0">
                <a:solidFill>
                  <a:schemeClr val="bg1">
                    <a:lumMod val="75000"/>
                    <a:lumOff val="25000"/>
                  </a:schemeClr>
                </a:solidFill>
              </a:rPr>
              <a:t>KDD 2014.</a:t>
            </a:r>
            <a:endParaRPr lang="zh-CN" altLang="en-US" sz="1200" i="1" dirty="0">
              <a:solidFill>
                <a:schemeClr val="bg1">
                  <a:lumMod val="75000"/>
                  <a:lumOff val="25000"/>
                </a:schemeClr>
              </a:solidFill>
            </a:endParaRPr>
          </a:p>
        </p:txBody>
      </p:sp>
      <p:pic>
        <p:nvPicPr>
          <p:cNvPr id="9" name="图片 8"/>
          <p:cNvPicPr>
            <a:picLocks noChangeAspect="1"/>
          </p:cNvPicPr>
          <p:nvPr/>
        </p:nvPicPr>
        <p:blipFill>
          <a:blip r:embed="rId3"/>
          <a:stretch>
            <a:fillRect/>
          </a:stretch>
        </p:blipFill>
        <p:spPr>
          <a:xfrm>
            <a:off x="623894" y="1943952"/>
            <a:ext cx="3823034" cy="2214246"/>
          </a:xfrm>
          <a:prstGeom prst="rect">
            <a:avLst/>
          </a:prstGeom>
        </p:spPr>
      </p:pic>
      <mc:AlternateContent xmlns:mc="http://schemas.openxmlformats.org/markup-compatibility/2006" xmlns:a14="http://schemas.microsoft.com/office/drawing/2010/main">
        <mc:Choice Requires="a14">
          <p:sp>
            <p:nvSpPr>
              <p:cNvPr id="10" name="文本框 9"/>
              <p:cNvSpPr txBox="1"/>
              <p:nvPr/>
            </p:nvSpPr>
            <p:spPr>
              <a:xfrm>
                <a:off x="4654874" y="1978227"/>
                <a:ext cx="3817584" cy="2157385"/>
              </a:xfrm>
              <a:prstGeom prst="rect">
                <a:avLst/>
              </a:prstGeom>
              <a:noFill/>
            </p:spPr>
            <p:txBody>
              <a:bodyPr wrap="square" rtlCol="0">
                <a:spAutoFit/>
              </a:bodyPr>
              <a:lstStyle/>
              <a:p>
                <a:pPr>
                  <a:lnSpc>
                    <a:spcPct val="125000"/>
                  </a:lnSpc>
                </a:pPr>
                <a:r>
                  <a:rPr lang="en-US" altLang="zh-CN" sz="1800" dirty="0">
                    <a:solidFill>
                      <a:srgbClr val="ADADAD"/>
                    </a:solidFill>
                  </a:rPr>
                  <a:t>Random Walks on Graph</a:t>
                </a:r>
              </a:p>
              <a:p>
                <a:pPr marL="285750" indent="-285750">
                  <a:lnSpc>
                    <a:spcPct val="150000"/>
                  </a:lnSpc>
                  <a:buClr>
                    <a:srgbClr val="ADADAD"/>
                  </a:buClr>
                  <a:buSzPct val="100000"/>
                  <a:buFont typeface="Arial" panose="020B0604020202020204" pitchFamily="34" charset="0"/>
                  <a:buChar char="•"/>
                </a:pPr>
                <a14:m>
                  <m:oMath xmlns:m="http://schemas.openxmlformats.org/officeDocument/2006/math">
                    <m:sSub>
                      <m:sSubPr>
                        <m:ctrlPr>
                          <a:rPr lang="en-US" altLang="zh-CN" sz="1500" i="1" dirty="0">
                            <a:solidFill>
                              <a:srgbClr val="ADADAD"/>
                            </a:solidFill>
                            <a:latin typeface="Cambria Math" panose="02040503050406030204" pitchFamily="18" charset="0"/>
                          </a:rPr>
                        </m:ctrlPr>
                      </m:sSubPr>
                      <m:e>
                        <m:r>
                          <a:rPr lang="en-US" altLang="zh-CN" sz="1500" i="1" dirty="0">
                            <a:solidFill>
                              <a:srgbClr val="ADADAD"/>
                            </a:solidFill>
                            <a:latin typeface="Cambria Math" panose="02040503050406030204" pitchFamily="18" charset="0"/>
                          </a:rPr>
                          <m:t>𝑉</m:t>
                        </m:r>
                      </m:e>
                      <m:sub>
                        <m:r>
                          <a:rPr lang="en-US" altLang="zh-CN" sz="1500" i="1" dirty="0">
                            <a:solidFill>
                              <a:srgbClr val="ADADAD"/>
                            </a:solidFill>
                            <a:latin typeface="Cambria Math" panose="02040503050406030204" pitchFamily="18" charset="0"/>
                          </a:rPr>
                          <m:t>26</m:t>
                        </m:r>
                      </m:sub>
                    </m:sSub>
                    <m:r>
                      <a:rPr lang="en-US" altLang="zh-CN" sz="1500" i="1" dirty="0">
                        <a:solidFill>
                          <a:srgbClr val="ADADAD"/>
                        </a:solidFill>
                        <a:latin typeface="Cambria Math" panose="02040503050406030204" pitchFamily="18" charset="0"/>
                      </a:rPr>
                      <m:t>−</m:t>
                    </m:r>
                    <m:sSub>
                      <m:sSubPr>
                        <m:ctrlPr>
                          <a:rPr lang="en-US" altLang="zh-CN" sz="1500" i="1" dirty="0">
                            <a:solidFill>
                              <a:srgbClr val="ADADAD"/>
                            </a:solidFill>
                            <a:latin typeface="Cambria Math" panose="02040503050406030204" pitchFamily="18" charset="0"/>
                          </a:rPr>
                        </m:ctrlPr>
                      </m:sSubPr>
                      <m:e>
                        <m:r>
                          <a:rPr lang="en-US" altLang="zh-CN" sz="1500" i="1" dirty="0">
                            <a:solidFill>
                              <a:srgbClr val="ADADAD"/>
                            </a:solidFill>
                            <a:latin typeface="Cambria Math" panose="02040503050406030204" pitchFamily="18" charset="0"/>
                          </a:rPr>
                          <m:t>𝑉</m:t>
                        </m:r>
                      </m:e>
                      <m:sub>
                        <m:r>
                          <a:rPr lang="en-US" altLang="zh-CN" sz="1500" i="1" dirty="0">
                            <a:solidFill>
                              <a:srgbClr val="ADADAD"/>
                            </a:solidFill>
                            <a:latin typeface="Cambria Math" panose="02040503050406030204" pitchFamily="18" charset="0"/>
                          </a:rPr>
                          <m:t>25</m:t>
                        </m:r>
                      </m:sub>
                    </m:sSub>
                    <m:r>
                      <a:rPr lang="en-US" altLang="zh-CN" sz="1500" i="1" dirty="0">
                        <a:solidFill>
                          <a:srgbClr val="ADADAD"/>
                        </a:solidFill>
                        <a:latin typeface="Cambria Math" panose="02040503050406030204" pitchFamily="18" charset="0"/>
                      </a:rPr>
                      <m:t>−</m:t>
                    </m:r>
                    <m:sSub>
                      <m:sSubPr>
                        <m:ctrlPr>
                          <a:rPr lang="en-US" altLang="zh-CN" sz="1500" i="1" dirty="0">
                            <a:solidFill>
                              <a:srgbClr val="ADADAD"/>
                            </a:solidFill>
                            <a:latin typeface="Cambria Math" panose="02040503050406030204" pitchFamily="18" charset="0"/>
                          </a:rPr>
                        </m:ctrlPr>
                      </m:sSubPr>
                      <m:e>
                        <m:r>
                          <a:rPr lang="en-US" altLang="zh-CN" sz="1500" i="1" dirty="0">
                            <a:solidFill>
                              <a:srgbClr val="ADADAD"/>
                            </a:solidFill>
                            <a:latin typeface="Cambria Math" panose="02040503050406030204" pitchFamily="18" charset="0"/>
                          </a:rPr>
                          <m:t>𝑉</m:t>
                        </m:r>
                      </m:e>
                      <m:sub>
                        <m:r>
                          <a:rPr lang="en-US" altLang="zh-CN" sz="1500" i="1" dirty="0">
                            <a:solidFill>
                              <a:srgbClr val="ADADAD"/>
                            </a:solidFill>
                            <a:latin typeface="Cambria Math" panose="02040503050406030204" pitchFamily="18" charset="0"/>
                          </a:rPr>
                          <m:t>32</m:t>
                        </m:r>
                      </m:sub>
                    </m:sSub>
                    <m:r>
                      <a:rPr lang="en-US" altLang="zh-CN" sz="1500" i="1" dirty="0">
                        <a:solidFill>
                          <a:srgbClr val="ADADAD"/>
                        </a:solidFill>
                        <a:latin typeface="Cambria Math" panose="02040503050406030204" pitchFamily="18" charset="0"/>
                      </a:rPr>
                      <m:t>−</m:t>
                    </m:r>
                    <m:sSub>
                      <m:sSubPr>
                        <m:ctrlPr>
                          <a:rPr lang="en-US" altLang="zh-CN" sz="1500" i="1" dirty="0">
                            <a:solidFill>
                              <a:srgbClr val="ADADAD"/>
                            </a:solidFill>
                            <a:latin typeface="Cambria Math" panose="02040503050406030204" pitchFamily="18" charset="0"/>
                          </a:rPr>
                        </m:ctrlPr>
                      </m:sSubPr>
                      <m:e>
                        <m:r>
                          <a:rPr lang="en-US" altLang="zh-CN" sz="1500" i="1" dirty="0">
                            <a:solidFill>
                              <a:srgbClr val="ADADAD"/>
                            </a:solidFill>
                            <a:latin typeface="Cambria Math" panose="02040503050406030204" pitchFamily="18" charset="0"/>
                          </a:rPr>
                          <m:t>𝑉</m:t>
                        </m:r>
                      </m:e>
                      <m:sub>
                        <m:r>
                          <a:rPr lang="en-US" altLang="zh-CN" sz="1500" i="1" dirty="0">
                            <a:solidFill>
                              <a:srgbClr val="ADADAD"/>
                            </a:solidFill>
                            <a:latin typeface="Cambria Math" panose="02040503050406030204" pitchFamily="18" charset="0"/>
                          </a:rPr>
                          <m:t>3</m:t>
                        </m:r>
                      </m:sub>
                    </m:sSub>
                    <m:r>
                      <a:rPr lang="en-US" altLang="zh-CN" sz="1500" i="1" dirty="0">
                        <a:solidFill>
                          <a:srgbClr val="ADADAD"/>
                        </a:solidFill>
                        <a:latin typeface="Cambria Math" panose="02040503050406030204" pitchFamily="18" charset="0"/>
                      </a:rPr>
                      <m:t>−</m:t>
                    </m:r>
                    <m:sSub>
                      <m:sSubPr>
                        <m:ctrlPr>
                          <a:rPr lang="en-US" altLang="zh-CN" sz="1500" i="1" dirty="0">
                            <a:solidFill>
                              <a:srgbClr val="ADADAD"/>
                            </a:solidFill>
                            <a:latin typeface="Cambria Math" panose="02040503050406030204" pitchFamily="18" charset="0"/>
                          </a:rPr>
                        </m:ctrlPr>
                      </m:sSubPr>
                      <m:e>
                        <m:r>
                          <a:rPr lang="en-US" altLang="zh-CN" sz="1500" i="1" dirty="0">
                            <a:solidFill>
                              <a:srgbClr val="ADADAD"/>
                            </a:solidFill>
                            <a:latin typeface="Cambria Math" panose="02040503050406030204" pitchFamily="18" charset="0"/>
                          </a:rPr>
                          <m:t>𝑉</m:t>
                        </m:r>
                      </m:e>
                      <m:sub>
                        <m:r>
                          <a:rPr lang="en-US" altLang="zh-CN" sz="1500" i="1" dirty="0">
                            <a:solidFill>
                              <a:srgbClr val="ADADAD"/>
                            </a:solidFill>
                            <a:latin typeface="Cambria Math" panose="02040503050406030204" pitchFamily="18" charset="0"/>
                          </a:rPr>
                          <m:t>10</m:t>
                        </m:r>
                      </m:sub>
                    </m:sSub>
                  </m:oMath>
                </a14:m>
                <a:r>
                  <a:rPr lang="en-US" altLang="zh-CN" sz="1500" dirty="0">
                    <a:solidFill>
                      <a:srgbClr val="ADADAD"/>
                    </a:solidFill>
                  </a:rPr>
                  <a:t>…</a:t>
                </a:r>
              </a:p>
              <a:p>
                <a:pPr marL="285750" indent="-285750">
                  <a:lnSpc>
                    <a:spcPct val="150000"/>
                  </a:lnSpc>
                  <a:buClr>
                    <a:srgbClr val="ADADAD"/>
                  </a:buClr>
                  <a:buSzPct val="100000"/>
                  <a:buFont typeface="Arial" panose="020B0604020202020204" pitchFamily="34" charset="0"/>
                  <a:buChar char="•"/>
                </a:pPr>
                <a14:m>
                  <m:oMath xmlns:m="http://schemas.openxmlformats.org/officeDocument/2006/math">
                    <m:sSub>
                      <m:sSubPr>
                        <m:ctrlPr>
                          <a:rPr lang="en-US" altLang="zh-CN" sz="1500" i="1" dirty="0">
                            <a:solidFill>
                              <a:srgbClr val="ADADAD"/>
                            </a:solidFill>
                            <a:latin typeface="Cambria Math" panose="02040503050406030204" pitchFamily="18" charset="0"/>
                          </a:rPr>
                        </m:ctrlPr>
                      </m:sSubPr>
                      <m:e>
                        <m:r>
                          <a:rPr lang="en-US" altLang="zh-CN" sz="1500" i="1" dirty="0">
                            <a:solidFill>
                              <a:srgbClr val="ADADAD"/>
                            </a:solidFill>
                            <a:latin typeface="Cambria Math" panose="02040503050406030204" pitchFamily="18" charset="0"/>
                          </a:rPr>
                          <m:t>𝑉</m:t>
                        </m:r>
                      </m:e>
                      <m:sub>
                        <m:r>
                          <a:rPr lang="en-US" altLang="zh-CN" sz="1500" i="1" dirty="0">
                            <a:solidFill>
                              <a:srgbClr val="ADADAD"/>
                            </a:solidFill>
                            <a:latin typeface="Cambria Math" panose="02040503050406030204" pitchFamily="18" charset="0"/>
                          </a:rPr>
                          <m:t>5</m:t>
                        </m:r>
                      </m:sub>
                    </m:sSub>
                    <m:r>
                      <a:rPr lang="en-US" altLang="zh-CN" sz="1500" i="1" dirty="0">
                        <a:solidFill>
                          <a:srgbClr val="ADADAD"/>
                        </a:solidFill>
                        <a:latin typeface="Cambria Math" panose="02040503050406030204" pitchFamily="18" charset="0"/>
                      </a:rPr>
                      <m:t>−</m:t>
                    </m:r>
                    <m:sSub>
                      <m:sSubPr>
                        <m:ctrlPr>
                          <a:rPr lang="en-US" altLang="zh-CN" sz="1500" i="1" dirty="0">
                            <a:solidFill>
                              <a:srgbClr val="ADADAD"/>
                            </a:solidFill>
                            <a:latin typeface="Cambria Math" panose="02040503050406030204" pitchFamily="18" charset="0"/>
                          </a:rPr>
                        </m:ctrlPr>
                      </m:sSubPr>
                      <m:e>
                        <m:r>
                          <a:rPr lang="en-US" altLang="zh-CN" sz="1500" i="1" dirty="0">
                            <a:solidFill>
                              <a:srgbClr val="ADADAD"/>
                            </a:solidFill>
                            <a:latin typeface="Cambria Math" panose="02040503050406030204" pitchFamily="18" charset="0"/>
                          </a:rPr>
                          <m:t>𝑉</m:t>
                        </m:r>
                      </m:e>
                      <m:sub>
                        <m:r>
                          <a:rPr lang="en-US" altLang="zh-CN" sz="1500" i="1" dirty="0">
                            <a:solidFill>
                              <a:srgbClr val="ADADAD"/>
                            </a:solidFill>
                            <a:latin typeface="Cambria Math" panose="02040503050406030204" pitchFamily="18" charset="0"/>
                          </a:rPr>
                          <m:t>7</m:t>
                        </m:r>
                      </m:sub>
                    </m:sSub>
                    <m:r>
                      <a:rPr lang="en-US" altLang="zh-CN" sz="1500" i="1" dirty="0">
                        <a:solidFill>
                          <a:srgbClr val="ADADAD"/>
                        </a:solidFill>
                        <a:latin typeface="Cambria Math" panose="02040503050406030204" pitchFamily="18" charset="0"/>
                      </a:rPr>
                      <m:t>−</m:t>
                    </m:r>
                    <m:sSub>
                      <m:sSubPr>
                        <m:ctrlPr>
                          <a:rPr lang="en-US" altLang="zh-CN" sz="1500" i="1" dirty="0">
                            <a:solidFill>
                              <a:srgbClr val="ADADAD"/>
                            </a:solidFill>
                            <a:latin typeface="Cambria Math" panose="02040503050406030204" pitchFamily="18" charset="0"/>
                          </a:rPr>
                        </m:ctrlPr>
                      </m:sSubPr>
                      <m:e>
                        <m:r>
                          <a:rPr lang="en-US" altLang="zh-CN" sz="1500" i="1" dirty="0">
                            <a:solidFill>
                              <a:srgbClr val="ADADAD"/>
                            </a:solidFill>
                            <a:latin typeface="Cambria Math" panose="02040503050406030204" pitchFamily="18" charset="0"/>
                          </a:rPr>
                          <m:t>𝑉</m:t>
                        </m:r>
                      </m:e>
                      <m:sub>
                        <m:r>
                          <a:rPr lang="en-US" altLang="zh-CN" sz="1500" i="1" dirty="0">
                            <a:solidFill>
                              <a:srgbClr val="ADADAD"/>
                            </a:solidFill>
                            <a:latin typeface="Cambria Math" panose="02040503050406030204" pitchFamily="18" charset="0"/>
                          </a:rPr>
                          <m:t>17</m:t>
                        </m:r>
                      </m:sub>
                    </m:sSub>
                    <m:r>
                      <a:rPr lang="en-US" altLang="zh-CN" sz="1500" i="1" dirty="0">
                        <a:solidFill>
                          <a:srgbClr val="ADADAD"/>
                        </a:solidFill>
                        <a:latin typeface="Cambria Math" panose="02040503050406030204" pitchFamily="18" charset="0"/>
                      </a:rPr>
                      <m:t>−</m:t>
                    </m:r>
                    <m:sSub>
                      <m:sSubPr>
                        <m:ctrlPr>
                          <a:rPr lang="en-US" altLang="zh-CN" sz="1500" i="1" dirty="0">
                            <a:solidFill>
                              <a:srgbClr val="ADADAD"/>
                            </a:solidFill>
                            <a:latin typeface="Cambria Math" panose="02040503050406030204" pitchFamily="18" charset="0"/>
                          </a:rPr>
                        </m:ctrlPr>
                      </m:sSubPr>
                      <m:e>
                        <m:r>
                          <a:rPr lang="en-US" altLang="zh-CN" sz="1500" i="1" dirty="0">
                            <a:solidFill>
                              <a:srgbClr val="ADADAD"/>
                            </a:solidFill>
                            <a:latin typeface="Cambria Math" panose="02040503050406030204" pitchFamily="18" charset="0"/>
                          </a:rPr>
                          <m:t>𝑉</m:t>
                        </m:r>
                      </m:e>
                      <m:sub>
                        <m:r>
                          <a:rPr lang="en-US" altLang="zh-CN" sz="1500" i="1" dirty="0">
                            <a:solidFill>
                              <a:srgbClr val="ADADAD"/>
                            </a:solidFill>
                            <a:latin typeface="Cambria Math" panose="02040503050406030204" pitchFamily="18" charset="0"/>
                          </a:rPr>
                          <m:t>6</m:t>
                        </m:r>
                      </m:sub>
                    </m:sSub>
                    <m:r>
                      <a:rPr lang="en-US" altLang="zh-CN" sz="1500" i="1" dirty="0">
                        <a:solidFill>
                          <a:srgbClr val="ADADAD"/>
                        </a:solidFill>
                        <a:latin typeface="Cambria Math" panose="02040503050406030204" pitchFamily="18" charset="0"/>
                      </a:rPr>
                      <m:t>−</m:t>
                    </m:r>
                    <m:sSub>
                      <m:sSubPr>
                        <m:ctrlPr>
                          <a:rPr lang="en-US" altLang="zh-CN" sz="1500" i="1" dirty="0">
                            <a:solidFill>
                              <a:srgbClr val="ADADAD"/>
                            </a:solidFill>
                            <a:latin typeface="Cambria Math" panose="02040503050406030204" pitchFamily="18" charset="0"/>
                          </a:rPr>
                        </m:ctrlPr>
                      </m:sSubPr>
                      <m:e>
                        <m:r>
                          <a:rPr lang="en-US" altLang="zh-CN" sz="1500" i="1" dirty="0">
                            <a:solidFill>
                              <a:srgbClr val="ADADAD"/>
                            </a:solidFill>
                            <a:latin typeface="Cambria Math" panose="02040503050406030204" pitchFamily="18" charset="0"/>
                          </a:rPr>
                          <m:t>𝑉</m:t>
                        </m:r>
                      </m:e>
                      <m:sub>
                        <m:r>
                          <a:rPr lang="en-US" altLang="zh-CN" sz="1500" i="1" dirty="0">
                            <a:solidFill>
                              <a:srgbClr val="ADADAD"/>
                            </a:solidFill>
                            <a:latin typeface="Cambria Math" panose="02040503050406030204" pitchFamily="18" charset="0"/>
                          </a:rPr>
                          <m:t>11</m:t>
                        </m:r>
                      </m:sub>
                    </m:sSub>
                    <m:r>
                      <a:rPr lang="en-US" altLang="zh-CN" sz="1500" i="1" dirty="0">
                        <a:solidFill>
                          <a:srgbClr val="ADADAD"/>
                        </a:solidFill>
                        <a:latin typeface="Cambria Math" panose="02040503050406030204" pitchFamily="18" charset="0"/>
                      </a:rPr>
                      <m:t>…</m:t>
                    </m:r>
                  </m:oMath>
                </a14:m>
                <a:endParaRPr lang="en-US" altLang="zh-CN" sz="1500" dirty="0">
                  <a:solidFill>
                    <a:srgbClr val="ADADAD"/>
                  </a:solidFill>
                </a:endParaRPr>
              </a:p>
              <a:p>
                <a:pPr marL="285750" indent="-285750">
                  <a:lnSpc>
                    <a:spcPct val="150000"/>
                  </a:lnSpc>
                  <a:buClr>
                    <a:srgbClr val="ADADAD"/>
                  </a:buClr>
                  <a:buSzPct val="100000"/>
                  <a:buFont typeface="Arial" panose="020B0604020202020204" pitchFamily="34" charset="0"/>
                  <a:buChar char="•"/>
                </a:pPr>
                <a14:m>
                  <m:oMath xmlns:m="http://schemas.openxmlformats.org/officeDocument/2006/math">
                    <m:sSub>
                      <m:sSubPr>
                        <m:ctrlPr>
                          <a:rPr lang="en-US" altLang="zh-CN" sz="1500" i="1" dirty="0">
                            <a:solidFill>
                              <a:srgbClr val="ADADAD"/>
                            </a:solidFill>
                            <a:latin typeface="Cambria Math" panose="02040503050406030204" pitchFamily="18" charset="0"/>
                          </a:rPr>
                        </m:ctrlPr>
                      </m:sSubPr>
                      <m:e>
                        <m:r>
                          <a:rPr lang="en-US" altLang="zh-CN" sz="1500" i="1" dirty="0">
                            <a:solidFill>
                              <a:srgbClr val="ADADAD"/>
                            </a:solidFill>
                            <a:latin typeface="Cambria Math" panose="02040503050406030204" pitchFamily="18" charset="0"/>
                          </a:rPr>
                          <m:t>𝑉</m:t>
                        </m:r>
                      </m:e>
                      <m:sub>
                        <m:r>
                          <a:rPr lang="en-US" altLang="zh-CN" sz="1500" i="1" dirty="0">
                            <a:solidFill>
                              <a:srgbClr val="ADADAD"/>
                            </a:solidFill>
                            <a:latin typeface="Cambria Math" panose="02040503050406030204" pitchFamily="18" charset="0"/>
                          </a:rPr>
                          <m:t>31</m:t>
                        </m:r>
                      </m:sub>
                    </m:sSub>
                    <m:r>
                      <a:rPr lang="en-US" altLang="zh-CN" sz="1500" i="1" dirty="0">
                        <a:solidFill>
                          <a:srgbClr val="ADADAD"/>
                        </a:solidFill>
                        <a:latin typeface="Cambria Math" panose="02040503050406030204" pitchFamily="18" charset="0"/>
                      </a:rPr>
                      <m:t>−</m:t>
                    </m:r>
                    <m:sSub>
                      <m:sSubPr>
                        <m:ctrlPr>
                          <a:rPr lang="en-US" altLang="zh-CN" sz="1500" i="1" dirty="0">
                            <a:solidFill>
                              <a:srgbClr val="ADADAD"/>
                            </a:solidFill>
                            <a:latin typeface="Cambria Math" panose="02040503050406030204" pitchFamily="18" charset="0"/>
                          </a:rPr>
                        </m:ctrlPr>
                      </m:sSubPr>
                      <m:e>
                        <m:r>
                          <a:rPr lang="en-US" altLang="zh-CN" sz="1500" i="1" dirty="0">
                            <a:solidFill>
                              <a:srgbClr val="ADADAD"/>
                            </a:solidFill>
                            <a:latin typeface="Cambria Math" panose="02040503050406030204" pitchFamily="18" charset="0"/>
                          </a:rPr>
                          <m:t>𝑉</m:t>
                        </m:r>
                      </m:e>
                      <m:sub>
                        <m:r>
                          <a:rPr lang="en-US" altLang="zh-CN" sz="1500" i="1" dirty="0">
                            <a:solidFill>
                              <a:srgbClr val="ADADAD"/>
                            </a:solidFill>
                            <a:latin typeface="Cambria Math" panose="02040503050406030204" pitchFamily="18" charset="0"/>
                          </a:rPr>
                          <m:t>33</m:t>
                        </m:r>
                      </m:sub>
                    </m:sSub>
                    <m:r>
                      <a:rPr lang="en-US" altLang="zh-CN" sz="1500" i="1" dirty="0">
                        <a:solidFill>
                          <a:srgbClr val="ADADAD"/>
                        </a:solidFill>
                        <a:latin typeface="Cambria Math" panose="02040503050406030204" pitchFamily="18" charset="0"/>
                      </a:rPr>
                      <m:t>−</m:t>
                    </m:r>
                    <m:sSub>
                      <m:sSubPr>
                        <m:ctrlPr>
                          <a:rPr lang="en-US" altLang="zh-CN" sz="1500" i="1" dirty="0">
                            <a:solidFill>
                              <a:srgbClr val="ADADAD"/>
                            </a:solidFill>
                            <a:latin typeface="Cambria Math" panose="02040503050406030204" pitchFamily="18" charset="0"/>
                          </a:rPr>
                        </m:ctrlPr>
                      </m:sSubPr>
                      <m:e>
                        <m:r>
                          <a:rPr lang="en-US" altLang="zh-CN" sz="1500" i="1" dirty="0">
                            <a:solidFill>
                              <a:srgbClr val="ADADAD"/>
                            </a:solidFill>
                            <a:latin typeface="Cambria Math" panose="02040503050406030204" pitchFamily="18" charset="0"/>
                          </a:rPr>
                          <m:t>𝑉</m:t>
                        </m:r>
                      </m:e>
                      <m:sub>
                        <m:r>
                          <a:rPr lang="en-US" altLang="zh-CN" sz="1500" i="1" dirty="0">
                            <a:solidFill>
                              <a:srgbClr val="ADADAD"/>
                            </a:solidFill>
                            <a:latin typeface="Cambria Math" panose="02040503050406030204" pitchFamily="18" charset="0"/>
                          </a:rPr>
                          <m:t>21</m:t>
                        </m:r>
                      </m:sub>
                    </m:sSub>
                    <m:r>
                      <a:rPr lang="en-US" altLang="zh-CN" sz="1500" i="1" dirty="0">
                        <a:solidFill>
                          <a:srgbClr val="ADADAD"/>
                        </a:solidFill>
                        <a:latin typeface="Cambria Math" panose="02040503050406030204" pitchFamily="18" charset="0"/>
                      </a:rPr>
                      <m:t>−</m:t>
                    </m:r>
                    <m:sSub>
                      <m:sSubPr>
                        <m:ctrlPr>
                          <a:rPr lang="en-US" altLang="zh-CN" sz="1500" i="1" dirty="0">
                            <a:solidFill>
                              <a:srgbClr val="ADADAD"/>
                            </a:solidFill>
                            <a:latin typeface="Cambria Math" panose="02040503050406030204" pitchFamily="18" charset="0"/>
                          </a:rPr>
                        </m:ctrlPr>
                      </m:sSubPr>
                      <m:e>
                        <m:r>
                          <a:rPr lang="en-US" altLang="zh-CN" sz="1500" i="1" dirty="0">
                            <a:solidFill>
                              <a:srgbClr val="ADADAD"/>
                            </a:solidFill>
                            <a:latin typeface="Cambria Math" panose="02040503050406030204" pitchFamily="18" charset="0"/>
                          </a:rPr>
                          <m:t>𝑉</m:t>
                        </m:r>
                      </m:e>
                      <m:sub>
                        <m:r>
                          <a:rPr lang="en-US" altLang="zh-CN" sz="1500" i="1" dirty="0">
                            <a:solidFill>
                              <a:srgbClr val="ADADAD"/>
                            </a:solidFill>
                            <a:latin typeface="Cambria Math" panose="02040503050406030204" pitchFamily="18" charset="0"/>
                          </a:rPr>
                          <m:t>33</m:t>
                        </m:r>
                      </m:sub>
                    </m:sSub>
                    <m:r>
                      <a:rPr lang="en-US" altLang="zh-CN" sz="1500" i="1" dirty="0">
                        <a:solidFill>
                          <a:srgbClr val="ADADAD"/>
                        </a:solidFill>
                        <a:latin typeface="Cambria Math" panose="02040503050406030204" pitchFamily="18" charset="0"/>
                      </a:rPr>
                      <m:t>−</m:t>
                    </m:r>
                    <m:sSub>
                      <m:sSubPr>
                        <m:ctrlPr>
                          <a:rPr lang="en-US" altLang="zh-CN" sz="1500" i="1" dirty="0">
                            <a:solidFill>
                              <a:srgbClr val="ADADAD"/>
                            </a:solidFill>
                            <a:latin typeface="Cambria Math" panose="02040503050406030204" pitchFamily="18" charset="0"/>
                          </a:rPr>
                        </m:ctrlPr>
                      </m:sSubPr>
                      <m:e>
                        <m:r>
                          <a:rPr lang="en-US" altLang="zh-CN" sz="1500" i="1" dirty="0">
                            <a:solidFill>
                              <a:srgbClr val="ADADAD"/>
                            </a:solidFill>
                            <a:latin typeface="Cambria Math" panose="02040503050406030204" pitchFamily="18" charset="0"/>
                          </a:rPr>
                          <m:t>𝑉</m:t>
                        </m:r>
                      </m:e>
                      <m:sub>
                        <m:r>
                          <a:rPr lang="en-US" altLang="zh-CN" sz="1500" i="1" dirty="0">
                            <a:solidFill>
                              <a:srgbClr val="ADADAD"/>
                            </a:solidFill>
                            <a:latin typeface="Cambria Math" panose="02040503050406030204" pitchFamily="18" charset="0"/>
                          </a:rPr>
                          <m:t>15</m:t>
                        </m:r>
                      </m:sub>
                    </m:sSub>
                  </m:oMath>
                </a14:m>
                <a:r>
                  <a:rPr lang="en-US" altLang="zh-CN" sz="1500" dirty="0">
                    <a:solidFill>
                      <a:srgbClr val="ADADAD"/>
                    </a:solidFill>
                  </a:rPr>
                  <a:t> </a:t>
                </a:r>
              </a:p>
              <a:p>
                <a:pPr marL="285750" indent="-285750">
                  <a:lnSpc>
                    <a:spcPct val="150000"/>
                  </a:lnSpc>
                  <a:buSzPct val="100000"/>
                  <a:buFont typeface="Arial" panose="020B0604020202020204" pitchFamily="34" charset="0"/>
                  <a:buChar char="•"/>
                </a:pPr>
                <a:endParaRPr lang="en-US" altLang="zh-CN" sz="1500" dirty="0">
                  <a:solidFill>
                    <a:srgbClr val="ADADAD"/>
                  </a:solidFill>
                </a:endParaRPr>
              </a:p>
              <a:p>
                <a:pPr marL="285750" indent="-285750">
                  <a:lnSpc>
                    <a:spcPct val="150000"/>
                  </a:lnSpc>
                  <a:buSzPct val="100000"/>
                  <a:buFont typeface="Arial" panose="020B0604020202020204" pitchFamily="34" charset="0"/>
                  <a:buChar char="•"/>
                </a:pPr>
                <a:endParaRPr lang="zh-CN" altLang="en-US" sz="1650" dirty="0">
                  <a:solidFill>
                    <a:srgbClr val="ADADAD"/>
                  </a:solidFill>
                </a:endParaRPr>
              </a:p>
            </p:txBody>
          </p:sp>
        </mc:Choice>
        <mc:Fallback xmlns="">
          <p:sp>
            <p:nvSpPr>
              <p:cNvPr id="10" name="文本框 9"/>
              <p:cNvSpPr txBox="1">
                <a:spLocks noRot="1" noChangeAspect="1" noMove="1" noResize="1" noEditPoints="1" noAdjustHandles="1" noChangeArrowheads="1" noChangeShapeType="1" noTextEdit="1"/>
              </p:cNvSpPr>
              <p:nvPr/>
            </p:nvSpPr>
            <p:spPr>
              <a:xfrm>
                <a:off x="4654874" y="1978227"/>
                <a:ext cx="3817584" cy="2157385"/>
              </a:xfrm>
              <a:prstGeom prst="rect">
                <a:avLst/>
              </a:prstGeom>
              <a:blipFill>
                <a:blip r:embed="rId4"/>
                <a:stretch>
                  <a:fillRect l="-1329" t="-588"/>
                </a:stretch>
              </a:blipFill>
            </p:spPr>
            <p:txBody>
              <a:bodyPr/>
              <a:lstStyle/>
              <a:p>
                <a:r>
                  <a:rPr lang="zh-CN" altLang="en-US">
                    <a:noFill/>
                  </a:rPr>
                  <a:t> </a:t>
                </a:r>
              </a:p>
            </p:txBody>
          </p:sp>
        </mc:Fallback>
      </mc:AlternateContent>
      <p:cxnSp>
        <p:nvCxnSpPr>
          <p:cNvPr id="11" name="直接箭头连接符 10"/>
          <p:cNvCxnSpPr/>
          <p:nvPr/>
        </p:nvCxnSpPr>
        <p:spPr>
          <a:xfrm>
            <a:off x="1758019" y="4050186"/>
            <a:ext cx="324036" cy="54006"/>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2158953" y="3399503"/>
            <a:ext cx="20743" cy="594066"/>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V="1">
            <a:off x="2158953" y="3156838"/>
            <a:ext cx="108012" cy="15607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1920037" y="3143949"/>
            <a:ext cx="266309" cy="102503"/>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V="1">
            <a:off x="3864253" y="2430007"/>
            <a:ext cx="432048" cy="24727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a:off x="3649728" y="2266822"/>
            <a:ext cx="486591" cy="3893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a:off x="3384913" y="2371151"/>
            <a:ext cx="216024" cy="11771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3681446" y="2700035"/>
            <a:ext cx="106514" cy="145776"/>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H="1">
            <a:off x="1541995" y="2662507"/>
            <a:ext cx="237009" cy="22506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H="1" flipV="1">
            <a:off x="1398041" y="2619446"/>
            <a:ext cx="133305" cy="30125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1289708" y="2625421"/>
            <a:ext cx="143505" cy="29923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H="1" flipV="1">
            <a:off x="1128133" y="2721539"/>
            <a:ext cx="238598" cy="209092"/>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069225"/>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32</a:t>
            </a:fld>
            <a:endParaRPr lang="en-US" sz="1050" b="1" kern="1200">
              <a:solidFill>
                <a:srgbClr val="FFFFFF"/>
              </a:solidFill>
              <a:ea typeface="+mn-ea"/>
              <a:cs typeface="+mn-cs"/>
            </a:endParaRPr>
          </a:p>
        </p:txBody>
      </p:sp>
      <p:pic>
        <p:nvPicPr>
          <p:cNvPr id="8" name="图片 7"/>
          <p:cNvPicPr>
            <a:picLocks noChangeAspect="1"/>
          </p:cNvPicPr>
          <p:nvPr/>
        </p:nvPicPr>
        <p:blipFill>
          <a:blip r:embed="rId3"/>
          <a:stretch>
            <a:fillRect/>
          </a:stretch>
        </p:blipFill>
        <p:spPr>
          <a:xfrm>
            <a:off x="1313497" y="1930981"/>
            <a:ext cx="6276637" cy="2732236"/>
          </a:xfrm>
          <a:prstGeom prst="rect">
            <a:avLst/>
          </a:prstGeom>
        </p:spPr>
      </p:pic>
      <p:sp>
        <p:nvSpPr>
          <p:cNvPr id="12" name="文本框 11"/>
          <p:cNvSpPr txBox="1"/>
          <p:nvPr/>
        </p:nvSpPr>
        <p:spPr>
          <a:xfrm>
            <a:off x="311700" y="1180198"/>
            <a:ext cx="7424304" cy="750783"/>
          </a:xfrm>
          <a:prstGeom prst="rect">
            <a:avLst/>
          </a:prstGeom>
          <a:noFill/>
        </p:spPr>
        <p:txBody>
          <a:bodyPr wrap="square" rtlCol="0">
            <a:spAutoFit/>
          </a:bodyPr>
          <a:lstStyle/>
          <a:p>
            <a:pPr marL="285750" indent="-285750">
              <a:lnSpc>
                <a:spcPct val="125000"/>
              </a:lnSpc>
              <a:buClr>
                <a:srgbClr val="ADADAD"/>
              </a:buClr>
              <a:buFont typeface="Arial" panose="020B0604020202020204" pitchFamily="34" charset="0"/>
              <a:buChar char="•"/>
            </a:pPr>
            <a:r>
              <a:rPr lang="en-US" altLang="zh-CN" sz="1800" dirty="0">
                <a:solidFill>
                  <a:srgbClr val="ADADAD"/>
                </a:solidFill>
              </a:rPr>
              <a:t>Random walk on networks can generate similar power law distributions as word distributions in text.</a:t>
            </a:r>
            <a:endParaRPr lang="zh-CN" altLang="en-US" sz="1800" dirty="0">
              <a:solidFill>
                <a:srgbClr val="ADADAD"/>
              </a:solidFill>
            </a:endParaRPr>
          </a:p>
        </p:txBody>
      </p:sp>
      <p:sp>
        <p:nvSpPr>
          <p:cNvPr id="13" name="文本框 12"/>
          <p:cNvSpPr txBox="1"/>
          <p:nvPr/>
        </p:nvSpPr>
        <p:spPr>
          <a:xfrm>
            <a:off x="1221689" y="4866029"/>
            <a:ext cx="6700623" cy="276999"/>
          </a:xfrm>
          <a:prstGeom prst="rect">
            <a:avLst/>
          </a:prstGeom>
          <a:noFill/>
        </p:spPr>
        <p:txBody>
          <a:bodyPr wrap="square" rtlCol="0">
            <a:spAutoFit/>
          </a:bodyPr>
          <a:lstStyle/>
          <a:p>
            <a:pPr algn="ctr"/>
            <a:r>
              <a:rPr lang="en-US" altLang="zh-CN" sz="1200" dirty="0">
                <a:solidFill>
                  <a:schemeClr val="bg1">
                    <a:lumMod val="75000"/>
                    <a:lumOff val="25000"/>
                  </a:schemeClr>
                </a:solidFill>
              </a:rPr>
              <a:t>B. </a:t>
            </a:r>
            <a:r>
              <a:rPr lang="en-US" altLang="zh-CN" sz="1200" dirty="0" err="1">
                <a:solidFill>
                  <a:schemeClr val="bg1">
                    <a:lumMod val="75000"/>
                    <a:lumOff val="25000"/>
                  </a:schemeClr>
                </a:solidFill>
              </a:rPr>
              <a:t>Perozzi</a:t>
            </a:r>
            <a:r>
              <a:rPr lang="zh-CN" altLang="en-US" sz="1200" dirty="0">
                <a:solidFill>
                  <a:schemeClr val="bg1">
                    <a:lumMod val="75000"/>
                    <a:lumOff val="25000"/>
                  </a:schemeClr>
                </a:solidFill>
              </a:rPr>
              <a:t> </a:t>
            </a:r>
            <a:r>
              <a:rPr lang="en-US" altLang="zh-CN" sz="1200" dirty="0">
                <a:solidFill>
                  <a:schemeClr val="bg1">
                    <a:lumMod val="75000"/>
                    <a:lumOff val="25000"/>
                  </a:schemeClr>
                </a:solidFill>
              </a:rPr>
              <a:t>et</a:t>
            </a:r>
            <a:r>
              <a:rPr lang="zh-CN" altLang="en-US" sz="1200" dirty="0">
                <a:solidFill>
                  <a:schemeClr val="bg1">
                    <a:lumMod val="75000"/>
                    <a:lumOff val="25000"/>
                  </a:schemeClr>
                </a:solidFill>
              </a:rPr>
              <a:t> </a:t>
            </a:r>
            <a:r>
              <a:rPr lang="en-US" altLang="zh-CN" sz="1200" dirty="0">
                <a:solidFill>
                  <a:schemeClr val="bg1">
                    <a:lumMod val="75000"/>
                    <a:lumOff val="25000"/>
                  </a:schemeClr>
                </a:solidFill>
              </a:rPr>
              <a:t>al. Deepwalk: Online learning of social representations. </a:t>
            </a:r>
            <a:r>
              <a:rPr lang="en-US" altLang="zh-CN" sz="1200" i="1" dirty="0">
                <a:solidFill>
                  <a:schemeClr val="bg1">
                    <a:lumMod val="75000"/>
                    <a:lumOff val="25000"/>
                  </a:schemeClr>
                </a:solidFill>
              </a:rPr>
              <a:t>KDD 2014.</a:t>
            </a:r>
            <a:endParaRPr lang="zh-CN" altLang="en-US" sz="1200" i="1" dirty="0">
              <a:solidFill>
                <a:schemeClr val="bg1">
                  <a:lumMod val="75000"/>
                  <a:lumOff val="25000"/>
                </a:schemeClr>
              </a:solidFill>
            </a:endParaRPr>
          </a:p>
        </p:txBody>
      </p:sp>
      <p:sp>
        <p:nvSpPr>
          <p:cNvPr id="7" name="Shape 60">
            <a:extLst>
              <a:ext uri="{FF2B5EF4-FFF2-40B4-BE49-F238E27FC236}">
                <a16:creationId xmlns:a16="http://schemas.microsoft.com/office/drawing/2014/main" id="{D80D27C9-C631-0145-A7A8-EAD9FE43B7AC}"/>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err="1"/>
              <a:t>Deepwalk</a:t>
            </a:r>
            <a:endParaRPr lang="en-US" altLang="zh-CN" dirty="0"/>
          </a:p>
        </p:txBody>
      </p:sp>
    </p:spTree>
    <p:extLst>
      <p:ext uri="{BB962C8B-B14F-4D97-AF65-F5344CB8AC3E}">
        <p14:creationId xmlns:p14="http://schemas.microsoft.com/office/powerpoint/2010/main" val="4142437978"/>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33</a:t>
            </a:fld>
            <a:endParaRPr lang="en-US" sz="1050" b="1" kern="1200">
              <a:solidFill>
                <a:srgbClr val="FFFFFF"/>
              </a:solidFill>
              <a:ea typeface="+mn-ea"/>
              <a:cs typeface="+mn-cs"/>
            </a:endParaRPr>
          </a:p>
        </p:txBody>
      </p:sp>
      <p:sp>
        <p:nvSpPr>
          <p:cNvPr id="13" name="文本框 12"/>
          <p:cNvSpPr txBox="1"/>
          <p:nvPr/>
        </p:nvSpPr>
        <p:spPr>
          <a:xfrm>
            <a:off x="1221689" y="4866029"/>
            <a:ext cx="6700623" cy="276999"/>
          </a:xfrm>
          <a:prstGeom prst="rect">
            <a:avLst/>
          </a:prstGeom>
          <a:noFill/>
        </p:spPr>
        <p:txBody>
          <a:bodyPr wrap="square" rtlCol="0">
            <a:spAutoFit/>
          </a:bodyPr>
          <a:lstStyle/>
          <a:p>
            <a:pPr algn="ctr"/>
            <a:r>
              <a:rPr lang="en-US" altLang="zh-CN" sz="1200" dirty="0">
                <a:solidFill>
                  <a:schemeClr val="bg1">
                    <a:lumMod val="75000"/>
                    <a:lumOff val="25000"/>
                  </a:schemeClr>
                </a:solidFill>
              </a:rPr>
              <a:t>B. </a:t>
            </a:r>
            <a:r>
              <a:rPr lang="en-US" altLang="zh-CN" sz="1200" dirty="0" err="1">
                <a:solidFill>
                  <a:schemeClr val="bg1">
                    <a:lumMod val="75000"/>
                    <a:lumOff val="25000"/>
                  </a:schemeClr>
                </a:solidFill>
              </a:rPr>
              <a:t>Perozzi</a:t>
            </a:r>
            <a:r>
              <a:rPr lang="zh-CN" altLang="en-US" sz="1200" dirty="0">
                <a:solidFill>
                  <a:schemeClr val="bg1">
                    <a:lumMod val="75000"/>
                    <a:lumOff val="25000"/>
                  </a:schemeClr>
                </a:solidFill>
              </a:rPr>
              <a:t> </a:t>
            </a:r>
            <a:r>
              <a:rPr lang="en-US" altLang="zh-CN" sz="1200" dirty="0">
                <a:solidFill>
                  <a:schemeClr val="bg1">
                    <a:lumMod val="75000"/>
                    <a:lumOff val="25000"/>
                  </a:schemeClr>
                </a:solidFill>
              </a:rPr>
              <a:t>et</a:t>
            </a:r>
            <a:r>
              <a:rPr lang="zh-CN" altLang="en-US" sz="1200" dirty="0">
                <a:solidFill>
                  <a:schemeClr val="bg1">
                    <a:lumMod val="75000"/>
                    <a:lumOff val="25000"/>
                  </a:schemeClr>
                </a:solidFill>
              </a:rPr>
              <a:t> </a:t>
            </a:r>
            <a:r>
              <a:rPr lang="en-US" altLang="zh-CN" sz="1200" dirty="0">
                <a:solidFill>
                  <a:schemeClr val="bg1">
                    <a:lumMod val="75000"/>
                    <a:lumOff val="25000"/>
                  </a:schemeClr>
                </a:solidFill>
              </a:rPr>
              <a:t>al. Deepwalk: Online learning of social representations. </a:t>
            </a:r>
            <a:r>
              <a:rPr lang="en-US" altLang="zh-CN" sz="1200" i="1" dirty="0">
                <a:solidFill>
                  <a:schemeClr val="bg1">
                    <a:lumMod val="75000"/>
                    <a:lumOff val="25000"/>
                  </a:schemeClr>
                </a:solidFill>
              </a:rPr>
              <a:t>KDD 2014.</a:t>
            </a:r>
            <a:endParaRPr lang="zh-CN" altLang="en-US" sz="1200" i="1" dirty="0">
              <a:solidFill>
                <a:schemeClr val="bg1">
                  <a:lumMod val="75000"/>
                  <a:lumOff val="25000"/>
                </a:schemeClr>
              </a:solidFill>
            </a:endParaRPr>
          </a:p>
        </p:txBody>
      </p:sp>
      <p:sp>
        <p:nvSpPr>
          <p:cNvPr id="26" name="圆角矩形 25"/>
          <p:cNvSpPr/>
          <p:nvPr/>
        </p:nvSpPr>
        <p:spPr>
          <a:xfrm>
            <a:off x="1709682" y="897564"/>
            <a:ext cx="5724636" cy="4474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650" dirty="0">
                <a:solidFill>
                  <a:schemeClr val="tx1"/>
                </a:solidFill>
              </a:rPr>
              <a:t>DeepWalk</a:t>
            </a:r>
            <a:r>
              <a:rPr lang="en-US" altLang="zh-CN" sz="1650" b="1" dirty="0">
                <a:solidFill>
                  <a:schemeClr val="tx1"/>
                </a:solidFill>
              </a:rPr>
              <a:t>: </a:t>
            </a:r>
            <a:r>
              <a:rPr lang="en-US" altLang="zh-CN" sz="1650" dirty="0">
                <a:solidFill>
                  <a:schemeClr val="tx1"/>
                </a:solidFill>
              </a:rPr>
              <a:t>preserve social relation in vector space</a:t>
            </a:r>
            <a:endParaRPr lang="zh-CN" altLang="en-US" sz="1650" i="1" dirty="0">
              <a:solidFill>
                <a:schemeClr val="tx1"/>
              </a:solidFill>
            </a:endParaRPr>
          </a:p>
        </p:txBody>
      </p:sp>
      <p:sp>
        <p:nvSpPr>
          <p:cNvPr id="27" name="圆角矩形 26"/>
          <p:cNvSpPr/>
          <p:nvPr/>
        </p:nvSpPr>
        <p:spPr>
          <a:xfrm>
            <a:off x="1817694" y="1744004"/>
            <a:ext cx="2430000" cy="5973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500" dirty="0"/>
              <a:t>Context: truncated random walk</a:t>
            </a:r>
            <a:endParaRPr lang="zh-CN" altLang="en-US" sz="1500" dirty="0"/>
          </a:p>
        </p:txBody>
      </p:sp>
      <p:sp>
        <p:nvSpPr>
          <p:cNvPr id="28" name="圆角矩形 27"/>
          <p:cNvSpPr/>
          <p:nvPr/>
        </p:nvSpPr>
        <p:spPr>
          <a:xfrm>
            <a:off x="4896036" y="1744003"/>
            <a:ext cx="2430270" cy="5973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500" dirty="0"/>
              <a:t>Model: word embedding</a:t>
            </a:r>
            <a:br>
              <a:rPr lang="en-US" altLang="zh-CN" sz="1500" dirty="0"/>
            </a:br>
            <a:r>
              <a:rPr lang="en-US" altLang="zh-CN" sz="1500" dirty="0"/>
              <a:t>(Skip-gram)</a:t>
            </a:r>
            <a:endParaRPr lang="zh-CN" altLang="en-US" sz="1500" dirty="0"/>
          </a:p>
        </p:txBody>
      </p:sp>
      <p:sp>
        <p:nvSpPr>
          <p:cNvPr id="29" name="下箭头 28"/>
          <p:cNvSpPr/>
          <p:nvPr/>
        </p:nvSpPr>
        <p:spPr>
          <a:xfrm>
            <a:off x="2897814" y="1441174"/>
            <a:ext cx="108012" cy="27003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050"/>
          </a:p>
        </p:txBody>
      </p:sp>
      <p:sp>
        <p:nvSpPr>
          <p:cNvPr id="30" name="下箭头 29"/>
          <p:cNvSpPr/>
          <p:nvPr/>
        </p:nvSpPr>
        <p:spPr>
          <a:xfrm>
            <a:off x="6246186" y="1441174"/>
            <a:ext cx="95438" cy="27003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050"/>
          </a:p>
        </p:txBody>
      </p:sp>
      <p:pic>
        <p:nvPicPr>
          <p:cNvPr id="31" name="图片 30"/>
          <p:cNvPicPr>
            <a:picLocks noChangeAspect="1"/>
          </p:cNvPicPr>
          <p:nvPr/>
        </p:nvPicPr>
        <p:blipFill>
          <a:blip r:embed="rId3"/>
          <a:stretch>
            <a:fillRect/>
          </a:stretch>
        </p:blipFill>
        <p:spPr>
          <a:xfrm>
            <a:off x="1221689" y="2605604"/>
            <a:ext cx="6660896" cy="1996154"/>
          </a:xfrm>
          <a:prstGeom prst="rect">
            <a:avLst/>
          </a:prstGeom>
        </p:spPr>
      </p:pic>
      <p:sp>
        <p:nvSpPr>
          <p:cNvPr id="14" name="Shape 60">
            <a:extLst>
              <a:ext uri="{FF2B5EF4-FFF2-40B4-BE49-F238E27FC236}">
                <a16:creationId xmlns:a16="http://schemas.microsoft.com/office/drawing/2014/main" id="{DBAE7D48-10B4-0E4B-A568-66577A6D7D26}"/>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err="1"/>
              <a:t>Deepwalk</a:t>
            </a:r>
            <a:endParaRPr lang="en-US" altLang="zh-CN" dirty="0"/>
          </a:p>
        </p:txBody>
      </p:sp>
    </p:spTree>
    <p:extLst>
      <p:ext uri="{BB962C8B-B14F-4D97-AF65-F5344CB8AC3E}">
        <p14:creationId xmlns:p14="http://schemas.microsoft.com/office/powerpoint/2010/main" val="1223728466"/>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34</a:t>
            </a:fld>
            <a:endParaRPr lang="en-US" sz="1050" b="1" kern="1200">
              <a:solidFill>
                <a:srgbClr val="FFFFFF"/>
              </a:solidFill>
              <a:ea typeface="+mn-ea"/>
              <a:cs typeface="+mn-cs"/>
            </a:endParaRPr>
          </a:p>
        </p:txBody>
      </p:sp>
      <p:sp>
        <p:nvSpPr>
          <p:cNvPr id="13" name="文本框 12"/>
          <p:cNvSpPr txBox="1"/>
          <p:nvPr/>
        </p:nvSpPr>
        <p:spPr>
          <a:xfrm>
            <a:off x="1221689" y="4866029"/>
            <a:ext cx="6700623" cy="276999"/>
          </a:xfrm>
          <a:prstGeom prst="rect">
            <a:avLst/>
          </a:prstGeom>
          <a:noFill/>
        </p:spPr>
        <p:txBody>
          <a:bodyPr wrap="square" rtlCol="0">
            <a:spAutoFit/>
          </a:bodyPr>
          <a:lstStyle/>
          <a:p>
            <a:pPr algn="ctr"/>
            <a:r>
              <a:rPr lang="en-US" altLang="zh-CN" sz="1200" dirty="0">
                <a:solidFill>
                  <a:schemeClr val="bg1">
                    <a:lumMod val="75000"/>
                    <a:lumOff val="25000"/>
                  </a:schemeClr>
                </a:solidFill>
              </a:rPr>
              <a:t>B. </a:t>
            </a:r>
            <a:r>
              <a:rPr lang="en-US" altLang="zh-CN" sz="1200" dirty="0" err="1">
                <a:solidFill>
                  <a:schemeClr val="bg1">
                    <a:lumMod val="75000"/>
                    <a:lumOff val="25000"/>
                  </a:schemeClr>
                </a:solidFill>
              </a:rPr>
              <a:t>Perozzi</a:t>
            </a:r>
            <a:r>
              <a:rPr lang="zh-CN" altLang="en-US" sz="1200" dirty="0">
                <a:solidFill>
                  <a:schemeClr val="bg1">
                    <a:lumMod val="75000"/>
                    <a:lumOff val="25000"/>
                  </a:schemeClr>
                </a:solidFill>
              </a:rPr>
              <a:t> </a:t>
            </a:r>
            <a:r>
              <a:rPr lang="en-US" altLang="zh-CN" sz="1200" dirty="0">
                <a:solidFill>
                  <a:schemeClr val="bg1">
                    <a:lumMod val="75000"/>
                    <a:lumOff val="25000"/>
                  </a:schemeClr>
                </a:solidFill>
              </a:rPr>
              <a:t>et</a:t>
            </a:r>
            <a:r>
              <a:rPr lang="zh-CN" altLang="en-US" sz="1200" dirty="0">
                <a:solidFill>
                  <a:schemeClr val="bg1">
                    <a:lumMod val="75000"/>
                    <a:lumOff val="25000"/>
                  </a:schemeClr>
                </a:solidFill>
              </a:rPr>
              <a:t> </a:t>
            </a:r>
            <a:r>
              <a:rPr lang="en-US" altLang="zh-CN" sz="1200" dirty="0">
                <a:solidFill>
                  <a:schemeClr val="bg1">
                    <a:lumMod val="75000"/>
                    <a:lumOff val="25000"/>
                  </a:schemeClr>
                </a:solidFill>
              </a:rPr>
              <a:t>al. Deepwalk: Online learning of social representations. </a:t>
            </a:r>
            <a:r>
              <a:rPr lang="en-US" altLang="zh-CN" sz="1200" i="1" dirty="0">
                <a:solidFill>
                  <a:schemeClr val="bg1">
                    <a:lumMod val="75000"/>
                    <a:lumOff val="25000"/>
                  </a:schemeClr>
                </a:solidFill>
              </a:rPr>
              <a:t>KDD 2014.</a:t>
            </a:r>
            <a:endParaRPr lang="zh-CN" altLang="en-US" sz="1200" i="1" dirty="0">
              <a:solidFill>
                <a:schemeClr val="bg1">
                  <a:lumMod val="75000"/>
                  <a:lumOff val="25000"/>
                </a:schemeClr>
              </a:solidFill>
            </a:endParaRPr>
          </a:p>
        </p:txBody>
      </p:sp>
      <p:pic>
        <p:nvPicPr>
          <p:cNvPr id="11" name="图片 10"/>
          <p:cNvPicPr>
            <a:picLocks noChangeAspect="1"/>
          </p:cNvPicPr>
          <p:nvPr/>
        </p:nvPicPr>
        <p:blipFill>
          <a:blip r:embed="rId3"/>
          <a:stretch>
            <a:fillRect/>
          </a:stretch>
        </p:blipFill>
        <p:spPr>
          <a:xfrm>
            <a:off x="1267093" y="951570"/>
            <a:ext cx="6609815" cy="2733768"/>
          </a:xfrm>
          <a:prstGeom prst="rect">
            <a:avLst/>
          </a:prstGeom>
        </p:spPr>
      </p:pic>
      <p:sp>
        <p:nvSpPr>
          <p:cNvPr id="12" name="文本框 11"/>
          <p:cNvSpPr txBox="1"/>
          <p:nvPr/>
        </p:nvSpPr>
        <p:spPr>
          <a:xfrm>
            <a:off x="1763688" y="3589439"/>
            <a:ext cx="4698522" cy="1052596"/>
          </a:xfrm>
          <a:prstGeom prst="rect">
            <a:avLst/>
          </a:prstGeom>
          <a:noFill/>
        </p:spPr>
        <p:txBody>
          <a:bodyPr wrap="square" rtlCol="0">
            <a:spAutoFit/>
          </a:bodyPr>
          <a:lstStyle/>
          <a:p>
            <a:pPr>
              <a:lnSpc>
                <a:spcPct val="130000"/>
              </a:lnSpc>
            </a:pPr>
            <a:r>
              <a:rPr lang="en-US" altLang="zh-CN" sz="1500" dirty="0">
                <a:solidFill>
                  <a:srgbClr val="ADADAD"/>
                </a:solidFill>
                <a:latin typeface="+mj-lt"/>
              </a:rPr>
              <a:t>Advantages</a:t>
            </a:r>
            <a:r>
              <a:rPr lang="en-US" altLang="zh-CN" sz="1800" dirty="0">
                <a:solidFill>
                  <a:srgbClr val="ADADAD"/>
                </a:solidFill>
                <a:latin typeface="+mj-lt"/>
              </a:rPr>
              <a:t>: </a:t>
            </a:r>
          </a:p>
          <a:p>
            <a:pPr marL="285750" indent="-285750">
              <a:lnSpc>
                <a:spcPct val="130000"/>
              </a:lnSpc>
              <a:buClr>
                <a:srgbClr val="ADADAD"/>
              </a:buClr>
              <a:buSzPct val="100000"/>
              <a:buFont typeface="Arial" panose="020B0604020202020204" pitchFamily="34" charset="0"/>
              <a:buChar char="•"/>
            </a:pPr>
            <a:r>
              <a:rPr lang="en-US" altLang="zh-CN" sz="1500" dirty="0">
                <a:solidFill>
                  <a:srgbClr val="ADADAD"/>
                </a:solidFill>
                <a:latin typeface="+mj-lt"/>
              </a:rPr>
              <a:t> Generalization of language modeling </a:t>
            </a:r>
          </a:p>
          <a:p>
            <a:pPr marL="285750" indent="-285750">
              <a:lnSpc>
                <a:spcPct val="130000"/>
              </a:lnSpc>
              <a:buClr>
                <a:srgbClr val="ADADAD"/>
              </a:buClr>
              <a:buSzPct val="100000"/>
              <a:buFont typeface="Arial" panose="020B0604020202020204" pitchFamily="34" charset="0"/>
              <a:buChar char="•"/>
            </a:pPr>
            <a:r>
              <a:rPr lang="en-US" altLang="zh-CN" sz="1500" dirty="0">
                <a:solidFill>
                  <a:srgbClr val="ADADAD"/>
                </a:solidFill>
                <a:latin typeface="+mj-lt"/>
              </a:rPr>
              <a:t> Scalable</a:t>
            </a:r>
          </a:p>
        </p:txBody>
      </p:sp>
      <p:sp>
        <p:nvSpPr>
          <p:cNvPr id="8" name="Shape 60">
            <a:extLst>
              <a:ext uri="{FF2B5EF4-FFF2-40B4-BE49-F238E27FC236}">
                <a16:creationId xmlns:a16="http://schemas.microsoft.com/office/drawing/2014/main" id="{5D55C204-BAE9-8C48-AC49-FF933099DE2E}"/>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err="1"/>
              <a:t>Deepwalk</a:t>
            </a:r>
            <a:endParaRPr lang="en-US" altLang="zh-CN" dirty="0"/>
          </a:p>
        </p:txBody>
      </p:sp>
    </p:spTree>
    <p:extLst>
      <p:ext uri="{BB962C8B-B14F-4D97-AF65-F5344CB8AC3E}">
        <p14:creationId xmlns:p14="http://schemas.microsoft.com/office/powerpoint/2010/main" val="1753561380"/>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35</a:t>
            </a:fld>
            <a:endParaRPr lang="en-US" sz="1050" b="1" kern="1200">
              <a:solidFill>
                <a:srgbClr val="FFFFFF"/>
              </a:solidFill>
              <a:ea typeface="+mn-ea"/>
              <a:cs typeface="+mn-cs"/>
            </a:endParaRPr>
          </a:p>
        </p:txBody>
      </p:sp>
      <p:pic>
        <p:nvPicPr>
          <p:cNvPr id="2" name="图片 1"/>
          <p:cNvPicPr>
            <a:picLocks noChangeAspect="1"/>
          </p:cNvPicPr>
          <p:nvPr/>
        </p:nvPicPr>
        <p:blipFill>
          <a:blip r:embed="rId2"/>
          <a:stretch>
            <a:fillRect/>
          </a:stretch>
        </p:blipFill>
        <p:spPr>
          <a:xfrm>
            <a:off x="3938326" y="1524249"/>
            <a:ext cx="3631941" cy="1309022"/>
          </a:xfrm>
          <a:prstGeom prst="rect">
            <a:avLst/>
          </a:prstGeom>
        </p:spPr>
      </p:pic>
      <p:sp>
        <p:nvSpPr>
          <p:cNvPr id="8" name="文本框 7"/>
          <p:cNvSpPr txBox="1"/>
          <p:nvPr/>
        </p:nvSpPr>
        <p:spPr>
          <a:xfrm>
            <a:off x="2031693" y="3218190"/>
            <a:ext cx="4374486" cy="1052596"/>
          </a:xfrm>
          <a:prstGeom prst="rect">
            <a:avLst/>
          </a:prstGeom>
          <a:noFill/>
        </p:spPr>
        <p:txBody>
          <a:bodyPr wrap="square" rtlCol="0">
            <a:spAutoFit/>
          </a:bodyPr>
          <a:lstStyle/>
          <a:p>
            <a:pPr>
              <a:lnSpc>
                <a:spcPct val="130000"/>
              </a:lnSpc>
            </a:pPr>
            <a:r>
              <a:rPr lang="en-US" altLang="zh-CN" sz="1650" dirty="0">
                <a:solidFill>
                  <a:schemeClr val="bg1">
                    <a:lumMod val="10000"/>
                    <a:lumOff val="90000"/>
                  </a:schemeClr>
                </a:solidFill>
                <a:latin typeface="+mj-lt"/>
              </a:rPr>
              <a:t>Social Relations</a:t>
            </a:r>
            <a:r>
              <a:rPr lang="en-US" altLang="zh-CN" sz="1800" dirty="0">
                <a:solidFill>
                  <a:schemeClr val="bg1">
                    <a:lumMod val="10000"/>
                    <a:lumOff val="90000"/>
                  </a:schemeClr>
                </a:solidFill>
                <a:latin typeface="+mj-lt"/>
              </a:rPr>
              <a:t>: </a:t>
            </a:r>
          </a:p>
          <a:p>
            <a:pPr marL="285750" indent="-285750">
              <a:lnSpc>
                <a:spcPct val="130000"/>
              </a:lnSpc>
              <a:buClr>
                <a:schemeClr val="bg1">
                  <a:lumMod val="25000"/>
                  <a:lumOff val="75000"/>
                </a:schemeClr>
              </a:buClr>
              <a:buSzPct val="100000"/>
              <a:buFont typeface="Wingdings" panose="05000000000000000000" pitchFamily="2" charset="2"/>
              <a:buChar char="l"/>
            </a:pPr>
            <a:r>
              <a:rPr lang="en-US" altLang="zh-CN" sz="1500" dirty="0">
                <a:solidFill>
                  <a:schemeClr val="bg1">
                    <a:lumMod val="10000"/>
                    <a:lumOff val="90000"/>
                  </a:schemeClr>
                </a:solidFill>
                <a:latin typeface="+mj-lt"/>
              </a:rPr>
              <a:t> Homophily (community):             DFS search  </a:t>
            </a:r>
          </a:p>
          <a:p>
            <a:pPr marL="285750" indent="-285750">
              <a:lnSpc>
                <a:spcPct val="130000"/>
              </a:lnSpc>
              <a:buClr>
                <a:schemeClr val="bg1">
                  <a:lumMod val="25000"/>
                  <a:lumOff val="75000"/>
                </a:schemeClr>
              </a:buClr>
              <a:buSzPct val="100000"/>
              <a:buFont typeface="Wingdings" panose="05000000000000000000" pitchFamily="2" charset="2"/>
              <a:buChar char="l"/>
            </a:pPr>
            <a:r>
              <a:rPr lang="en-US" altLang="zh-CN" sz="1500" dirty="0">
                <a:solidFill>
                  <a:schemeClr val="bg1">
                    <a:lumMod val="10000"/>
                    <a:lumOff val="90000"/>
                  </a:schemeClr>
                </a:solidFill>
                <a:latin typeface="+mj-lt"/>
              </a:rPr>
              <a:t> Structural equivalence:               BFS search</a:t>
            </a:r>
          </a:p>
        </p:txBody>
      </p:sp>
      <p:cxnSp>
        <p:nvCxnSpPr>
          <p:cNvPr id="9" name="直接箭头连接符 8"/>
          <p:cNvCxnSpPr/>
          <p:nvPr/>
        </p:nvCxnSpPr>
        <p:spPr>
          <a:xfrm>
            <a:off x="4593520" y="3775972"/>
            <a:ext cx="37804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4593520" y="4100008"/>
            <a:ext cx="37804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3"/>
          <a:stretch>
            <a:fillRect/>
          </a:stretch>
        </p:blipFill>
        <p:spPr>
          <a:xfrm>
            <a:off x="1717524" y="1258388"/>
            <a:ext cx="1647772" cy="1900253"/>
          </a:xfrm>
          <a:prstGeom prst="rect">
            <a:avLst/>
          </a:prstGeom>
        </p:spPr>
      </p:pic>
      <p:sp>
        <p:nvSpPr>
          <p:cNvPr id="12" name="文本框 11"/>
          <p:cNvSpPr txBox="1"/>
          <p:nvPr/>
        </p:nvSpPr>
        <p:spPr>
          <a:xfrm>
            <a:off x="1182344" y="4856117"/>
            <a:ext cx="6779312" cy="276999"/>
          </a:xfrm>
          <a:prstGeom prst="rect">
            <a:avLst/>
          </a:prstGeom>
          <a:noFill/>
        </p:spPr>
        <p:txBody>
          <a:bodyPr wrap="square" rtlCol="0">
            <a:spAutoFit/>
          </a:bodyPr>
          <a:lstStyle/>
          <a:p>
            <a:pPr algn="ctr"/>
            <a:r>
              <a:rPr lang="en-US" altLang="zh-CN" sz="1200" dirty="0">
                <a:solidFill>
                  <a:schemeClr val="bg1">
                    <a:lumMod val="25000"/>
                    <a:lumOff val="75000"/>
                  </a:schemeClr>
                </a:solidFill>
              </a:rPr>
              <a:t>A. Grover</a:t>
            </a:r>
            <a:r>
              <a:rPr lang="zh-CN" altLang="en-US" sz="1200" dirty="0">
                <a:solidFill>
                  <a:schemeClr val="bg1">
                    <a:lumMod val="25000"/>
                    <a:lumOff val="75000"/>
                  </a:schemeClr>
                </a:solidFill>
              </a:rPr>
              <a:t> </a:t>
            </a:r>
            <a:r>
              <a:rPr lang="en-US" altLang="zh-CN" sz="1200" dirty="0">
                <a:solidFill>
                  <a:schemeClr val="bg1">
                    <a:lumMod val="25000"/>
                    <a:lumOff val="75000"/>
                  </a:schemeClr>
                </a:solidFill>
              </a:rPr>
              <a:t>et</a:t>
            </a:r>
            <a:r>
              <a:rPr lang="zh-CN" altLang="en-US" sz="1200" dirty="0">
                <a:solidFill>
                  <a:schemeClr val="bg1">
                    <a:lumMod val="25000"/>
                    <a:lumOff val="75000"/>
                  </a:schemeClr>
                </a:solidFill>
              </a:rPr>
              <a:t> </a:t>
            </a:r>
            <a:r>
              <a:rPr lang="en-US" altLang="zh-CN" sz="1200" dirty="0">
                <a:solidFill>
                  <a:schemeClr val="bg1">
                    <a:lumMod val="25000"/>
                    <a:lumOff val="75000"/>
                  </a:schemeClr>
                </a:solidFill>
              </a:rPr>
              <a:t>al. node2vec: Scalable Feature Learning for Networks. </a:t>
            </a:r>
            <a:r>
              <a:rPr lang="en-US" altLang="zh-CN" sz="1200" i="1" dirty="0">
                <a:solidFill>
                  <a:schemeClr val="bg1">
                    <a:lumMod val="25000"/>
                    <a:lumOff val="75000"/>
                  </a:schemeClr>
                </a:solidFill>
              </a:rPr>
              <a:t>KDD 2016.</a:t>
            </a:r>
            <a:endParaRPr lang="zh-CN" altLang="en-US" sz="1200" i="1" dirty="0">
              <a:solidFill>
                <a:schemeClr val="bg1">
                  <a:lumMod val="25000"/>
                  <a:lumOff val="75000"/>
                </a:schemeClr>
              </a:solidFill>
            </a:endParaRPr>
          </a:p>
        </p:txBody>
      </p:sp>
      <p:sp>
        <p:nvSpPr>
          <p:cNvPr id="13" name="Shape 60">
            <a:extLst>
              <a:ext uri="{FF2B5EF4-FFF2-40B4-BE49-F238E27FC236}">
                <a16:creationId xmlns:a16="http://schemas.microsoft.com/office/drawing/2014/main" id="{D80D27C9-C631-0145-A7A8-EAD9FE43B7AC}"/>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smtClean="0"/>
              <a:t>Node2vec</a:t>
            </a:r>
            <a:endParaRPr lang="en-US" altLang="zh-CN" dirty="0"/>
          </a:p>
        </p:txBody>
      </p:sp>
    </p:spTree>
    <p:extLst>
      <p:ext uri="{BB962C8B-B14F-4D97-AF65-F5344CB8AC3E}">
        <p14:creationId xmlns:p14="http://schemas.microsoft.com/office/powerpoint/2010/main" val="1271061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36</a:t>
            </a:fld>
            <a:endParaRPr lang="en-US" sz="1050" b="1" kern="1200">
              <a:solidFill>
                <a:srgbClr val="FFFFFF"/>
              </a:solidFill>
              <a:ea typeface="+mn-ea"/>
              <a:cs typeface="+mn-cs"/>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4139" y="1086965"/>
            <a:ext cx="2224099" cy="3606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本框 1"/>
          <p:cNvSpPr txBox="1"/>
          <p:nvPr/>
        </p:nvSpPr>
        <p:spPr>
          <a:xfrm>
            <a:off x="4685161" y="1004030"/>
            <a:ext cx="2646294" cy="369332"/>
          </a:xfrm>
          <a:prstGeom prst="rect">
            <a:avLst/>
          </a:prstGeom>
          <a:noFill/>
        </p:spPr>
        <p:txBody>
          <a:bodyPr wrap="square" rtlCol="0">
            <a:spAutoFit/>
          </a:bodyPr>
          <a:lstStyle/>
          <a:p>
            <a:pPr algn="ctr"/>
            <a:r>
              <a:rPr lang="en-US" altLang="zh-CN" sz="1800" b="1" dirty="0">
                <a:solidFill>
                  <a:srgbClr val="ADADAD"/>
                </a:solidFill>
              </a:rPr>
              <a:t>Nodes &amp; Links</a:t>
            </a:r>
            <a:endParaRPr lang="zh-CN" altLang="en-US" sz="1800" b="1" dirty="0">
              <a:solidFill>
                <a:srgbClr val="ADADAD"/>
              </a:solidFill>
            </a:endParaRPr>
          </a:p>
        </p:txBody>
      </p:sp>
      <p:sp>
        <p:nvSpPr>
          <p:cNvPr id="9" name="文本框 8"/>
          <p:cNvSpPr txBox="1"/>
          <p:nvPr/>
        </p:nvSpPr>
        <p:spPr>
          <a:xfrm>
            <a:off x="4685161" y="1706108"/>
            <a:ext cx="2646294" cy="369332"/>
          </a:xfrm>
          <a:prstGeom prst="rect">
            <a:avLst/>
          </a:prstGeom>
          <a:noFill/>
        </p:spPr>
        <p:txBody>
          <a:bodyPr wrap="square" rtlCol="0">
            <a:spAutoFit/>
          </a:bodyPr>
          <a:lstStyle/>
          <a:p>
            <a:pPr algn="ctr"/>
            <a:r>
              <a:rPr lang="en-US" altLang="zh-CN" sz="1800" b="1" dirty="0">
                <a:solidFill>
                  <a:srgbClr val="ADADAD"/>
                </a:solidFill>
              </a:rPr>
              <a:t>Node Neighborhood</a:t>
            </a:r>
            <a:endParaRPr lang="zh-CN" altLang="en-US" sz="1800" b="1" dirty="0">
              <a:solidFill>
                <a:srgbClr val="ADADAD"/>
              </a:solidFill>
            </a:endParaRPr>
          </a:p>
        </p:txBody>
      </p:sp>
      <p:sp>
        <p:nvSpPr>
          <p:cNvPr id="11" name="文本框 10"/>
          <p:cNvSpPr txBox="1"/>
          <p:nvPr/>
        </p:nvSpPr>
        <p:spPr>
          <a:xfrm>
            <a:off x="4478207" y="3087180"/>
            <a:ext cx="3060202" cy="369332"/>
          </a:xfrm>
          <a:prstGeom prst="rect">
            <a:avLst/>
          </a:prstGeom>
          <a:noFill/>
        </p:spPr>
        <p:txBody>
          <a:bodyPr wrap="square" rtlCol="0">
            <a:spAutoFit/>
          </a:bodyPr>
          <a:lstStyle/>
          <a:p>
            <a:pPr algn="ctr"/>
            <a:r>
              <a:rPr lang="en-US" altLang="zh-CN" sz="1800" b="1" dirty="0">
                <a:solidFill>
                  <a:srgbClr val="ADADAD"/>
                </a:solidFill>
              </a:rPr>
              <a:t>Community Structures</a:t>
            </a:r>
            <a:endParaRPr lang="zh-CN" altLang="en-US" sz="1800" b="1" dirty="0">
              <a:solidFill>
                <a:srgbClr val="ADADAD"/>
              </a:solidFill>
            </a:endParaRPr>
          </a:p>
        </p:txBody>
      </p:sp>
      <p:sp>
        <p:nvSpPr>
          <p:cNvPr id="3" name="下箭头 2"/>
          <p:cNvSpPr/>
          <p:nvPr/>
        </p:nvSpPr>
        <p:spPr>
          <a:xfrm>
            <a:off x="5819287" y="1420181"/>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3" name="下箭头 12"/>
          <p:cNvSpPr/>
          <p:nvPr/>
        </p:nvSpPr>
        <p:spPr>
          <a:xfrm>
            <a:off x="5819287" y="2148901"/>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4" name="下箭头 13"/>
          <p:cNvSpPr/>
          <p:nvPr/>
        </p:nvSpPr>
        <p:spPr>
          <a:xfrm>
            <a:off x="5819287" y="2824337"/>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2" name="文本框 11"/>
          <p:cNvSpPr txBox="1"/>
          <p:nvPr/>
        </p:nvSpPr>
        <p:spPr>
          <a:xfrm>
            <a:off x="4739167" y="2408186"/>
            <a:ext cx="2646294" cy="369332"/>
          </a:xfrm>
          <a:prstGeom prst="rect">
            <a:avLst/>
          </a:prstGeom>
          <a:noFill/>
        </p:spPr>
        <p:txBody>
          <a:bodyPr wrap="square" rtlCol="0">
            <a:spAutoFit/>
          </a:bodyPr>
          <a:lstStyle/>
          <a:p>
            <a:pPr algn="ctr"/>
            <a:r>
              <a:rPr lang="en-US" altLang="zh-CN" sz="1800" b="1" dirty="0">
                <a:solidFill>
                  <a:srgbClr val="ADADAD"/>
                </a:solidFill>
              </a:rPr>
              <a:t>Pair-wise Proximity</a:t>
            </a:r>
            <a:endParaRPr lang="zh-CN" altLang="en-US" sz="1800" b="1" dirty="0">
              <a:solidFill>
                <a:srgbClr val="ADADAD"/>
              </a:solidFill>
            </a:endParaRPr>
          </a:p>
        </p:txBody>
      </p:sp>
      <p:sp>
        <p:nvSpPr>
          <p:cNvPr id="15" name="文本框 14"/>
          <p:cNvSpPr txBox="1"/>
          <p:nvPr/>
        </p:nvSpPr>
        <p:spPr>
          <a:xfrm>
            <a:off x="4478207" y="3766174"/>
            <a:ext cx="3060202" cy="369332"/>
          </a:xfrm>
          <a:prstGeom prst="rect">
            <a:avLst/>
          </a:prstGeom>
          <a:noFill/>
        </p:spPr>
        <p:txBody>
          <a:bodyPr wrap="square" rtlCol="0">
            <a:spAutoFit/>
          </a:bodyPr>
          <a:lstStyle/>
          <a:p>
            <a:pPr algn="ctr"/>
            <a:r>
              <a:rPr lang="en-US" altLang="zh-CN" sz="1800" b="1" dirty="0">
                <a:solidFill>
                  <a:srgbClr val="ADADAD"/>
                </a:solidFill>
              </a:rPr>
              <a:t>Hyper Edges</a:t>
            </a:r>
            <a:endParaRPr lang="zh-CN" altLang="en-US" sz="1800" b="1" dirty="0">
              <a:solidFill>
                <a:srgbClr val="ADADAD"/>
              </a:solidFill>
            </a:endParaRPr>
          </a:p>
        </p:txBody>
      </p:sp>
      <p:sp>
        <p:nvSpPr>
          <p:cNvPr id="16" name="下箭头 15"/>
          <p:cNvSpPr/>
          <p:nvPr/>
        </p:nvSpPr>
        <p:spPr>
          <a:xfrm>
            <a:off x="5819287" y="3503331"/>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7" name="文本框 16"/>
          <p:cNvSpPr txBox="1"/>
          <p:nvPr/>
        </p:nvSpPr>
        <p:spPr>
          <a:xfrm>
            <a:off x="4478207" y="4468252"/>
            <a:ext cx="3060202" cy="369332"/>
          </a:xfrm>
          <a:prstGeom prst="rect">
            <a:avLst/>
          </a:prstGeom>
          <a:noFill/>
        </p:spPr>
        <p:txBody>
          <a:bodyPr wrap="square" rtlCol="0">
            <a:spAutoFit/>
          </a:bodyPr>
          <a:lstStyle/>
          <a:p>
            <a:pPr algn="ctr"/>
            <a:r>
              <a:rPr lang="en-US" altLang="zh-CN" sz="1800" b="1" dirty="0">
                <a:solidFill>
                  <a:srgbClr val="ADADAD"/>
                </a:solidFill>
              </a:rPr>
              <a:t>Global Structure</a:t>
            </a:r>
            <a:endParaRPr lang="zh-CN" altLang="en-US" sz="1800" b="1" dirty="0">
              <a:solidFill>
                <a:srgbClr val="ADADAD"/>
              </a:solidFill>
            </a:endParaRPr>
          </a:p>
        </p:txBody>
      </p:sp>
      <p:sp>
        <p:nvSpPr>
          <p:cNvPr id="18" name="下箭头 17"/>
          <p:cNvSpPr/>
          <p:nvPr/>
        </p:nvSpPr>
        <p:spPr>
          <a:xfrm>
            <a:off x="5819287" y="4205409"/>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9" name="Shape 60">
            <a:extLst>
              <a:ext uri="{FF2B5EF4-FFF2-40B4-BE49-F238E27FC236}">
                <a16:creationId xmlns:a16="http://schemas.microsoft.com/office/drawing/2014/main" id="{99EFDDB1-3690-924D-BB2C-09F2ED1454F8}"/>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Network Structures</a:t>
            </a:r>
            <a:endParaRPr lang="en-US" dirty="0">
              <a:solidFill>
                <a:schemeClr val="tx1"/>
              </a:solidFill>
            </a:endParaRPr>
          </a:p>
        </p:txBody>
      </p:sp>
      <p:sp>
        <p:nvSpPr>
          <p:cNvPr id="20" name="矩形 19">
            <a:extLst>
              <a:ext uri="{FF2B5EF4-FFF2-40B4-BE49-F238E27FC236}">
                <a16:creationId xmlns:a16="http://schemas.microsoft.com/office/drawing/2014/main" id="{1BB59888-E914-C946-B441-8677656ACCA4}"/>
              </a:ext>
            </a:extLst>
          </p:cNvPr>
          <p:cNvSpPr/>
          <p:nvPr/>
        </p:nvSpPr>
        <p:spPr>
          <a:xfrm>
            <a:off x="4478207" y="2391597"/>
            <a:ext cx="3060201" cy="385921"/>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zh-CN" altLang="en-US"/>
          </a:p>
        </p:txBody>
      </p:sp>
    </p:spTree>
    <p:extLst>
      <p:ext uri="{BB962C8B-B14F-4D97-AF65-F5344CB8AC3E}">
        <p14:creationId xmlns:p14="http://schemas.microsoft.com/office/powerpoint/2010/main" val="1605481524"/>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11701" y="789552"/>
            <a:ext cx="7689300" cy="4339650"/>
          </a:xfrm>
          <a:prstGeom prst="rect">
            <a:avLst/>
          </a:prstGeom>
          <a:noFill/>
        </p:spPr>
        <p:txBody>
          <a:bodyPr wrap="square" rtlCol="0">
            <a:spAutoFit/>
          </a:bodyPr>
          <a:lstStyle/>
          <a:p>
            <a:pPr marL="285750" indent="-285750">
              <a:lnSpc>
                <a:spcPct val="150000"/>
              </a:lnSpc>
              <a:buClr>
                <a:srgbClr val="ADADAD"/>
              </a:buClr>
              <a:buFont typeface="Arial" panose="020B0604020202020204" pitchFamily="34" charset="0"/>
              <a:buChar char="•"/>
            </a:pPr>
            <a:r>
              <a:rPr lang="en-US" altLang="zh-CN" sz="1800" dirty="0" smtClean="0">
                <a:solidFill>
                  <a:srgbClr val="ADADAD"/>
                </a:solidFill>
                <a:ea typeface="华文楷体" panose="02010600040101010101" pitchFamily="2" charset="-122"/>
              </a:rPr>
              <a:t>key </a:t>
            </a:r>
            <a:r>
              <a:rPr lang="en-US" altLang="zh-CN" sz="1800" dirty="0">
                <a:solidFill>
                  <a:srgbClr val="ADADAD"/>
                </a:solidFill>
                <a:ea typeface="华文楷体" panose="02010600040101010101" pitchFamily="2" charset="-122"/>
              </a:rPr>
              <a:t>in capturing the underlying structure of networks</a:t>
            </a:r>
            <a:endParaRPr lang="en-US" altLang="zh-CN" sz="2400" dirty="0">
              <a:solidFill>
                <a:srgbClr val="ADADAD"/>
              </a:solidFill>
              <a:ea typeface="华文楷体" panose="02010600040101010101" pitchFamily="2" charset="-122"/>
            </a:endParaRPr>
          </a:p>
          <a:p>
            <a:pPr marL="257175" indent="-257175">
              <a:lnSpc>
                <a:spcPct val="150000"/>
              </a:lnSpc>
              <a:buClr>
                <a:srgbClr val="ADADAD"/>
              </a:buClr>
              <a:buFont typeface="Arial" panose="020B0604020202020204" pitchFamily="34" charset="0"/>
              <a:buChar char="•"/>
            </a:pPr>
            <a:endParaRPr lang="en-US" altLang="zh-CN" sz="1100" dirty="0">
              <a:solidFill>
                <a:srgbClr val="ADADAD"/>
              </a:solidFill>
              <a:ea typeface="华文楷体" panose="02010600040101010101" pitchFamily="2" charset="-122"/>
            </a:endParaRPr>
          </a:p>
          <a:p>
            <a:pPr marL="285750" indent="-285750">
              <a:lnSpc>
                <a:spcPct val="150000"/>
              </a:lnSpc>
              <a:buClr>
                <a:srgbClr val="ADADAD"/>
              </a:buClr>
              <a:buFont typeface="Arial" panose="020B0604020202020204" pitchFamily="34" charset="0"/>
              <a:buChar char="•"/>
            </a:pPr>
            <a:endParaRPr lang="en-US" altLang="zh-CN" dirty="0">
              <a:solidFill>
                <a:srgbClr val="ADADAD"/>
              </a:solidFill>
              <a:ea typeface="华文楷体" panose="02010600040101010101" pitchFamily="2" charset="-122"/>
            </a:endParaRPr>
          </a:p>
          <a:p>
            <a:pPr marL="285750" indent="-285750">
              <a:lnSpc>
                <a:spcPct val="150000"/>
              </a:lnSpc>
              <a:buClr>
                <a:srgbClr val="ADADAD"/>
              </a:buClr>
              <a:buFont typeface="Arial" panose="020B0604020202020204" pitchFamily="34" charset="0"/>
              <a:buChar char="•"/>
            </a:pPr>
            <a:endParaRPr lang="en-US" altLang="zh-CN" dirty="0">
              <a:solidFill>
                <a:srgbClr val="ADADAD"/>
              </a:solidFill>
              <a:ea typeface="华文楷体" panose="02010600040101010101" pitchFamily="2" charset="-122"/>
            </a:endParaRPr>
          </a:p>
          <a:p>
            <a:pPr marL="257175" indent="-257175">
              <a:lnSpc>
                <a:spcPct val="150000"/>
              </a:lnSpc>
              <a:buClr>
                <a:srgbClr val="ADADAD"/>
              </a:buClr>
              <a:buFont typeface="Arial" panose="020B0604020202020204" pitchFamily="34" charset="0"/>
              <a:buChar char="•"/>
            </a:pPr>
            <a:endParaRPr lang="en-US" altLang="zh-CN" sz="1100" dirty="0">
              <a:solidFill>
                <a:srgbClr val="ADADAD"/>
              </a:solidFill>
              <a:ea typeface="华文楷体" panose="02010600040101010101" pitchFamily="2" charset="-122"/>
            </a:endParaRPr>
          </a:p>
          <a:p>
            <a:pPr marL="342900" indent="-342900">
              <a:lnSpc>
                <a:spcPct val="150000"/>
              </a:lnSpc>
              <a:buClr>
                <a:srgbClr val="ADADAD"/>
              </a:buClr>
              <a:buFont typeface="Arial" panose="020B0604020202020204" pitchFamily="34" charset="0"/>
              <a:buChar char="•"/>
            </a:pPr>
            <a:endParaRPr lang="en-US" altLang="zh-CN" sz="2400" dirty="0">
              <a:solidFill>
                <a:srgbClr val="ADADAD"/>
              </a:solidFill>
              <a:ea typeface="华文楷体" panose="02010600040101010101" pitchFamily="2" charset="-122"/>
            </a:endParaRPr>
          </a:p>
          <a:p>
            <a:pPr marL="342900" indent="-342900">
              <a:lnSpc>
                <a:spcPct val="150000"/>
              </a:lnSpc>
              <a:buClr>
                <a:srgbClr val="ADADAD"/>
              </a:buClr>
              <a:buFont typeface="Arial" panose="020B0604020202020204" pitchFamily="34" charset="0"/>
              <a:buChar char="•"/>
            </a:pPr>
            <a:endParaRPr lang="en-US" altLang="zh-CN" sz="2000" dirty="0">
              <a:solidFill>
                <a:srgbClr val="ADADAD"/>
              </a:solidFill>
              <a:ea typeface="华文楷体" panose="02010600040101010101" pitchFamily="2" charset="-122"/>
            </a:endParaRPr>
          </a:p>
          <a:p>
            <a:pPr>
              <a:lnSpc>
                <a:spcPct val="150000"/>
              </a:lnSpc>
              <a:buClr>
                <a:srgbClr val="ADADAD"/>
              </a:buClr>
            </a:pPr>
            <a:endParaRPr lang="en-US" altLang="zh-CN" sz="1600" dirty="0">
              <a:solidFill>
                <a:srgbClr val="ADADAD"/>
              </a:solidFill>
              <a:ea typeface="华文楷体" panose="02010600040101010101" pitchFamily="2" charset="-122"/>
            </a:endParaRPr>
          </a:p>
          <a:p>
            <a:pPr marL="285750" indent="-285750">
              <a:lnSpc>
                <a:spcPct val="150000"/>
              </a:lnSpc>
              <a:buClr>
                <a:srgbClr val="ADADAD"/>
              </a:buClr>
              <a:buFont typeface="Arial" panose="020B0604020202020204" pitchFamily="34" charset="0"/>
              <a:buChar char="•"/>
            </a:pPr>
            <a:r>
              <a:rPr lang="en-US" altLang="zh-CN" sz="2000" dirty="0">
                <a:solidFill>
                  <a:srgbClr val="ADADAD"/>
                </a:solidFill>
                <a:ea typeface="华文楷体" panose="02010600040101010101" pitchFamily="2" charset="-122"/>
              </a:rPr>
              <a:t>Advantages</a:t>
            </a:r>
            <a:r>
              <a:rPr lang="en-US" altLang="zh-CN" dirty="0">
                <a:solidFill>
                  <a:srgbClr val="ADADAD"/>
                </a:solidFill>
                <a:ea typeface="华文楷体" panose="02010600040101010101" pitchFamily="2" charset="-122"/>
              </a:rPr>
              <a:t>:</a:t>
            </a:r>
          </a:p>
          <a:p>
            <a:pPr marL="600075" lvl="1" indent="-257175">
              <a:lnSpc>
                <a:spcPct val="150000"/>
              </a:lnSpc>
              <a:buClr>
                <a:srgbClr val="ADADAD"/>
              </a:buClr>
              <a:buFont typeface="Arial" panose="020B0604020202020204" pitchFamily="34" charset="0"/>
              <a:buChar char="•"/>
            </a:pPr>
            <a:r>
              <a:rPr lang="en-US" altLang="zh-CN" sz="1800" dirty="0">
                <a:solidFill>
                  <a:srgbClr val="ADADAD"/>
                </a:solidFill>
                <a:ea typeface="华文楷体" panose="02010600040101010101" pitchFamily="2" charset="-122"/>
              </a:rPr>
              <a:t>Solve the sparsity problem of network connections</a:t>
            </a:r>
          </a:p>
          <a:p>
            <a:pPr marL="600075" lvl="1" indent="-257175">
              <a:lnSpc>
                <a:spcPct val="150000"/>
              </a:lnSpc>
              <a:buClr>
                <a:srgbClr val="ADADAD"/>
              </a:buClr>
              <a:buFont typeface="Arial" panose="020B0604020202020204" pitchFamily="34" charset="0"/>
              <a:buChar char="•"/>
            </a:pPr>
            <a:r>
              <a:rPr lang="en-US" altLang="zh-CN" sz="1800" dirty="0">
                <a:solidFill>
                  <a:srgbClr val="ADADAD"/>
                </a:solidFill>
                <a:ea typeface="华文楷体" panose="02010600040101010101" pitchFamily="2" charset="-122"/>
              </a:rPr>
              <a:t>Measure indirect relationship between nodes</a:t>
            </a:r>
          </a:p>
        </p:txBody>
      </p:sp>
      <p:sp>
        <p:nvSpPr>
          <p:cNvPr id="4" name="灯片编号占位符 3"/>
          <p:cNvSpPr>
            <a:spLocks noGrp="1"/>
          </p:cNvSpPr>
          <p:nvPr>
            <p:ph type="sldNum" sz="quarter" idx="12"/>
          </p:nvPr>
        </p:nvSpPr>
        <p:spPr/>
        <p:txBody>
          <a:bodyPr/>
          <a:lstStyle/>
          <a:p>
            <a:fld id="{0CFEC368-1D7A-4F81-ABF6-AE0E36BAF64C}" type="slidenum">
              <a:rPr lang="en-US" smtClean="0"/>
              <a:pPr/>
              <a:t>37</a:t>
            </a:fld>
            <a:endParaRPr lang="en-US" dirty="0"/>
          </a:p>
        </p:txBody>
      </p:sp>
      <p:sp>
        <p:nvSpPr>
          <p:cNvPr id="41" name="Shape 60">
            <a:extLst>
              <a:ext uri="{FF2B5EF4-FFF2-40B4-BE49-F238E27FC236}">
                <a16:creationId xmlns:a16="http://schemas.microsoft.com/office/drawing/2014/main" id="{17479F62-3249-E544-B9A0-BD82DB200AFE}"/>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High-Order Proximity</a:t>
            </a:r>
          </a:p>
        </p:txBody>
      </p:sp>
      <p:grpSp>
        <p:nvGrpSpPr>
          <p:cNvPr id="3" name="组合 2">
            <a:extLst>
              <a:ext uri="{FF2B5EF4-FFF2-40B4-BE49-F238E27FC236}">
                <a16:creationId xmlns:a16="http://schemas.microsoft.com/office/drawing/2014/main" id="{2C74CFEC-68D5-A746-BCA0-19B34AD6DCD3}"/>
              </a:ext>
            </a:extLst>
          </p:cNvPr>
          <p:cNvGrpSpPr/>
          <p:nvPr/>
        </p:nvGrpSpPr>
        <p:grpSpPr>
          <a:xfrm>
            <a:off x="2252888" y="1479623"/>
            <a:ext cx="3993094" cy="2197329"/>
            <a:chOff x="2238373" y="1208690"/>
            <a:chExt cx="4676135" cy="2853171"/>
          </a:xfrm>
        </p:grpSpPr>
        <p:pic>
          <p:nvPicPr>
            <p:cNvPr id="6" name="图片 5"/>
            <p:cNvPicPr>
              <a:picLocks noChangeAspect="1"/>
            </p:cNvPicPr>
            <p:nvPr/>
          </p:nvPicPr>
          <p:blipFill>
            <a:blip r:embed="rId3"/>
            <a:stretch>
              <a:fillRect/>
            </a:stretch>
          </p:blipFill>
          <p:spPr>
            <a:xfrm>
              <a:off x="2238373" y="1208690"/>
              <a:ext cx="4676135" cy="2853171"/>
            </a:xfrm>
            <a:prstGeom prst="rect">
              <a:avLst/>
            </a:prstGeom>
          </p:spPr>
        </p:pic>
        <p:sp>
          <p:nvSpPr>
            <p:cNvPr id="7" name="椭圆 6"/>
            <p:cNvSpPr/>
            <p:nvPr/>
          </p:nvSpPr>
          <p:spPr>
            <a:xfrm>
              <a:off x="3263244" y="3178080"/>
              <a:ext cx="351625" cy="340193"/>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8" name="椭圆 7"/>
            <p:cNvSpPr/>
            <p:nvPr/>
          </p:nvSpPr>
          <p:spPr>
            <a:xfrm>
              <a:off x="4224815" y="3395644"/>
              <a:ext cx="351625" cy="340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9" name="椭圆 8"/>
            <p:cNvSpPr/>
            <p:nvPr/>
          </p:nvSpPr>
          <p:spPr>
            <a:xfrm>
              <a:off x="3549535" y="2721300"/>
              <a:ext cx="351625" cy="340193"/>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0" name="椭圆 9"/>
            <p:cNvSpPr/>
            <p:nvPr/>
          </p:nvSpPr>
          <p:spPr>
            <a:xfrm>
              <a:off x="4348120" y="2886518"/>
              <a:ext cx="351625" cy="340193"/>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1" name="椭圆 10"/>
            <p:cNvSpPr/>
            <p:nvPr/>
          </p:nvSpPr>
          <p:spPr>
            <a:xfrm>
              <a:off x="3069737" y="2504159"/>
              <a:ext cx="351625" cy="34019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2" name="椭圆 11"/>
            <p:cNvSpPr/>
            <p:nvPr/>
          </p:nvSpPr>
          <p:spPr>
            <a:xfrm>
              <a:off x="4097004" y="1875739"/>
              <a:ext cx="351625" cy="34019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3" name="椭圆 12"/>
            <p:cNvSpPr/>
            <p:nvPr/>
          </p:nvSpPr>
          <p:spPr>
            <a:xfrm>
              <a:off x="4682143" y="1659530"/>
              <a:ext cx="351625" cy="34019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4" name="椭圆 13"/>
            <p:cNvSpPr/>
            <p:nvPr/>
          </p:nvSpPr>
          <p:spPr>
            <a:xfrm>
              <a:off x="3996495" y="2800888"/>
              <a:ext cx="351625" cy="34019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5" name="椭圆 14"/>
            <p:cNvSpPr/>
            <p:nvPr/>
          </p:nvSpPr>
          <p:spPr>
            <a:xfrm>
              <a:off x="3644871" y="2258725"/>
              <a:ext cx="351625" cy="34019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6" name="椭圆 15"/>
            <p:cNvSpPr/>
            <p:nvPr/>
          </p:nvSpPr>
          <p:spPr>
            <a:xfrm>
              <a:off x="5640782" y="3007983"/>
              <a:ext cx="351625" cy="34019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7" name="椭圆 16"/>
            <p:cNvSpPr/>
            <p:nvPr/>
          </p:nvSpPr>
          <p:spPr>
            <a:xfrm>
              <a:off x="2413651" y="2258725"/>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8" name="椭圆 17"/>
            <p:cNvSpPr/>
            <p:nvPr/>
          </p:nvSpPr>
          <p:spPr>
            <a:xfrm>
              <a:off x="2640251" y="1745156"/>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0" name="椭圆 19"/>
            <p:cNvSpPr/>
            <p:nvPr/>
          </p:nvSpPr>
          <p:spPr>
            <a:xfrm>
              <a:off x="2740888" y="1403317"/>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1" name="椭圆 20"/>
            <p:cNvSpPr/>
            <p:nvPr/>
          </p:nvSpPr>
          <p:spPr>
            <a:xfrm>
              <a:off x="6264454" y="1986274"/>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2" name="椭圆 21"/>
            <p:cNvSpPr/>
            <p:nvPr/>
          </p:nvSpPr>
          <p:spPr>
            <a:xfrm>
              <a:off x="5729366" y="2303283"/>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3" name="椭圆 22"/>
            <p:cNvSpPr/>
            <p:nvPr/>
          </p:nvSpPr>
          <p:spPr>
            <a:xfrm>
              <a:off x="5011708" y="3194356"/>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4" name="椭圆 23"/>
            <p:cNvSpPr/>
            <p:nvPr/>
          </p:nvSpPr>
          <p:spPr>
            <a:xfrm>
              <a:off x="5601312" y="3444243"/>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5" name="椭圆 24"/>
            <p:cNvSpPr/>
            <p:nvPr/>
          </p:nvSpPr>
          <p:spPr>
            <a:xfrm>
              <a:off x="5985441" y="3284216"/>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6" name="椭圆 25"/>
            <p:cNvSpPr/>
            <p:nvPr/>
          </p:nvSpPr>
          <p:spPr>
            <a:xfrm>
              <a:off x="6457868" y="2716422"/>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7" name="椭圆 26"/>
            <p:cNvSpPr/>
            <p:nvPr/>
          </p:nvSpPr>
          <p:spPr>
            <a:xfrm>
              <a:off x="5289158" y="2473379"/>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8" name="椭圆 27"/>
            <p:cNvSpPr/>
            <p:nvPr/>
          </p:nvSpPr>
          <p:spPr>
            <a:xfrm>
              <a:off x="4383292" y="2259272"/>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9" name="椭圆 28"/>
            <p:cNvSpPr/>
            <p:nvPr/>
          </p:nvSpPr>
          <p:spPr>
            <a:xfrm>
              <a:off x="5679315" y="1789714"/>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0" name="椭圆 29"/>
            <p:cNvSpPr/>
            <p:nvPr/>
          </p:nvSpPr>
          <p:spPr>
            <a:xfrm>
              <a:off x="6374929" y="2308308"/>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1" name="椭圆 30"/>
            <p:cNvSpPr/>
            <p:nvPr/>
          </p:nvSpPr>
          <p:spPr>
            <a:xfrm>
              <a:off x="6213761" y="2970985"/>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2" name="椭圆 31"/>
            <p:cNvSpPr/>
            <p:nvPr/>
          </p:nvSpPr>
          <p:spPr>
            <a:xfrm>
              <a:off x="4729905" y="2173100"/>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3" name="椭圆 32"/>
            <p:cNvSpPr/>
            <p:nvPr/>
          </p:nvSpPr>
          <p:spPr>
            <a:xfrm>
              <a:off x="4592227" y="2623940"/>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4" name="椭圆 33"/>
            <p:cNvSpPr/>
            <p:nvPr/>
          </p:nvSpPr>
          <p:spPr>
            <a:xfrm>
              <a:off x="5428142" y="2025858"/>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5" name="椭圆 34"/>
            <p:cNvSpPr/>
            <p:nvPr/>
          </p:nvSpPr>
          <p:spPr>
            <a:xfrm>
              <a:off x="4441496" y="1321931"/>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6" name="椭圆 35"/>
            <p:cNvSpPr/>
            <p:nvPr/>
          </p:nvSpPr>
          <p:spPr>
            <a:xfrm>
              <a:off x="4089871" y="1216977"/>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7" name="椭圆 36"/>
            <p:cNvSpPr/>
            <p:nvPr/>
          </p:nvSpPr>
          <p:spPr>
            <a:xfrm>
              <a:off x="2797091" y="2258526"/>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8" name="椭圆 37"/>
            <p:cNvSpPr/>
            <p:nvPr/>
          </p:nvSpPr>
          <p:spPr>
            <a:xfrm>
              <a:off x="3365027" y="1618625"/>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9" name="椭圆 38"/>
            <p:cNvSpPr/>
            <p:nvPr/>
          </p:nvSpPr>
          <p:spPr>
            <a:xfrm>
              <a:off x="3807562" y="1349229"/>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40" name="椭圆 39"/>
            <p:cNvSpPr/>
            <p:nvPr/>
          </p:nvSpPr>
          <p:spPr>
            <a:xfrm>
              <a:off x="3516631" y="1402326"/>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42" name="椭圆 41">
              <a:extLst>
                <a:ext uri="{FF2B5EF4-FFF2-40B4-BE49-F238E27FC236}">
                  <a16:creationId xmlns:a16="http://schemas.microsoft.com/office/drawing/2014/main" id="{6B71A2F4-003F-314D-AF0D-A4A2DF1684CB}"/>
                </a:ext>
              </a:extLst>
            </p:cNvPr>
            <p:cNvSpPr/>
            <p:nvPr/>
          </p:nvSpPr>
          <p:spPr>
            <a:xfrm>
              <a:off x="6060839" y="3629121"/>
              <a:ext cx="351625" cy="34019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spTree>
    <p:extLst>
      <p:ext uri="{BB962C8B-B14F-4D97-AF65-F5344CB8AC3E}">
        <p14:creationId xmlns:p14="http://schemas.microsoft.com/office/powerpoint/2010/main" val="613847099"/>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38</a:t>
            </a:fld>
            <a:endParaRPr lang="en-US" sz="1050" b="1" kern="1200">
              <a:solidFill>
                <a:srgbClr val="FFFFFF"/>
              </a:solidFill>
              <a:ea typeface="+mn-ea"/>
              <a:cs typeface="+mn-cs"/>
            </a:endParaRPr>
          </a:p>
        </p:txBody>
      </p:sp>
      <p:sp>
        <p:nvSpPr>
          <p:cNvPr id="30" name="文本框 11"/>
          <p:cNvSpPr txBox="1"/>
          <p:nvPr/>
        </p:nvSpPr>
        <p:spPr>
          <a:xfrm>
            <a:off x="1202441" y="4848996"/>
            <a:ext cx="6752690" cy="2539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050" dirty="0">
                <a:solidFill>
                  <a:schemeClr val="bg1">
                    <a:lumMod val="25000"/>
                    <a:lumOff val="75000"/>
                  </a:schemeClr>
                </a:solidFill>
              </a:rPr>
              <a:t>Jian Tang</a:t>
            </a:r>
            <a:r>
              <a:rPr lang="zh-CN" altLang="en-US" sz="1050" dirty="0">
                <a:solidFill>
                  <a:schemeClr val="bg1">
                    <a:lumMod val="25000"/>
                    <a:lumOff val="75000"/>
                  </a:schemeClr>
                </a:solidFill>
              </a:rPr>
              <a:t> </a:t>
            </a:r>
            <a:r>
              <a:rPr lang="en-US" altLang="zh-CN" sz="1050" dirty="0">
                <a:solidFill>
                  <a:schemeClr val="bg1">
                    <a:lumMod val="25000"/>
                    <a:lumOff val="75000"/>
                  </a:schemeClr>
                </a:solidFill>
              </a:rPr>
              <a:t>et al. LINE: Large-scale Information Network Embedding</a:t>
            </a:r>
            <a:r>
              <a:rPr lang="en-US" altLang="zh-CN" sz="1050" i="1" dirty="0">
                <a:solidFill>
                  <a:schemeClr val="bg1">
                    <a:lumMod val="25000"/>
                    <a:lumOff val="75000"/>
                  </a:schemeClr>
                </a:solidFill>
              </a:rPr>
              <a:t>. WWW 2015</a:t>
            </a:r>
            <a:r>
              <a:rPr lang="en-US" altLang="zh-CN" sz="1050" dirty="0">
                <a:solidFill>
                  <a:schemeClr val="bg1">
                    <a:lumMod val="25000"/>
                    <a:lumOff val="75000"/>
                  </a:schemeClr>
                </a:solidFill>
              </a:rPr>
              <a:t>.</a:t>
            </a:r>
            <a:endParaRPr lang="zh-CN" altLang="en-US" sz="1050" dirty="0">
              <a:solidFill>
                <a:schemeClr val="bg1">
                  <a:lumMod val="25000"/>
                  <a:lumOff val="75000"/>
                </a:schemeClr>
              </a:solidFill>
            </a:endParaRPr>
          </a:p>
        </p:txBody>
      </p:sp>
      <p:sp>
        <p:nvSpPr>
          <p:cNvPr id="31" name="矩形 30"/>
          <p:cNvSpPr/>
          <p:nvPr/>
        </p:nvSpPr>
        <p:spPr>
          <a:xfrm>
            <a:off x="4680012" y="1180192"/>
            <a:ext cx="2978088" cy="141553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2" name="矩形 31"/>
          <p:cNvSpPr/>
          <p:nvPr/>
        </p:nvSpPr>
        <p:spPr>
          <a:xfrm>
            <a:off x="4680012" y="2733768"/>
            <a:ext cx="2978088" cy="156617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33" name="图片 32"/>
          <p:cNvPicPr>
            <a:picLocks noChangeAspect="1"/>
          </p:cNvPicPr>
          <p:nvPr/>
        </p:nvPicPr>
        <p:blipFill>
          <a:blip r:embed="rId3"/>
          <a:stretch>
            <a:fillRect/>
          </a:stretch>
        </p:blipFill>
        <p:spPr>
          <a:xfrm>
            <a:off x="1385646" y="1761660"/>
            <a:ext cx="3024336" cy="2143208"/>
          </a:xfrm>
          <a:prstGeom prst="rect">
            <a:avLst/>
          </a:prstGeom>
        </p:spPr>
      </p:pic>
      <p:sp>
        <p:nvSpPr>
          <p:cNvPr id="34" name="矩形 33"/>
          <p:cNvSpPr/>
          <p:nvPr/>
        </p:nvSpPr>
        <p:spPr>
          <a:xfrm>
            <a:off x="4842030" y="2725987"/>
            <a:ext cx="2778022" cy="738664"/>
          </a:xfrm>
          <a:prstGeom prst="rect">
            <a:avLst/>
          </a:prstGeom>
        </p:spPr>
        <p:txBody>
          <a:bodyPr wrap="square">
            <a:spAutoFit/>
          </a:bodyPr>
          <a:lstStyle/>
          <a:p>
            <a:r>
              <a:rPr lang="zh-CN" altLang="en-US" sz="1050" dirty="0">
                <a:solidFill>
                  <a:schemeClr val="bg1">
                    <a:lumMod val="25000"/>
                    <a:lumOff val="75000"/>
                  </a:schemeClr>
                </a:solidFill>
              </a:rPr>
              <a:t>LINE with </a:t>
            </a:r>
            <a:r>
              <a:rPr lang="en-US" altLang="zh-CN" sz="1050" dirty="0">
                <a:solidFill>
                  <a:schemeClr val="bg1">
                    <a:lumMod val="25000"/>
                    <a:lumOff val="75000"/>
                  </a:schemeClr>
                </a:solidFill>
              </a:rPr>
              <a:t>Second</a:t>
            </a:r>
            <a:r>
              <a:rPr lang="zh-CN" altLang="en-US" sz="1050" dirty="0">
                <a:solidFill>
                  <a:schemeClr val="bg1">
                    <a:lumMod val="25000"/>
                    <a:lumOff val="75000"/>
                  </a:schemeClr>
                </a:solidFill>
              </a:rPr>
              <a:t>-order Proximity</a:t>
            </a:r>
            <a:r>
              <a:rPr lang="en-US" altLang="zh-CN" sz="1050" dirty="0">
                <a:solidFill>
                  <a:schemeClr val="bg1">
                    <a:lumMod val="25000"/>
                    <a:lumOff val="75000"/>
                  </a:schemeClr>
                </a:solidFill>
              </a:rPr>
              <a:t>:</a:t>
            </a:r>
          </a:p>
          <a:p>
            <a:r>
              <a:rPr lang="en-US" altLang="zh-CN" sz="1050" dirty="0">
                <a:solidFill>
                  <a:schemeClr val="bg1">
                    <a:lumMod val="25000"/>
                    <a:lumOff val="75000"/>
                  </a:schemeClr>
                </a:solidFill>
              </a:rPr>
              <a:t>     neighborhood structures</a:t>
            </a:r>
          </a:p>
          <a:p>
            <a:r>
              <a:rPr lang="en-US" altLang="zh-CN" sz="1050" dirty="0">
                <a:solidFill>
                  <a:schemeClr val="bg1">
                    <a:lumMod val="25000"/>
                    <a:lumOff val="75000"/>
                  </a:schemeClr>
                </a:solidFill>
              </a:rPr>
              <a:t>      </a:t>
            </a:r>
          </a:p>
          <a:p>
            <a:endParaRPr lang="zh-CN" altLang="en-US" sz="1050" dirty="0">
              <a:solidFill>
                <a:schemeClr val="bg1">
                  <a:lumMod val="25000"/>
                  <a:lumOff val="75000"/>
                </a:schemeClr>
              </a:solidFill>
            </a:endParaRPr>
          </a:p>
        </p:txBody>
      </p:sp>
      <p:pic>
        <p:nvPicPr>
          <p:cNvPr id="35" name="图片 34"/>
          <p:cNvPicPr>
            <a:picLocks noChangeAspect="1"/>
          </p:cNvPicPr>
          <p:nvPr/>
        </p:nvPicPr>
        <p:blipFill>
          <a:blip r:embed="rId4"/>
          <a:stretch>
            <a:fillRect/>
          </a:stretch>
        </p:blipFill>
        <p:spPr>
          <a:xfrm>
            <a:off x="4842030" y="1765809"/>
            <a:ext cx="2430270" cy="511222"/>
          </a:xfrm>
          <a:prstGeom prst="rect">
            <a:avLst/>
          </a:prstGeom>
        </p:spPr>
      </p:pic>
      <p:sp>
        <p:nvSpPr>
          <p:cNvPr id="36" name="矩形 35"/>
          <p:cNvSpPr/>
          <p:nvPr/>
        </p:nvSpPr>
        <p:spPr>
          <a:xfrm>
            <a:off x="4848318" y="1330319"/>
            <a:ext cx="2778022" cy="738664"/>
          </a:xfrm>
          <a:prstGeom prst="rect">
            <a:avLst/>
          </a:prstGeom>
        </p:spPr>
        <p:txBody>
          <a:bodyPr wrap="square">
            <a:spAutoFit/>
          </a:bodyPr>
          <a:lstStyle/>
          <a:p>
            <a:r>
              <a:rPr lang="zh-CN" altLang="en-US" sz="1050" dirty="0">
                <a:solidFill>
                  <a:schemeClr val="bg1">
                    <a:lumMod val="25000"/>
                    <a:lumOff val="75000"/>
                  </a:schemeClr>
                </a:solidFill>
              </a:rPr>
              <a:t>LINE with First-order Proximity</a:t>
            </a:r>
            <a:r>
              <a:rPr lang="en-US" altLang="zh-CN" sz="1050" dirty="0">
                <a:solidFill>
                  <a:schemeClr val="bg1">
                    <a:lumMod val="25000"/>
                    <a:lumOff val="75000"/>
                  </a:schemeClr>
                </a:solidFill>
              </a:rPr>
              <a:t>:</a:t>
            </a:r>
          </a:p>
          <a:p>
            <a:r>
              <a:rPr lang="en-US" altLang="zh-CN" sz="1050" dirty="0">
                <a:solidFill>
                  <a:schemeClr val="bg1">
                    <a:lumMod val="25000"/>
                    <a:lumOff val="75000"/>
                  </a:schemeClr>
                </a:solidFill>
              </a:rPr>
              <a:t>     local pairwise</a:t>
            </a:r>
          </a:p>
          <a:p>
            <a:r>
              <a:rPr lang="en-US" altLang="zh-CN" sz="1050" dirty="0">
                <a:solidFill>
                  <a:schemeClr val="bg1">
                    <a:lumMod val="25000"/>
                    <a:lumOff val="75000"/>
                  </a:schemeClr>
                </a:solidFill>
              </a:rPr>
              <a:t>      </a:t>
            </a:r>
          </a:p>
          <a:p>
            <a:endParaRPr lang="zh-CN" altLang="en-US" sz="1050" dirty="0">
              <a:solidFill>
                <a:schemeClr val="bg1">
                  <a:lumMod val="25000"/>
                  <a:lumOff val="75000"/>
                </a:schemeClr>
              </a:solidFill>
            </a:endParaRPr>
          </a:p>
        </p:txBody>
      </p:sp>
      <p:pic>
        <p:nvPicPr>
          <p:cNvPr id="2" name="图片 1"/>
          <p:cNvPicPr>
            <a:picLocks noChangeAspect="1"/>
          </p:cNvPicPr>
          <p:nvPr/>
        </p:nvPicPr>
        <p:blipFill>
          <a:blip r:embed="rId5"/>
          <a:stretch>
            <a:fillRect/>
          </a:stretch>
        </p:blipFill>
        <p:spPr>
          <a:xfrm>
            <a:off x="4830031" y="3358784"/>
            <a:ext cx="2496275" cy="550461"/>
          </a:xfrm>
          <a:prstGeom prst="rect">
            <a:avLst/>
          </a:prstGeom>
        </p:spPr>
      </p:pic>
      <p:sp>
        <p:nvSpPr>
          <p:cNvPr id="12" name="Shape 60">
            <a:extLst>
              <a:ext uri="{FF2B5EF4-FFF2-40B4-BE49-F238E27FC236}">
                <a16:creationId xmlns:a16="http://schemas.microsoft.com/office/drawing/2014/main" id="{17479F62-3249-E544-B9A0-BD82DB200AFE}"/>
              </a:ext>
            </a:extLst>
          </p:cNvPr>
          <p:cNvSpPr txBox="1">
            <a:spLocks/>
          </p:cNvSpPr>
          <p:nvPr/>
        </p:nvSpPr>
        <p:spPr>
          <a:xfrm>
            <a:off x="311700" y="2463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smtClean="0"/>
              <a:t>LINE</a:t>
            </a:r>
            <a:endParaRPr lang="en-US" altLang="zh-CN" dirty="0"/>
          </a:p>
        </p:txBody>
      </p:sp>
    </p:spTree>
    <p:extLst>
      <p:ext uri="{BB962C8B-B14F-4D97-AF65-F5344CB8AC3E}">
        <p14:creationId xmlns:p14="http://schemas.microsoft.com/office/powerpoint/2010/main" val="2947619110"/>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9508" y="864801"/>
            <a:ext cx="8520600" cy="3416400"/>
          </a:xfrm>
        </p:spPr>
        <p:txBody>
          <a:bodyPr/>
          <a:lstStyle/>
          <a:p>
            <a:pPr>
              <a:buFont typeface="Wingdings" panose="05000000000000000000" pitchFamily="2" charset="2"/>
              <a:buChar char="p"/>
            </a:pPr>
            <a:r>
              <a:rPr lang="en-US" altLang="zh-CN" dirty="0"/>
              <a:t> Idea</a:t>
            </a:r>
          </a:p>
          <a:p>
            <a:pPr marL="205740" lvl="1" indent="0">
              <a:buNone/>
            </a:pPr>
            <a:endParaRPr lang="en-US" altLang="zh-CN" dirty="0"/>
          </a:p>
          <a:p>
            <a:pPr marL="205740" lvl="1" indent="0">
              <a:buNone/>
            </a:pPr>
            <a:endParaRPr lang="en-US" altLang="zh-CN" dirty="0"/>
          </a:p>
          <a:p>
            <a:pPr marL="205740" lvl="1" indent="0">
              <a:buNone/>
            </a:pPr>
            <a:endParaRPr lang="en-US" altLang="zh-CN" dirty="0"/>
          </a:p>
          <a:p>
            <a:pPr marL="205740" lvl="1" indent="0">
              <a:buNone/>
            </a:pPr>
            <a:endParaRPr lang="en-US" altLang="zh-CN" dirty="0"/>
          </a:p>
          <a:p>
            <a:pPr marL="205740" lvl="1" indent="0">
              <a:buNone/>
            </a:pPr>
            <a:endParaRPr lang="en-US" altLang="zh-CN" dirty="0"/>
          </a:p>
          <a:p>
            <a:pPr>
              <a:buFont typeface="Wingdings" panose="05000000000000000000" pitchFamily="2" charset="2"/>
              <a:buChar char="p"/>
            </a:pPr>
            <a:r>
              <a:rPr lang="en-US" altLang="zh-CN" dirty="0"/>
              <a:t> Challenges</a:t>
            </a:r>
          </a:p>
          <a:p>
            <a:pPr lvl="1">
              <a:spcBef>
                <a:spcPts val="600"/>
              </a:spcBef>
              <a:buFont typeface="Wingdings" panose="05000000000000000000" pitchFamily="2" charset="2"/>
              <a:buChar char="l"/>
            </a:pPr>
            <a:r>
              <a:rPr lang="en-US" altLang="zh-CN" dirty="0"/>
              <a:t> </a:t>
            </a:r>
            <a:r>
              <a:rPr lang="en-US" altLang="zh-CN" sz="1600" dirty="0"/>
              <a:t>How to deal with network data in deep neural networks?</a:t>
            </a:r>
          </a:p>
          <a:p>
            <a:pPr lvl="1">
              <a:spcBef>
                <a:spcPts val="600"/>
              </a:spcBef>
              <a:buFont typeface="Wingdings" panose="05000000000000000000" pitchFamily="2" charset="2"/>
              <a:buChar char="l"/>
            </a:pPr>
            <a:r>
              <a:rPr lang="en-US" altLang="zh-CN" sz="1600" dirty="0"/>
              <a:t> How to preserve the first and second-order proximity in deep neural networks? </a:t>
            </a:r>
            <a:endParaRPr lang="zh-CN" altLang="en-US" sz="1600" dirty="0"/>
          </a:p>
        </p:txBody>
      </p:sp>
      <p:sp>
        <p:nvSpPr>
          <p:cNvPr id="2" name="标题 1"/>
          <p:cNvSpPr>
            <a:spLocks noGrp="1"/>
          </p:cNvSpPr>
          <p:nvPr>
            <p:ph type="title"/>
          </p:nvPr>
        </p:nvSpPr>
        <p:spPr>
          <a:xfrm>
            <a:off x="311700" y="250857"/>
            <a:ext cx="8520600" cy="572700"/>
          </a:xfrm>
        </p:spPr>
        <p:txBody>
          <a:bodyPr/>
          <a:lstStyle/>
          <a:p>
            <a:r>
              <a:rPr lang="en-US" altLang="zh-CN" dirty="0"/>
              <a:t>Structural Deep Network Embedding</a:t>
            </a:r>
            <a:endParaRPr lang="zh-CN" altLang="en-US" dirty="0"/>
          </a:p>
        </p:txBody>
      </p:sp>
      <p:sp>
        <p:nvSpPr>
          <p:cNvPr id="4" name="灯片编号占位符 3"/>
          <p:cNvSpPr>
            <a:spLocks noGrp="1"/>
          </p:cNvSpPr>
          <p:nvPr>
            <p:ph type="sldNum" sz="quarter" idx="12"/>
          </p:nvPr>
        </p:nvSpPr>
        <p:spPr/>
        <p:txBody>
          <a:bodyPr/>
          <a:lstStyle/>
          <a:p>
            <a:fld id="{0CFEC368-1D7A-4F81-ABF6-AE0E36BAF64C}" type="slidenum">
              <a:rPr lang="en-US" smtClean="0"/>
              <a:pPr/>
              <a:t>39</a:t>
            </a:fld>
            <a:endParaRPr lang="en-US"/>
          </a:p>
        </p:txBody>
      </p:sp>
      <p:grpSp>
        <p:nvGrpSpPr>
          <p:cNvPr id="5" name="组合 4">
            <a:extLst>
              <a:ext uri="{FF2B5EF4-FFF2-40B4-BE49-F238E27FC236}">
                <a16:creationId xmlns:a16="http://schemas.microsoft.com/office/drawing/2014/main" id="{10E9EF07-BDE0-1B41-8036-1096B48645DC}"/>
              </a:ext>
            </a:extLst>
          </p:cNvPr>
          <p:cNvGrpSpPr/>
          <p:nvPr/>
        </p:nvGrpSpPr>
        <p:grpSpPr>
          <a:xfrm>
            <a:off x="955497" y="1310046"/>
            <a:ext cx="7728988" cy="2183187"/>
            <a:chOff x="2087116" y="1577163"/>
            <a:chExt cx="5558335" cy="1646302"/>
          </a:xfrm>
        </p:grpSpPr>
        <p:pic>
          <p:nvPicPr>
            <p:cNvPr id="27" name="Picture 2" descr="https://upload.wikimedia.org/wikipedia/commons/9/9b/Social_Network_Analysis_Visualiza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7629" y="1850380"/>
              <a:ext cx="1305696" cy="972938"/>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8"/>
            <p:cNvPicPr>
              <a:picLocks noChangeAspect="1"/>
            </p:cNvPicPr>
            <p:nvPr/>
          </p:nvPicPr>
          <p:blipFill>
            <a:blip r:embed="rId4"/>
            <a:stretch>
              <a:fillRect/>
            </a:stretch>
          </p:blipFill>
          <p:spPr>
            <a:xfrm>
              <a:off x="3816154" y="1844625"/>
              <a:ext cx="1228725" cy="978694"/>
            </a:xfrm>
            <a:prstGeom prst="rect">
              <a:avLst/>
            </a:prstGeom>
          </p:spPr>
        </p:pic>
        <p:sp>
          <p:nvSpPr>
            <p:cNvPr id="33" name="文本框 32"/>
            <p:cNvSpPr txBox="1"/>
            <p:nvPr/>
          </p:nvSpPr>
          <p:spPr>
            <a:xfrm>
              <a:off x="3769633" y="2815913"/>
              <a:ext cx="1481518" cy="184755"/>
            </a:xfrm>
            <a:prstGeom prst="rect">
              <a:avLst/>
            </a:prstGeom>
            <a:noFill/>
          </p:spPr>
          <p:txBody>
            <a:bodyPr wrap="square" rtlCol="0">
              <a:spAutoFit/>
            </a:bodyPr>
            <a:lstStyle/>
            <a:p>
              <a:r>
                <a:rPr lang="en-US" altLang="zh-CN" sz="1050" b="1" dirty="0">
                  <a:solidFill>
                    <a:srgbClr val="ADADAD"/>
                  </a:solidFill>
                </a:rPr>
                <a:t>Deep Neural Network</a:t>
              </a:r>
              <a:endParaRPr lang="zh-CN" altLang="en-US" sz="1050" b="1" dirty="0">
                <a:solidFill>
                  <a:srgbClr val="ADADAD"/>
                </a:solidFill>
              </a:endParaRPr>
            </a:p>
          </p:txBody>
        </p:sp>
        <p:sp>
          <p:nvSpPr>
            <p:cNvPr id="35" name="文本框 34"/>
            <p:cNvSpPr txBox="1"/>
            <p:nvPr/>
          </p:nvSpPr>
          <p:spPr>
            <a:xfrm>
              <a:off x="2396027" y="2810378"/>
              <a:ext cx="826061" cy="184755"/>
            </a:xfrm>
            <a:prstGeom prst="rect">
              <a:avLst/>
            </a:prstGeom>
            <a:noFill/>
          </p:spPr>
          <p:txBody>
            <a:bodyPr wrap="square" rtlCol="0">
              <a:spAutoFit/>
            </a:bodyPr>
            <a:lstStyle/>
            <a:p>
              <a:pPr algn="ctr"/>
              <a:r>
                <a:rPr lang="en-US" altLang="zh-CN" sz="1050" dirty="0">
                  <a:solidFill>
                    <a:srgbClr val="ADADAD"/>
                  </a:solidFill>
                </a:rPr>
                <a:t>Networks</a:t>
              </a:r>
              <a:endParaRPr lang="zh-CN" altLang="en-US" sz="1050" dirty="0">
                <a:solidFill>
                  <a:srgbClr val="ADADAD"/>
                </a:solidFill>
              </a:endParaRPr>
            </a:p>
          </p:txBody>
        </p:sp>
        <p:sp>
          <p:nvSpPr>
            <p:cNvPr id="38" name="右箭头 37"/>
            <p:cNvSpPr/>
            <p:nvPr/>
          </p:nvSpPr>
          <p:spPr>
            <a:xfrm>
              <a:off x="3520375" y="2246877"/>
              <a:ext cx="242957" cy="123724"/>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7" name="文本框 36"/>
            <p:cNvSpPr txBox="1"/>
            <p:nvPr/>
          </p:nvSpPr>
          <p:spPr>
            <a:xfrm>
              <a:off x="5961788" y="1851210"/>
              <a:ext cx="986714" cy="422468"/>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050" b="1" dirty="0">
                  <a:solidFill>
                    <a:schemeClr val="bg1">
                      <a:lumMod val="10000"/>
                      <a:lumOff val="90000"/>
                    </a:schemeClr>
                  </a:solidFill>
                </a:rPr>
                <a:t>first-order proximity</a:t>
              </a:r>
              <a:endParaRPr lang="zh-CN" altLang="en-US" sz="1050" b="1" dirty="0">
                <a:solidFill>
                  <a:schemeClr val="bg1">
                    <a:lumMod val="10000"/>
                    <a:lumOff val="90000"/>
                  </a:schemeClr>
                </a:solidFill>
              </a:endParaRPr>
            </a:p>
          </p:txBody>
        </p:sp>
        <p:sp>
          <p:nvSpPr>
            <p:cNvPr id="40" name="文本框 39"/>
            <p:cNvSpPr txBox="1"/>
            <p:nvPr/>
          </p:nvSpPr>
          <p:spPr>
            <a:xfrm>
              <a:off x="5961735" y="2391270"/>
              <a:ext cx="986714" cy="422468"/>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050" b="1" dirty="0">
                  <a:solidFill>
                    <a:schemeClr val="bg1">
                      <a:lumMod val="10000"/>
                      <a:lumOff val="90000"/>
                    </a:schemeClr>
                  </a:solidFill>
                </a:rPr>
                <a:t>second-order proximity</a:t>
              </a:r>
              <a:endParaRPr lang="zh-CN" altLang="en-US" sz="1050" b="1" dirty="0">
                <a:solidFill>
                  <a:schemeClr val="bg1">
                    <a:lumMod val="10000"/>
                    <a:lumOff val="90000"/>
                  </a:schemeClr>
                </a:solidFill>
              </a:endParaRPr>
            </a:p>
          </p:txBody>
        </p:sp>
        <p:sp>
          <p:nvSpPr>
            <p:cNvPr id="28" name="矩形 27"/>
            <p:cNvSpPr/>
            <p:nvPr/>
          </p:nvSpPr>
          <p:spPr>
            <a:xfrm>
              <a:off x="2087116" y="1581180"/>
              <a:ext cx="3349217" cy="1470480"/>
            </a:xfrm>
            <a:prstGeom prst="rect">
              <a:avLst/>
            </a:prstGeom>
            <a:no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4" name="左大括号 33"/>
            <p:cNvSpPr/>
            <p:nvPr/>
          </p:nvSpPr>
          <p:spPr>
            <a:xfrm>
              <a:off x="5590486" y="1823669"/>
              <a:ext cx="261562" cy="1020604"/>
            </a:xfrm>
            <a:prstGeom prst="leftBrace">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50"/>
            </a:p>
          </p:txBody>
        </p:sp>
        <p:sp>
          <p:nvSpPr>
            <p:cNvPr id="43" name="右箭头 42"/>
            <p:cNvSpPr/>
            <p:nvPr/>
          </p:nvSpPr>
          <p:spPr>
            <a:xfrm flipH="1">
              <a:off x="5296106" y="2266816"/>
              <a:ext cx="305150" cy="121091"/>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6" name="文本框 35"/>
            <p:cNvSpPr txBox="1"/>
            <p:nvPr/>
          </p:nvSpPr>
          <p:spPr>
            <a:xfrm>
              <a:off x="5138592" y="2061114"/>
              <a:ext cx="846711" cy="201551"/>
            </a:xfrm>
            <a:prstGeom prst="rect">
              <a:avLst/>
            </a:prstGeom>
            <a:noFill/>
          </p:spPr>
          <p:txBody>
            <a:bodyPr wrap="square" rtlCol="0">
              <a:spAutoFit/>
            </a:bodyPr>
            <a:lstStyle/>
            <a:p>
              <a:r>
                <a:rPr lang="en-US" altLang="zh-CN" sz="1200" b="1" dirty="0">
                  <a:solidFill>
                    <a:srgbClr val="ADADAD"/>
                  </a:solidFill>
                </a:rPr>
                <a:t>constrain</a:t>
              </a:r>
              <a:endParaRPr lang="zh-CN" altLang="en-US" sz="1200" b="1" dirty="0">
                <a:solidFill>
                  <a:srgbClr val="ADADAD"/>
                </a:solidFill>
              </a:endParaRPr>
            </a:p>
          </p:txBody>
        </p:sp>
        <p:sp>
          <p:nvSpPr>
            <p:cNvPr id="46" name="矩形 45"/>
            <p:cNvSpPr/>
            <p:nvPr/>
          </p:nvSpPr>
          <p:spPr>
            <a:xfrm>
              <a:off x="5532951" y="1577163"/>
              <a:ext cx="1497577" cy="1474497"/>
            </a:xfrm>
            <a:prstGeom prst="rect">
              <a:avLst/>
            </a:prstGeom>
            <a:no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9" name="文本框 38"/>
            <p:cNvSpPr txBox="1"/>
            <p:nvPr/>
          </p:nvSpPr>
          <p:spPr>
            <a:xfrm>
              <a:off x="2941855" y="3038710"/>
              <a:ext cx="1748598" cy="184755"/>
            </a:xfrm>
            <a:prstGeom prst="rect">
              <a:avLst/>
            </a:prstGeom>
            <a:noFill/>
          </p:spPr>
          <p:txBody>
            <a:bodyPr wrap="square" rtlCol="0">
              <a:spAutoFit/>
            </a:bodyPr>
            <a:lstStyle/>
            <a:p>
              <a:r>
                <a:rPr lang="en-US" altLang="zh-CN" sz="1050" dirty="0">
                  <a:solidFill>
                    <a:srgbClr val="ADADAD"/>
                  </a:solidFill>
                </a:rPr>
                <a:t>Deep Network Embedding</a:t>
              </a:r>
              <a:endParaRPr lang="zh-CN" altLang="en-US" sz="1050" dirty="0">
                <a:solidFill>
                  <a:srgbClr val="ADADAD"/>
                </a:solidFill>
              </a:endParaRPr>
            </a:p>
          </p:txBody>
        </p:sp>
        <p:sp>
          <p:nvSpPr>
            <p:cNvPr id="48" name="文本框 47"/>
            <p:cNvSpPr txBox="1"/>
            <p:nvPr/>
          </p:nvSpPr>
          <p:spPr>
            <a:xfrm>
              <a:off x="5604018" y="3038710"/>
              <a:ext cx="2041433" cy="184755"/>
            </a:xfrm>
            <a:prstGeom prst="rect">
              <a:avLst/>
            </a:prstGeom>
            <a:noFill/>
          </p:spPr>
          <p:txBody>
            <a:bodyPr wrap="square" rtlCol="0">
              <a:spAutoFit/>
            </a:bodyPr>
            <a:lstStyle/>
            <a:p>
              <a:r>
                <a:rPr lang="en-US" altLang="zh-CN" sz="1050" dirty="0">
                  <a:solidFill>
                    <a:srgbClr val="ADADAD"/>
                  </a:solidFill>
                </a:rPr>
                <a:t>Structural Network Embedding</a:t>
              </a:r>
              <a:endParaRPr lang="zh-CN" altLang="en-US" sz="1050" dirty="0">
                <a:solidFill>
                  <a:srgbClr val="ADADAD"/>
                </a:solidFill>
              </a:endParaRPr>
            </a:p>
          </p:txBody>
        </p:sp>
        <p:sp>
          <p:nvSpPr>
            <p:cNvPr id="7" name="文本框 6"/>
            <p:cNvSpPr txBox="1"/>
            <p:nvPr/>
          </p:nvSpPr>
          <p:spPr>
            <a:xfrm>
              <a:off x="3095728" y="1580245"/>
              <a:ext cx="2285489" cy="184755"/>
            </a:xfrm>
            <a:prstGeom prst="rect">
              <a:avLst/>
            </a:prstGeom>
            <a:noFill/>
          </p:spPr>
          <p:txBody>
            <a:bodyPr wrap="square" rtlCol="0">
              <a:spAutoFit/>
            </a:bodyPr>
            <a:lstStyle/>
            <a:p>
              <a:r>
                <a:rPr lang="en-US" altLang="zh-CN" sz="1050" dirty="0">
                  <a:solidFill>
                    <a:srgbClr val="ADADAD"/>
                  </a:solidFill>
                </a:rPr>
                <a:t>solve non-linearity problem</a:t>
              </a:r>
              <a:endParaRPr lang="zh-CN" altLang="en-US" sz="1050" dirty="0">
                <a:solidFill>
                  <a:srgbClr val="ADADAD"/>
                </a:solidFill>
              </a:endParaRPr>
            </a:p>
          </p:txBody>
        </p:sp>
        <p:sp>
          <p:nvSpPr>
            <p:cNvPr id="31" name="文本框 30"/>
            <p:cNvSpPr txBox="1"/>
            <p:nvPr/>
          </p:nvSpPr>
          <p:spPr>
            <a:xfrm>
              <a:off x="5824536" y="1580119"/>
              <a:ext cx="914406" cy="184755"/>
            </a:xfrm>
            <a:prstGeom prst="rect">
              <a:avLst/>
            </a:prstGeom>
            <a:noFill/>
          </p:spPr>
          <p:txBody>
            <a:bodyPr wrap="none" rtlCol="0">
              <a:spAutoFit/>
            </a:bodyPr>
            <a:lstStyle/>
            <a:p>
              <a:r>
                <a:rPr lang="en-US" altLang="zh-CN" sz="1050" dirty="0">
                  <a:solidFill>
                    <a:srgbClr val="ADADAD"/>
                  </a:solidFill>
                </a:rPr>
                <a:t>preserve structure</a:t>
              </a:r>
              <a:endParaRPr lang="zh-CN" altLang="en-US" sz="1050" dirty="0">
                <a:solidFill>
                  <a:srgbClr val="ADADAD"/>
                </a:solidFill>
              </a:endParaRPr>
            </a:p>
          </p:txBody>
        </p:sp>
      </p:grpSp>
      <p:sp>
        <p:nvSpPr>
          <p:cNvPr id="32" name="矩形 31"/>
          <p:cNvSpPr/>
          <p:nvPr/>
        </p:nvSpPr>
        <p:spPr>
          <a:xfrm>
            <a:off x="1143000" y="4796127"/>
            <a:ext cx="6908179" cy="276999"/>
          </a:xfrm>
          <a:prstGeom prst="rect">
            <a:avLst/>
          </a:prstGeom>
        </p:spPr>
        <p:txBody>
          <a:bodyPr wrap="square">
            <a:spAutoFit/>
          </a:bodyPr>
          <a:lstStyle/>
          <a:p>
            <a:pPr algn="ctr"/>
            <a:r>
              <a:rPr lang="en-US" altLang="zh-CN" sz="1200" dirty="0" err="1">
                <a:solidFill>
                  <a:schemeClr val="bg1">
                    <a:lumMod val="25000"/>
                    <a:lumOff val="75000"/>
                  </a:schemeClr>
                </a:solidFill>
                <a:latin typeface="+mj-lt"/>
              </a:rPr>
              <a:t>Daixin</a:t>
            </a:r>
            <a:r>
              <a:rPr lang="en-US" altLang="zh-CN" sz="1200" dirty="0">
                <a:solidFill>
                  <a:schemeClr val="bg1">
                    <a:lumMod val="25000"/>
                    <a:lumOff val="75000"/>
                  </a:schemeClr>
                </a:solidFill>
                <a:latin typeface="+mj-lt"/>
              </a:rPr>
              <a:t> Wang</a:t>
            </a:r>
            <a:r>
              <a:rPr lang="zh-CN" altLang="en-US" sz="1200" dirty="0">
                <a:solidFill>
                  <a:schemeClr val="bg1">
                    <a:lumMod val="25000"/>
                    <a:lumOff val="75000"/>
                  </a:schemeClr>
                </a:solidFill>
                <a:latin typeface="+mj-lt"/>
              </a:rPr>
              <a:t> </a:t>
            </a:r>
            <a:r>
              <a:rPr lang="en-US" altLang="zh-CN" sz="1200" dirty="0">
                <a:solidFill>
                  <a:schemeClr val="bg1">
                    <a:lumMod val="25000"/>
                    <a:lumOff val="75000"/>
                  </a:schemeClr>
                </a:solidFill>
                <a:latin typeface="+mj-lt"/>
              </a:rPr>
              <a:t>et</a:t>
            </a:r>
            <a:r>
              <a:rPr lang="zh-CN" altLang="en-US" sz="1200" dirty="0">
                <a:solidFill>
                  <a:schemeClr val="bg1">
                    <a:lumMod val="25000"/>
                    <a:lumOff val="75000"/>
                  </a:schemeClr>
                </a:solidFill>
                <a:latin typeface="+mj-lt"/>
              </a:rPr>
              <a:t> </a:t>
            </a:r>
            <a:r>
              <a:rPr lang="en-US" altLang="zh-CN" sz="1200" dirty="0">
                <a:solidFill>
                  <a:schemeClr val="bg1">
                    <a:lumMod val="25000"/>
                    <a:lumOff val="75000"/>
                  </a:schemeClr>
                </a:solidFill>
                <a:latin typeface="+mj-lt"/>
              </a:rPr>
              <a:t>al. Structural Deep Network Embedding. </a:t>
            </a:r>
            <a:r>
              <a:rPr lang="en-US" altLang="zh-CN" sz="1200" i="1" dirty="0">
                <a:solidFill>
                  <a:schemeClr val="bg1">
                    <a:lumMod val="25000"/>
                    <a:lumOff val="75000"/>
                  </a:schemeClr>
                </a:solidFill>
                <a:latin typeface="+mj-lt"/>
              </a:rPr>
              <a:t>KDD</a:t>
            </a:r>
            <a:r>
              <a:rPr lang="en-US" altLang="zh-CN" sz="1200" dirty="0">
                <a:solidFill>
                  <a:schemeClr val="bg1">
                    <a:lumMod val="25000"/>
                    <a:lumOff val="75000"/>
                  </a:schemeClr>
                </a:solidFill>
                <a:latin typeface="+mj-lt"/>
              </a:rPr>
              <a:t>, 2016. </a:t>
            </a:r>
            <a:endParaRPr lang="zh-CN" altLang="en-US" sz="1200" dirty="0">
              <a:solidFill>
                <a:schemeClr val="bg1">
                  <a:lumMod val="25000"/>
                  <a:lumOff val="75000"/>
                </a:schemeClr>
              </a:solidFill>
              <a:latin typeface="+mj-lt"/>
            </a:endParaRPr>
          </a:p>
        </p:txBody>
      </p:sp>
    </p:spTree>
    <p:extLst>
      <p:ext uri="{BB962C8B-B14F-4D97-AF65-F5344CB8AC3E}">
        <p14:creationId xmlns:p14="http://schemas.microsoft.com/office/powerpoint/2010/main" val="316391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4</a:t>
            </a:fld>
            <a:endParaRPr lang="en-US" sz="1050" b="1" kern="1200">
              <a:solidFill>
                <a:srgbClr val="FFFFFF"/>
              </a:solidFill>
              <a:ea typeface="+mn-ea"/>
              <a:cs typeface="+mn-cs"/>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4515" y="1432746"/>
            <a:ext cx="211455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本框 5"/>
          <p:cNvSpPr txBox="1"/>
          <p:nvPr/>
        </p:nvSpPr>
        <p:spPr>
          <a:xfrm>
            <a:off x="1817694" y="1005576"/>
            <a:ext cx="1512168" cy="415498"/>
          </a:xfrm>
          <a:prstGeom prst="rect">
            <a:avLst/>
          </a:prstGeom>
          <a:noFill/>
        </p:spPr>
        <p:txBody>
          <a:bodyPr wrap="square" rtlCol="0">
            <a:spAutoFit/>
          </a:bodyPr>
          <a:lstStyle/>
          <a:p>
            <a:pPr algn="ctr"/>
            <a:r>
              <a:rPr lang="en-US" altLang="zh-CN" sz="2100" b="1" dirty="0">
                <a:solidFill>
                  <a:srgbClr val="ADADAD"/>
                </a:solidFill>
              </a:rPr>
              <a:t>G = ( V, E )</a:t>
            </a:r>
            <a:endParaRPr lang="zh-CN" altLang="en-US" sz="2100" b="1" dirty="0">
              <a:solidFill>
                <a:srgbClr val="ADADAD"/>
              </a:solidFill>
            </a:endParaRPr>
          </a:p>
        </p:txBody>
      </p:sp>
      <p:sp>
        <p:nvSpPr>
          <p:cNvPr id="7" name="椭圆 6"/>
          <p:cNvSpPr/>
          <p:nvPr/>
        </p:nvSpPr>
        <p:spPr>
          <a:xfrm>
            <a:off x="2627784" y="2904219"/>
            <a:ext cx="320583" cy="48605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9" name="左大括号 8"/>
          <p:cNvSpPr/>
          <p:nvPr/>
        </p:nvSpPr>
        <p:spPr>
          <a:xfrm>
            <a:off x="3707904" y="1869672"/>
            <a:ext cx="432048" cy="2430270"/>
          </a:xfrm>
          <a:prstGeom prst="lef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50"/>
          </a:p>
        </p:txBody>
      </p:sp>
      <p:sp>
        <p:nvSpPr>
          <p:cNvPr id="10" name="文本框 9"/>
          <p:cNvSpPr txBox="1"/>
          <p:nvPr/>
        </p:nvSpPr>
        <p:spPr>
          <a:xfrm>
            <a:off x="4101380" y="1528712"/>
            <a:ext cx="1998795" cy="646331"/>
          </a:xfrm>
          <a:prstGeom prst="rect">
            <a:avLst/>
          </a:prstGeom>
          <a:noFill/>
        </p:spPr>
        <p:txBody>
          <a:bodyPr wrap="square" rtlCol="0">
            <a:spAutoFit/>
          </a:bodyPr>
          <a:lstStyle/>
          <a:p>
            <a:r>
              <a:rPr lang="en-US" altLang="zh-CN" sz="1800" dirty="0">
                <a:solidFill>
                  <a:srgbClr val="ADADAD"/>
                </a:solidFill>
              </a:rPr>
              <a:t>Iterative &amp;</a:t>
            </a:r>
          </a:p>
          <a:p>
            <a:r>
              <a:rPr lang="en-US" altLang="zh-CN" sz="1800" dirty="0">
                <a:solidFill>
                  <a:srgbClr val="ADADAD"/>
                </a:solidFill>
              </a:rPr>
              <a:t>Combinatorial </a:t>
            </a:r>
            <a:endParaRPr lang="zh-CN" altLang="en-US" sz="1800" dirty="0">
              <a:solidFill>
                <a:srgbClr val="ADADAD"/>
              </a:solidFill>
            </a:endParaRPr>
          </a:p>
        </p:txBody>
      </p:sp>
      <p:sp>
        <p:nvSpPr>
          <p:cNvPr id="11" name="圆角矩形 10"/>
          <p:cNvSpPr/>
          <p:nvPr/>
        </p:nvSpPr>
        <p:spPr>
          <a:xfrm>
            <a:off x="5922150" y="1599643"/>
            <a:ext cx="1836204" cy="48932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800" dirty="0"/>
              <a:t>Complexity</a:t>
            </a:r>
            <a:endParaRPr lang="zh-CN" altLang="en-US" sz="1800" dirty="0"/>
          </a:p>
        </p:txBody>
      </p:sp>
      <p:sp>
        <p:nvSpPr>
          <p:cNvPr id="15" name="文本框 14"/>
          <p:cNvSpPr txBox="1"/>
          <p:nvPr/>
        </p:nvSpPr>
        <p:spPr>
          <a:xfrm>
            <a:off x="4112949" y="2888599"/>
            <a:ext cx="1566174" cy="369332"/>
          </a:xfrm>
          <a:prstGeom prst="rect">
            <a:avLst/>
          </a:prstGeom>
          <a:noFill/>
        </p:spPr>
        <p:txBody>
          <a:bodyPr wrap="square" rtlCol="0">
            <a:spAutoFit/>
          </a:bodyPr>
          <a:lstStyle/>
          <a:p>
            <a:r>
              <a:rPr lang="en-US" altLang="zh-CN" sz="1800" dirty="0">
                <a:solidFill>
                  <a:srgbClr val="ADADAD"/>
                </a:solidFill>
              </a:rPr>
              <a:t>Coupling </a:t>
            </a:r>
            <a:endParaRPr lang="zh-CN" altLang="en-US" sz="1800" dirty="0">
              <a:solidFill>
                <a:srgbClr val="ADADAD"/>
              </a:solidFill>
            </a:endParaRPr>
          </a:p>
        </p:txBody>
      </p:sp>
      <p:sp>
        <p:nvSpPr>
          <p:cNvPr id="16" name="圆角矩形 15"/>
          <p:cNvSpPr/>
          <p:nvPr/>
        </p:nvSpPr>
        <p:spPr>
          <a:xfrm>
            <a:off x="5922150" y="2840147"/>
            <a:ext cx="1836204" cy="48932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800" dirty="0"/>
              <a:t>Parallelizability</a:t>
            </a:r>
            <a:endParaRPr lang="zh-CN" altLang="en-US" sz="1800" dirty="0"/>
          </a:p>
        </p:txBody>
      </p:sp>
      <p:sp>
        <p:nvSpPr>
          <p:cNvPr id="17" name="文本框 16"/>
          <p:cNvSpPr txBox="1"/>
          <p:nvPr/>
        </p:nvSpPr>
        <p:spPr>
          <a:xfrm>
            <a:off x="4112949" y="4080652"/>
            <a:ext cx="1809201" cy="646331"/>
          </a:xfrm>
          <a:prstGeom prst="rect">
            <a:avLst/>
          </a:prstGeom>
          <a:noFill/>
        </p:spPr>
        <p:txBody>
          <a:bodyPr wrap="square" rtlCol="0">
            <a:spAutoFit/>
          </a:bodyPr>
          <a:lstStyle/>
          <a:p>
            <a:r>
              <a:rPr lang="en-US" altLang="zh-CN" sz="1800" dirty="0">
                <a:solidFill>
                  <a:srgbClr val="ADADAD"/>
                </a:solidFill>
              </a:rPr>
              <a:t>Dependency</a:t>
            </a:r>
            <a:r>
              <a:rPr lang="zh-CN" altLang="en-US" sz="1800" dirty="0">
                <a:solidFill>
                  <a:srgbClr val="ADADAD"/>
                </a:solidFill>
              </a:rPr>
              <a:t> </a:t>
            </a:r>
            <a:r>
              <a:rPr lang="en-US" altLang="zh-CN" sz="1800" dirty="0">
                <a:solidFill>
                  <a:srgbClr val="ADADAD"/>
                </a:solidFill>
              </a:rPr>
              <a:t>among</a:t>
            </a:r>
            <a:r>
              <a:rPr lang="zh-CN" altLang="en-US" sz="1800" dirty="0">
                <a:solidFill>
                  <a:srgbClr val="ADADAD"/>
                </a:solidFill>
              </a:rPr>
              <a:t> </a:t>
            </a:r>
            <a:r>
              <a:rPr lang="en-US" altLang="zh-CN" sz="1800" dirty="0">
                <a:solidFill>
                  <a:srgbClr val="ADADAD"/>
                </a:solidFill>
              </a:rPr>
              <a:t>nodes </a:t>
            </a:r>
            <a:endParaRPr lang="zh-CN" altLang="en-US" sz="1800" dirty="0">
              <a:solidFill>
                <a:srgbClr val="ADADAD"/>
              </a:solidFill>
            </a:endParaRPr>
          </a:p>
        </p:txBody>
      </p:sp>
      <p:sp>
        <p:nvSpPr>
          <p:cNvPr id="18" name="圆角矩形 17"/>
          <p:cNvSpPr/>
          <p:nvPr/>
        </p:nvSpPr>
        <p:spPr>
          <a:xfrm>
            <a:off x="5922150" y="4055281"/>
            <a:ext cx="1836204" cy="740951"/>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800" dirty="0"/>
              <a:t>Applicability</a:t>
            </a:r>
            <a:r>
              <a:rPr lang="zh-CN" altLang="en-US" sz="1800" dirty="0"/>
              <a:t> </a:t>
            </a:r>
            <a:r>
              <a:rPr lang="en-US" altLang="zh-CN" sz="1800" dirty="0"/>
              <a:t>of</a:t>
            </a:r>
            <a:r>
              <a:rPr lang="zh-CN" altLang="en-US" sz="1800" dirty="0"/>
              <a:t> </a:t>
            </a:r>
            <a:r>
              <a:rPr lang="en-US" altLang="zh-CN" sz="1800" dirty="0"/>
              <a:t>ML</a:t>
            </a:r>
            <a:r>
              <a:rPr lang="zh-CN" altLang="en-US" sz="1800" dirty="0"/>
              <a:t> </a:t>
            </a:r>
            <a:r>
              <a:rPr lang="en-US" altLang="zh-CN" sz="1800" dirty="0"/>
              <a:t>methods</a:t>
            </a:r>
            <a:endParaRPr lang="zh-CN" altLang="en-US" sz="1800" dirty="0"/>
          </a:p>
        </p:txBody>
      </p:sp>
      <p:sp>
        <p:nvSpPr>
          <p:cNvPr id="13" name="文本框 12"/>
          <p:cNvSpPr txBox="1"/>
          <p:nvPr/>
        </p:nvSpPr>
        <p:spPr>
          <a:xfrm>
            <a:off x="2897814" y="2881413"/>
            <a:ext cx="972108" cy="415498"/>
          </a:xfrm>
          <a:prstGeom prst="rect">
            <a:avLst/>
          </a:prstGeom>
          <a:noFill/>
        </p:spPr>
        <p:txBody>
          <a:bodyPr wrap="square" rtlCol="0">
            <a:spAutoFit/>
          </a:bodyPr>
          <a:lstStyle/>
          <a:p>
            <a:r>
              <a:rPr lang="en-US" altLang="zh-CN" sz="2100" b="1" dirty="0"/>
              <a:t>Links</a:t>
            </a:r>
            <a:endParaRPr lang="zh-CN" altLang="en-US" sz="2100" b="1" dirty="0"/>
          </a:p>
        </p:txBody>
      </p:sp>
      <p:sp>
        <p:nvSpPr>
          <p:cNvPr id="19" name="Shape 60">
            <a:extLst>
              <a:ext uri="{FF2B5EF4-FFF2-40B4-BE49-F238E27FC236}">
                <a16:creationId xmlns:a16="http://schemas.microsoft.com/office/drawing/2014/main" id="{016539A0-259F-AB4F-B672-D235E10AA718}"/>
              </a:ext>
            </a:extLst>
          </p:cNvPr>
          <p:cNvSpPr txBox="1">
            <a:spLocks noGrp="1"/>
          </p:cNvSpPr>
          <p:nvPr>
            <p:ph type="title"/>
          </p:nvPr>
        </p:nvSpPr>
        <p:spPr>
          <a:xfrm>
            <a:off x="311700" y="246325"/>
            <a:ext cx="8520600" cy="572700"/>
          </a:xfrm>
          <a:prstGeom prst="rect">
            <a:avLst/>
          </a:prstGeom>
        </p:spPr>
        <p:txBody>
          <a:bodyPr spcFirstLastPara="1" wrap="square" lIns="91425" tIns="91425" rIns="91425" bIns="91425" anchor="t" anchorCtr="0">
            <a:noAutofit/>
          </a:bodyPr>
          <a:lstStyle/>
          <a:p>
            <a:pPr lvl="0"/>
            <a:r>
              <a:rPr lang="en-US" dirty="0">
                <a:solidFill>
                  <a:schemeClr val="tx1"/>
                </a:solidFill>
              </a:rPr>
              <a:t>What is the bottleneck? </a:t>
            </a:r>
          </a:p>
        </p:txBody>
      </p:sp>
    </p:spTree>
    <p:extLst>
      <p:ext uri="{BB962C8B-B14F-4D97-AF65-F5344CB8AC3E}">
        <p14:creationId xmlns:p14="http://schemas.microsoft.com/office/powerpoint/2010/main" val="206422872"/>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animBg="1"/>
      <p:bldP spid="15" grpId="0"/>
      <p:bldP spid="16" grpId="0" animBg="1"/>
      <p:bldP spid="17" grpId="0"/>
      <p:bldP spid="18" grpId="0" animBg="1"/>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40</a:t>
            </a:fld>
            <a:endParaRPr lang="en-US"/>
          </a:p>
        </p:txBody>
      </p:sp>
      <p:pic>
        <p:nvPicPr>
          <p:cNvPr id="335" name="图片 3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852" y="909267"/>
            <a:ext cx="6914507" cy="3600541"/>
          </a:xfrm>
          <a:prstGeom prst="rect">
            <a:avLst/>
          </a:prstGeom>
        </p:spPr>
      </p:pic>
      <p:sp>
        <p:nvSpPr>
          <p:cNvPr id="331" name="矩形 330"/>
          <p:cNvSpPr/>
          <p:nvPr/>
        </p:nvSpPr>
        <p:spPr>
          <a:xfrm>
            <a:off x="1610141" y="1029985"/>
            <a:ext cx="1841976" cy="3192694"/>
          </a:xfrm>
          <a:prstGeom prst="rect">
            <a:avLst/>
          </a:prstGeom>
          <a:noFill/>
          <a:ln>
            <a:solidFill>
              <a:srgbClr val="7030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050"/>
          </a:p>
        </p:txBody>
      </p:sp>
      <p:sp>
        <p:nvSpPr>
          <p:cNvPr id="336" name="矩形 335"/>
          <p:cNvSpPr/>
          <p:nvPr/>
        </p:nvSpPr>
        <p:spPr>
          <a:xfrm>
            <a:off x="5321148" y="1029985"/>
            <a:ext cx="1839940" cy="3192694"/>
          </a:xfrm>
          <a:prstGeom prst="rect">
            <a:avLst/>
          </a:prstGeom>
          <a:noFill/>
          <a:ln>
            <a:solidFill>
              <a:srgbClr val="7030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050"/>
          </a:p>
        </p:txBody>
      </p:sp>
      <p:sp>
        <p:nvSpPr>
          <p:cNvPr id="337" name="矩形 336"/>
          <p:cNvSpPr/>
          <p:nvPr/>
        </p:nvSpPr>
        <p:spPr>
          <a:xfrm>
            <a:off x="1797977" y="2409732"/>
            <a:ext cx="5178175" cy="594066"/>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38" name="文本框 337"/>
          <p:cNvSpPr txBox="1"/>
          <p:nvPr/>
        </p:nvSpPr>
        <p:spPr>
          <a:xfrm>
            <a:off x="1073403" y="4496305"/>
            <a:ext cx="2970330" cy="415498"/>
          </a:xfrm>
          <a:prstGeom prst="rect">
            <a:avLst/>
          </a:prstGeom>
          <a:noFill/>
        </p:spPr>
        <p:txBody>
          <a:bodyPr wrap="square" rtlCol="0">
            <a:spAutoFit/>
          </a:bodyPr>
          <a:lstStyle/>
          <a:p>
            <a:pPr algn="ctr"/>
            <a:r>
              <a:rPr lang="en-US" altLang="zh-CN" sz="1050" dirty="0">
                <a:solidFill>
                  <a:srgbClr val="ADADAD"/>
                </a:solidFill>
              </a:rPr>
              <a:t>Unsupervised </a:t>
            </a:r>
            <a:r>
              <a:rPr lang="en-US" altLang="zh-CN" sz="1050" dirty="0" err="1">
                <a:solidFill>
                  <a:srgbClr val="ADADAD"/>
                </a:solidFill>
              </a:rPr>
              <a:t>Autoencoder</a:t>
            </a:r>
            <a:endParaRPr lang="en-US" altLang="zh-CN" sz="1050" dirty="0">
              <a:solidFill>
                <a:srgbClr val="ADADAD"/>
              </a:solidFill>
            </a:endParaRPr>
          </a:p>
          <a:p>
            <a:pPr algn="ctr"/>
            <a:r>
              <a:rPr lang="en-US" altLang="zh-CN" sz="1050" dirty="0">
                <a:solidFill>
                  <a:srgbClr val="ADADAD"/>
                </a:solidFill>
              </a:rPr>
              <a:t>(preserve second-order proximity)</a:t>
            </a:r>
            <a:endParaRPr lang="zh-CN" altLang="en-US" sz="1050" dirty="0">
              <a:solidFill>
                <a:srgbClr val="ADADAD"/>
              </a:solidFill>
            </a:endParaRPr>
          </a:p>
        </p:txBody>
      </p:sp>
      <p:sp>
        <p:nvSpPr>
          <p:cNvPr id="339" name="文本框 338"/>
          <p:cNvSpPr txBox="1"/>
          <p:nvPr/>
        </p:nvSpPr>
        <p:spPr>
          <a:xfrm>
            <a:off x="4768258" y="4496305"/>
            <a:ext cx="2970330" cy="415498"/>
          </a:xfrm>
          <a:prstGeom prst="rect">
            <a:avLst/>
          </a:prstGeom>
          <a:noFill/>
        </p:spPr>
        <p:txBody>
          <a:bodyPr wrap="square" rtlCol="0">
            <a:spAutoFit/>
          </a:bodyPr>
          <a:lstStyle/>
          <a:p>
            <a:pPr algn="ctr"/>
            <a:r>
              <a:rPr lang="en-US" altLang="zh-CN" sz="1050" dirty="0">
                <a:solidFill>
                  <a:srgbClr val="ADADAD"/>
                </a:solidFill>
              </a:rPr>
              <a:t>Unsupervised </a:t>
            </a:r>
            <a:r>
              <a:rPr lang="en-US" altLang="zh-CN" sz="1050" dirty="0" err="1">
                <a:solidFill>
                  <a:srgbClr val="ADADAD"/>
                </a:solidFill>
              </a:rPr>
              <a:t>Autoencoder</a:t>
            </a:r>
            <a:endParaRPr lang="en-US" altLang="zh-CN" sz="1050" dirty="0">
              <a:solidFill>
                <a:srgbClr val="ADADAD"/>
              </a:solidFill>
            </a:endParaRPr>
          </a:p>
          <a:p>
            <a:pPr algn="ctr"/>
            <a:r>
              <a:rPr lang="en-US" altLang="zh-CN" sz="1050" dirty="0">
                <a:solidFill>
                  <a:srgbClr val="ADADAD"/>
                </a:solidFill>
              </a:rPr>
              <a:t>(preserve second-order proximity)</a:t>
            </a:r>
            <a:endParaRPr lang="zh-CN" altLang="en-US" sz="1050" dirty="0">
              <a:solidFill>
                <a:srgbClr val="ADADAD"/>
              </a:solidFill>
            </a:endParaRPr>
          </a:p>
        </p:txBody>
      </p:sp>
      <p:sp>
        <p:nvSpPr>
          <p:cNvPr id="340" name="文本框 339"/>
          <p:cNvSpPr txBox="1"/>
          <p:nvPr/>
        </p:nvSpPr>
        <p:spPr>
          <a:xfrm>
            <a:off x="3016085" y="1928357"/>
            <a:ext cx="2739059" cy="415498"/>
          </a:xfrm>
          <a:prstGeom prst="rect">
            <a:avLst/>
          </a:prstGeom>
          <a:noFill/>
        </p:spPr>
        <p:txBody>
          <a:bodyPr wrap="square" rtlCol="0">
            <a:spAutoFit/>
          </a:bodyPr>
          <a:lstStyle/>
          <a:p>
            <a:pPr algn="ctr"/>
            <a:r>
              <a:rPr lang="en-US" altLang="zh-CN" sz="1050" dirty="0"/>
              <a:t>Supervised Constraint</a:t>
            </a:r>
          </a:p>
          <a:p>
            <a:pPr algn="ctr"/>
            <a:r>
              <a:rPr lang="en-US" altLang="zh-CN" sz="1050" dirty="0"/>
              <a:t>(preserve first-order proximity)</a:t>
            </a:r>
            <a:endParaRPr lang="zh-CN" altLang="en-US" sz="1050" dirty="0"/>
          </a:p>
        </p:txBody>
      </p:sp>
      <p:sp>
        <p:nvSpPr>
          <p:cNvPr id="11" name="标题 1">
            <a:extLst>
              <a:ext uri="{FF2B5EF4-FFF2-40B4-BE49-F238E27FC236}">
                <a16:creationId xmlns:a16="http://schemas.microsoft.com/office/drawing/2014/main" id="{098E3943-8D70-C84B-A40B-B9FED3D4B594}"/>
              </a:ext>
            </a:extLst>
          </p:cNvPr>
          <p:cNvSpPr txBox="1">
            <a:spLocks/>
          </p:cNvSpPr>
          <p:nvPr/>
        </p:nvSpPr>
        <p:spPr>
          <a:xfrm>
            <a:off x="311700" y="250857"/>
            <a:ext cx="8520600" cy="5727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Framework of SDNE</a:t>
            </a:r>
            <a:endParaRPr lang="zh-CN" altLang="en-US" dirty="0"/>
          </a:p>
        </p:txBody>
      </p:sp>
    </p:spTree>
    <p:extLst>
      <p:ext uri="{BB962C8B-B14F-4D97-AF65-F5344CB8AC3E}">
        <p14:creationId xmlns:p14="http://schemas.microsoft.com/office/powerpoint/2010/main" val="20980142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1700" y="256193"/>
            <a:ext cx="8520600" cy="572700"/>
          </a:xfrm>
        </p:spPr>
        <p:txBody>
          <a:bodyPr/>
          <a:lstStyle/>
          <a:p>
            <a:r>
              <a:rPr lang="en-US" altLang="zh-CN" dirty="0"/>
              <a:t>Complexity</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pPr>
                  <a:buFont typeface="Arial" panose="020B0604020202020204" pitchFamily="34" charset="0"/>
                  <a:buChar char="•"/>
                </a:pPr>
                <a:r>
                  <a:rPr lang="en-US" altLang="zh-CN" dirty="0"/>
                  <a:t> Training Complexity</a:t>
                </a:r>
              </a:p>
              <a:p>
                <a:pPr lvl="1">
                  <a:buFont typeface="Arial" panose="020B0604020202020204" pitchFamily="34" charset="0"/>
                  <a:buChar char="•"/>
                </a:pPr>
                <a:r>
                  <a:rPr lang="en-US" altLang="zh-CN" sz="1600" dirty="0"/>
                  <a:t> </a:t>
                </a:r>
                <a14:m>
                  <m:oMath xmlns:m="http://schemas.openxmlformats.org/officeDocument/2006/math">
                    <m:r>
                      <a:rPr lang="en-US" altLang="zh-CN" sz="1600" i="1" dirty="0" smtClean="0">
                        <a:latin typeface="Cambria Math" panose="02040503050406030204" pitchFamily="18" charset="0"/>
                      </a:rPr>
                      <m:t>𝑂</m:t>
                    </m:r>
                    <m:r>
                      <a:rPr lang="en-US" altLang="zh-CN" sz="1600" i="1" dirty="0" smtClean="0">
                        <a:latin typeface="Cambria Math" panose="02040503050406030204" pitchFamily="18" charset="0"/>
                      </a:rPr>
                      <m:t>(</m:t>
                    </m:r>
                    <m:r>
                      <a:rPr lang="en-US" altLang="zh-CN" sz="1600" i="1" dirty="0" smtClean="0">
                        <a:latin typeface="Cambria Math" panose="02040503050406030204" pitchFamily="18" charset="0"/>
                      </a:rPr>
                      <m:t>𝑛𝑐𝑑𝐼</m:t>
                    </m:r>
                    <m:r>
                      <a:rPr lang="en-US" altLang="zh-CN" sz="1600" i="1" dirty="0" smtClean="0">
                        <a:latin typeface="Cambria Math" panose="02040503050406030204" pitchFamily="18" charset="0"/>
                      </a:rPr>
                      <m:t>)</m:t>
                    </m:r>
                  </m:oMath>
                </a14:m>
                <a:endParaRPr lang="en-US" altLang="zh-CN" sz="1600" dirty="0"/>
              </a:p>
              <a:p>
                <a:pPr lvl="1">
                  <a:buFont typeface="Arial" panose="020B0604020202020204" pitchFamily="34" charset="0"/>
                  <a:buChar char="•"/>
                </a:pPr>
                <a:r>
                  <a:rPr lang="en-US" altLang="zh-CN" sz="1600" dirty="0"/>
                  <a:t> </a:t>
                </a:r>
                <a14:m>
                  <m:oMath xmlns:m="http://schemas.openxmlformats.org/officeDocument/2006/math">
                    <m:r>
                      <a:rPr lang="en-US" altLang="zh-CN" sz="1600" i="1" dirty="0" smtClean="0">
                        <a:latin typeface="Cambria Math" panose="02040503050406030204" pitchFamily="18" charset="0"/>
                      </a:rPr>
                      <m:t>𝑛</m:t>
                    </m:r>
                  </m:oMath>
                </a14:m>
                <a:r>
                  <a:rPr lang="en-US" altLang="zh-CN" sz="1600" dirty="0"/>
                  <a:t>: number of vertexes</a:t>
                </a:r>
              </a:p>
              <a:p>
                <a:pPr lvl="1">
                  <a:buFont typeface="Arial" panose="020B0604020202020204" pitchFamily="34" charset="0"/>
                  <a:buChar char="•"/>
                </a:pPr>
                <a:r>
                  <a:rPr lang="en-US" altLang="zh-CN" sz="1600" dirty="0"/>
                  <a:t> </a:t>
                </a:r>
                <a14:m>
                  <m:oMath xmlns:m="http://schemas.openxmlformats.org/officeDocument/2006/math">
                    <m:r>
                      <a:rPr lang="en-US" altLang="zh-CN" sz="1600" i="1" dirty="0" smtClean="0">
                        <a:latin typeface="Cambria Math" panose="02040503050406030204" pitchFamily="18" charset="0"/>
                      </a:rPr>
                      <m:t>𝑐</m:t>
                    </m:r>
                  </m:oMath>
                </a14:m>
                <a:r>
                  <a:rPr lang="en-US" altLang="zh-CN" sz="1600" dirty="0"/>
                  <a:t>: average degree</a:t>
                </a:r>
              </a:p>
              <a:p>
                <a:pPr lvl="1">
                  <a:buFont typeface="Arial" panose="020B0604020202020204" pitchFamily="34" charset="0"/>
                  <a:buChar char="•"/>
                </a:pPr>
                <a:r>
                  <a:rPr lang="en-US" altLang="zh-CN" sz="1600" dirty="0"/>
                  <a:t> </a:t>
                </a:r>
                <a14:m>
                  <m:oMath xmlns:m="http://schemas.openxmlformats.org/officeDocument/2006/math">
                    <m:r>
                      <a:rPr lang="en-US" altLang="zh-CN" sz="1600" i="1" dirty="0" smtClean="0">
                        <a:latin typeface="Cambria Math" panose="02040503050406030204" pitchFamily="18" charset="0"/>
                      </a:rPr>
                      <m:t>𝑑</m:t>
                    </m:r>
                  </m:oMath>
                </a14:m>
                <a:r>
                  <a:rPr lang="en-US" altLang="zh-CN" sz="1600" dirty="0"/>
                  <a:t>: dimension of the embedding</a:t>
                </a:r>
              </a:p>
              <a:p>
                <a:pPr lvl="1">
                  <a:buFont typeface="Arial" panose="020B0604020202020204" pitchFamily="34" charset="0"/>
                  <a:buChar char="•"/>
                </a:pPr>
                <a:r>
                  <a:rPr lang="en-US" altLang="zh-CN" sz="1600" dirty="0"/>
                  <a:t> </a:t>
                </a:r>
                <a14:m>
                  <m:oMath xmlns:m="http://schemas.openxmlformats.org/officeDocument/2006/math">
                    <m:r>
                      <a:rPr lang="en-US" altLang="zh-CN" sz="1600" i="1" dirty="0" smtClean="0">
                        <a:latin typeface="Cambria Math" panose="02040503050406030204" pitchFamily="18" charset="0"/>
                      </a:rPr>
                      <m:t>𝐼</m:t>
                    </m:r>
                  </m:oMath>
                </a14:m>
                <a:r>
                  <a:rPr lang="en-US" altLang="zh-CN" sz="1600" dirty="0"/>
                  <a:t>: number of iterations</a:t>
                </a:r>
                <a:endParaRPr lang="zh-CN" altLang="en-US" sz="1600" dirty="0"/>
              </a:p>
              <a:p>
                <a:pPr>
                  <a:buFont typeface="Arial" panose="020B0604020202020204" pitchFamily="34" charset="0"/>
                  <a:buChar char="•"/>
                </a:pPr>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fld id="{0CFEC368-1D7A-4F81-ABF6-AE0E36BAF64C}" type="slidenum">
              <a:rPr lang="en-US" smtClean="0"/>
              <a:pPr/>
              <a:t>41</a:t>
            </a:fld>
            <a:endParaRPr lang="en-US"/>
          </a:p>
        </p:txBody>
      </p:sp>
      <p:sp>
        <p:nvSpPr>
          <p:cNvPr id="5" name="文本框 4"/>
          <p:cNvSpPr txBox="1"/>
          <p:nvPr/>
        </p:nvSpPr>
        <p:spPr>
          <a:xfrm>
            <a:off x="731520" y="4293885"/>
            <a:ext cx="7623208" cy="646331"/>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defPPr marR="0" lvl="0" algn="l" rtl="0">
              <a:lnSpc>
                <a:spcPct val="100000"/>
              </a:lnSpc>
              <a:spcBef>
                <a:spcPts val="0"/>
              </a:spcBef>
              <a:spcAft>
                <a:spcPts val="0"/>
              </a:spcAft>
            </a:defPPr>
            <a:lvl1pPr algn="ctr">
              <a:defRPr sz="1800" b="1"/>
            </a:lvl1pPr>
          </a:lstStyle>
          <a:p>
            <a:r>
              <a:rPr lang="en-US" altLang="zh-CN" dirty="0"/>
              <a:t>Training complexity is linear to the number of vertexes.</a:t>
            </a:r>
            <a:endParaRPr lang="zh-CN" altLang="en-US" dirty="0"/>
          </a:p>
        </p:txBody>
      </p:sp>
    </p:spTree>
    <p:extLst>
      <p:ext uri="{BB962C8B-B14F-4D97-AF65-F5344CB8AC3E}">
        <p14:creationId xmlns:p14="http://schemas.microsoft.com/office/powerpoint/2010/main" val="16183262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2586" y="237388"/>
            <a:ext cx="8520600" cy="572700"/>
          </a:xfrm>
        </p:spPr>
        <p:txBody>
          <a:bodyPr/>
          <a:lstStyle/>
          <a:p>
            <a:r>
              <a:rPr lang="en-US" altLang="zh-CN" dirty="0"/>
              <a:t>Task1: Network Reconstruction</a:t>
            </a:r>
            <a:endParaRPr lang="zh-CN" altLang="en-US" dirty="0"/>
          </a:p>
        </p:txBody>
      </p:sp>
      <p:sp>
        <p:nvSpPr>
          <p:cNvPr id="3" name="内容占位符 2"/>
          <p:cNvSpPr>
            <a:spLocks noGrp="1"/>
          </p:cNvSpPr>
          <p:nvPr>
            <p:ph idx="1"/>
          </p:nvPr>
        </p:nvSpPr>
        <p:spPr/>
        <p:txBody>
          <a:bodyPr/>
          <a:lstStyle/>
          <a:p>
            <a:pPr>
              <a:buFont typeface="Arial" panose="020B0604020202020204" pitchFamily="34" charset="0"/>
              <a:buChar char="•"/>
            </a:pPr>
            <a:r>
              <a:rPr lang="en-US" altLang="zh-CN" dirty="0"/>
              <a:t> Experiment Setup</a:t>
            </a:r>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endParaRPr lang="en-US" altLang="zh-CN" dirty="0"/>
          </a:p>
          <a:p>
            <a:pPr>
              <a:buFont typeface="Arial" panose="020B0604020202020204" pitchFamily="34" charset="0"/>
              <a:buChar char="•"/>
            </a:pPr>
            <a:r>
              <a:rPr lang="en-US" altLang="zh-CN" dirty="0"/>
              <a:t> Results and Discussion</a:t>
            </a:r>
          </a:p>
        </p:txBody>
      </p:sp>
      <p:sp>
        <p:nvSpPr>
          <p:cNvPr id="4" name="灯片编号占位符 3"/>
          <p:cNvSpPr>
            <a:spLocks noGrp="1"/>
          </p:cNvSpPr>
          <p:nvPr>
            <p:ph type="sldNum" sz="quarter" idx="12"/>
          </p:nvPr>
        </p:nvSpPr>
        <p:spPr/>
        <p:txBody>
          <a:bodyPr/>
          <a:lstStyle/>
          <a:p>
            <a:fld id="{0CFEC368-1D7A-4F81-ABF6-AE0E36BAF64C}" type="slidenum">
              <a:rPr lang="en-US" smtClean="0"/>
              <a:pPr/>
              <a:t>42</a:t>
            </a:fld>
            <a:endParaRPr lang="en-US"/>
          </a:p>
        </p:txBody>
      </p:sp>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r="48447"/>
          <a:stretch/>
        </p:blipFill>
        <p:spPr>
          <a:xfrm>
            <a:off x="2155076" y="2895786"/>
            <a:ext cx="2477890" cy="2077243"/>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2965" y="2895786"/>
            <a:ext cx="2340784" cy="2077243"/>
          </a:xfrm>
          <a:prstGeom prst="rect">
            <a:avLst/>
          </a:prstGeom>
        </p:spPr>
      </p:pic>
      <p:sp>
        <p:nvSpPr>
          <p:cNvPr id="11" name="文本框 10"/>
          <p:cNvSpPr txBox="1"/>
          <p:nvPr/>
        </p:nvSpPr>
        <p:spPr>
          <a:xfrm>
            <a:off x="3120797" y="3273829"/>
            <a:ext cx="1157969" cy="276999"/>
          </a:xfrm>
          <a:prstGeom prst="rect">
            <a:avLst/>
          </a:prstGeom>
          <a:solidFill>
            <a:srgbClr val="7030A0"/>
          </a:solidFill>
        </p:spPr>
        <p:txBody>
          <a:bodyPr wrap="square" rtlCol="0">
            <a:spAutoFit/>
          </a:bodyPr>
          <a:lstStyle/>
          <a:p>
            <a:r>
              <a:rPr lang="en-US" altLang="zh-CN" sz="1200" dirty="0">
                <a:solidFill>
                  <a:schemeClr val="tx1"/>
                </a:solidFill>
              </a:rPr>
              <a:t>improve 16%</a:t>
            </a:r>
            <a:endParaRPr lang="zh-CN" altLang="en-US" sz="1200" dirty="0">
              <a:solidFill>
                <a:schemeClr val="tx1"/>
              </a:solidFill>
            </a:endParaRPr>
          </a:p>
        </p:txBody>
      </p:sp>
      <p:sp>
        <p:nvSpPr>
          <p:cNvPr id="12" name="文本框 11"/>
          <p:cNvSpPr txBox="1"/>
          <p:nvPr/>
        </p:nvSpPr>
        <p:spPr>
          <a:xfrm>
            <a:off x="5401004" y="3813280"/>
            <a:ext cx="1157969" cy="276999"/>
          </a:xfrm>
          <a:prstGeom prst="rect">
            <a:avLst/>
          </a:prstGeom>
          <a:solidFill>
            <a:srgbClr val="7030A0"/>
          </a:solidFill>
        </p:spPr>
        <p:txBody>
          <a:bodyPr wrap="square" rtlCol="0">
            <a:spAutoFit/>
          </a:bodyPr>
          <a:lstStyle/>
          <a:p>
            <a:r>
              <a:rPr lang="en-US" altLang="zh-CN" sz="1200" dirty="0">
                <a:solidFill>
                  <a:schemeClr val="tx1"/>
                </a:solidFill>
              </a:rPr>
              <a:t>improve 85%</a:t>
            </a:r>
            <a:endParaRPr lang="zh-CN" altLang="en-US" sz="1200" dirty="0">
              <a:solidFill>
                <a:schemeClr val="tx1"/>
              </a:solidFill>
            </a:endParaRPr>
          </a:p>
        </p:txBody>
      </p:sp>
      <p:sp>
        <p:nvSpPr>
          <p:cNvPr id="13" name="椭圆 12"/>
          <p:cNvSpPr/>
          <p:nvPr/>
        </p:nvSpPr>
        <p:spPr>
          <a:xfrm>
            <a:off x="2557613" y="3136106"/>
            <a:ext cx="2052227" cy="19172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cxnSp>
        <p:nvCxnSpPr>
          <p:cNvPr id="15" name="直接箭头连接符 14"/>
          <p:cNvCxnSpPr/>
          <p:nvPr/>
        </p:nvCxnSpPr>
        <p:spPr>
          <a:xfrm>
            <a:off x="4377080" y="3248423"/>
            <a:ext cx="0" cy="162018"/>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6645332" y="3813280"/>
            <a:ext cx="0" cy="270030"/>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流程图: 过程 16"/>
          <p:cNvSpPr/>
          <p:nvPr/>
        </p:nvSpPr>
        <p:spPr>
          <a:xfrm>
            <a:off x="2317094" y="1694026"/>
            <a:ext cx="1681944" cy="580679"/>
          </a:xfrm>
          <a:prstGeom prst="flowChartProcess">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Learn network representations</a:t>
            </a:r>
          </a:p>
        </p:txBody>
      </p:sp>
      <p:sp>
        <p:nvSpPr>
          <p:cNvPr id="18" name="流程图: 过程 17"/>
          <p:cNvSpPr/>
          <p:nvPr/>
        </p:nvSpPr>
        <p:spPr>
          <a:xfrm>
            <a:off x="4377080" y="1694026"/>
            <a:ext cx="2704681" cy="580679"/>
          </a:xfrm>
          <a:prstGeom prst="flowChartProcess">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predict the </a:t>
            </a:r>
            <a:r>
              <a:rPr lang="en-US" altLang="zh-CN" sz="1200" b="1" u="sng" dirty="0">
                <a:solidFill>
                  <a:schemeClr val="tx1"/>
                </a:solidFill>
              </a:rPr>
              <a:t>existing</a:t>
            </a:r>
            <a:r>
              <a:rPr lang="en-US" altLang="zh-CN" sz="1200" b="1" dirty="0">
                <a:solidFill>
                  <a:schemeClr val="tx1"/>
                </a:solidFill>
              </a:rPr>
              <a:t> links</a:t>
            </a:r>
          </a:p>
          <a:p>
            <a:pPr algn="ctr"/>
            <a:r>
              <a:rPr lang="en-US" altLang="zh-CN" sz="1200" b="1" dirty="0">
                <a:solidFill>
                  <a:schemeClr val="tx1"/>
                </a:solidFill>
              </a:rPr>
              <a:t>(nearest neighbor)</a:t>
            </a:r>
            <a:endParaRPr lang="zh-CN" altLang="en-US" sz="1200" b="1" dirty="0">
              <a:solidFill>
                <a:schemeClr val="tx1"/>
              </a:solidFill>
            </a:endParaRPr>
          </a:p>
        </p:txBody>
      </p:sp>
      <p:cxnSp>
        <p:nvCxnSpPr>
          <p:cNvPr id="19" name="直接箭头连接符 18"/>
          <p:cNvCxnSpPr>
            <a:cxnSpLocks/>
            <a:stCxn id="17" idx="3"/>
            <a:endCxn id="18" idx="1"/>
          </p:cNvCxnSpPr>
          <p:nvPr/>
        </p:nvCxnSpPr>
        <p:spPr>
          <a:xfrm>
            <a:off x="3999038" y="1984366"/>
            <a:ext cx="378042"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17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srcRect b="32752"/>
          <a:stretch/>
        </p:blipFill>
        <p:spPr>
          <a:xfrm>
            <a:off x="2066249" y="3016268"/>
            <a:ext cx="5612269" cy="1903707"/>
          </a:xfrm>
          <a:prstGeom prst="rect">
            <a:avLst/>
          </a:prstGeom>
        </p:spPr>
      </p:pic>
      <p:sp>
        <p:nvSpPr>
          <p:cNvPr id="2" name="标题 1"/>
          <p:cNvSpPr>
            <a:spLocks noGrp="1"/>
          </p:cNvSpPr>
          <p:nvPr>
            <p:ph type="title"/>
          </p:nvPr>
        </p:nvSpPr>
        <p:spPr>
          <a:xfrm>
            <a:off x="312586" y="240719"/>
            <a:ext cx="8520600" cy="572700"/>
          </a:xfrm>
        </p:spPr>
        <p:txBody>
          <a:bodyPr/>
          <a:lstStyle/>
          <a:p>
            <a:r>
              <a:rPr lang="en-US" altLang="zh-CN" dirty="0"/>
              <a:t>Task2: Node Classification</a:t>
            </a:r>
            <a:endParaRPr lang="zh-CN" altLang="en-US" dirty="0"/>
          </a:p>
        </p:txBody>
      </p:sp>
      <p:sp>
        <p:nvSpPr>
          <p:cNvPr id="3" name="内容占位符 2"/>
          <p:cNvSpPr>
            <a:spLocks noGrp="1"/>
          </p:cNvSpPr>
          <p:nvPr>
            <p:ph idx="1"/>
          </p:nvPr>
        </p:nvSpPr>
        <p:spPr>
          <a:xfrm>
            <a:off x="312586" y="1114015"/>
            <a:ext cx="8520600" cy="3416400"/>
          </a:xfrm>
        </p:spPr>
        <p:txBody>
          <a:bodyPr/>
          <a:lstStyle/>
          <a:p>
            <a:pPr>
              <a:buFont typeface="Arial" panose="020B0604020202020204" pitchFamily="34" charset="0"/>
              <a:buChar char="•"/>
            </a:pPr>
            <a:r>
              <a:rPr lang="en-US" altLang="zh-CN" dirty="0"/>
              <a:t> Experiment Setup</a:t>
            </a:r>
          </a:p>
          <a:p>
            <a:pPr>
              <a:buFont typeface="Arial" panose="020B0604020202020204" pitchFamily="34" charset="0"/>
              <a:buChar char="•"/>
            </a:pPr>
            <a:endParaRPr lang="en-US" altLang="zh-CN" dirty="0"/>
          </a:p>
          <a:p>
            <a:pPr lvl="1">
              <a:buFont typeface="Arial" panose="020B0604020202020204" pitchFamily="34" charset="0"/>
              <a:buChar char="•"/>
            </a:pPr>
            <a:endParaRPr lang="en-US" altLang="zh-CN" dirty="0"/>
          </a:p>
          <a:p>
            <a:pPr>
              <a:buFont typeface="Arial" panose="020B0604020202020204" pitchFamily="34" charset="0"/>
              <a:buChar char="•"/>
            </a:pPr>
            <a:endParaRPr lang="en-US" altLang="zh-CN" dirty="0"/>
          </a:p>
          <a:p>
            <a:pPr>
              <a:buFont typeface="Arial" panose="020B0604020202020204" pitchFamily="34" charset="0"/>
              <a:buChar char="•"/>
            </a:pPr>
            <a:r>
              <a:rPr lang="en-US" altLang="zh-CN" dirty="0"/>
              <a:t> Results</a:t>
            </a:r>
          </a:p>
        </p:txBody>
      </p:sp>
      <p:sp>
        <p:nvSpPr>
          <p:cNvPr id="4" name="灯片编号占位符 3"/>
          <p:cNvSpPr>
            <a:spLocks noGrp="1"/>
          </p:cNvSpPr>
          <p:nvPr>
            <p:ph type="sldNum" sz="quarter" idx="12"/>
          </p:nvPr>
        </p:nvSpPr>
        <p:spPr/>
        <p:txBody>
          <a:bodyPr/>
          <a:lstStyle/>
          <a:p>
            <a:fld id="{0CFEC368-1D7A-4F81-ABF6-AE0E36BAF64C}" type="slidenum">
              <a:rPr lang="en-US" smtClean="0">
                <a:solidFill>
                  <a:schemeClr val="tx1"/>
                </a:solidFill>
              </a:rPr>
              <a:pPr/>
              <a:t>43</a:t>
            </a:fld>
            <a:endParaRPr lang="en-US">
              <a:solidFill>
                <a:schemeClr val="tx1"/>
              </a:solidFill>
            </a:endParaRPr>
          </a:p>
        </p:txBody>
      </p:sp>
      <p:sp>
        <p:nvSpPr>
          <p:cNvPr id="6" name="流程图: 过程 5"/>
          <p:cNvSpPr/>
          <p:nvPr/>
        </p:nvSpPr>
        <p:spPr>
          <a:xfrm>
            <a:off x="1737453" y="1667035"/>
            <a:ext cx="1735950" cy="580679"/>
          </a:xfrm>
          <a:prstGeom prst="flowChartProcess">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tx1"/>
                </a:solidFill>
              </a:rPr>
              <a:t>Learn network representations</a:t>
            </a:r>
            <a:endParaRPr lang="zh-CN" altLang="en-US" sz="1100" b="1" dirty="0">
              <a:solidFill>
                <a:schemeClr val="tx1"/>
              </a:solidFill>
            </a:endParaRPr>
          </a:p>
        </p:txBody>
      </p:sp>
      <p:sp>
        <p:nvSpPr>
          <p:cNvPr id="7" name="流程图: 过程 6"/>
          <p:cNvSpPr/>
          <p:nvPr/>
        </p:nvSpPr>
        <p:spPr>
          <a:xfrm>
            <a:off x="3851445" y="1653648"/>
            <a:ext cx="1566174" cy="594066"/>
          </a:xfrm>
          <a:prstGeom prst="flowChartProcess">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tx1"/>
                </a:solidFill>
              </a:rPr>
              <a:t>Train Linear Classifier</a:t>
            </a:r>
            <a:endParaRPr lang="zh-CN" altLang="en-US" sz="1100" b="1" dirty="0">
              <a:solidFill>
                <a:schemeClr val="tx1"/>
              </a:solidFill>
            </a:endParaRPr>
          </a:p>
        </p:txBody>
      </p:sp>
      <p:cxnSp>
        <p:nvCxnSpPr>
          <p:cNvPr id="9" name="直接箭头连接符 8"/>
          <p:cNvCxnSpPr/>
          <p:nvPr/>
        </p:nvCxnSpPr>
        <p:spPr>
          <a:xfrm flipV="1">
            <a:off x="3488780" y="1955296"/>
            <a:ext cx="378042" cy="415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流程图: 过程 12"/>
          <p:cNvSpPr/>
          <p:nvPr/>
        </p:nvSpPr>
        <p:spPr>
          <a:xfrm>
            <a:off x="5800764" y="1667035"/>
            <a:ext cx="1741567" cy="580679"/>
          </a:xfrm>
          <a:prstGeom prst="flowChartProcess">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tx1"/>
                </a:solidFill>
              </a:rPr>
              <a:t>Classify the test data</a:t>
            </a:r>
            <a:endParaRPr lang="zh-CN" altLang="en-US" sz="1100" b="1" dirty="0">
              <a:solidFill>
                <a:schemeClr val="tx1"/>
              </a:solidFill>
            </a:endParaRPr>
          </a:p>
        </p:txBody>
      </p:sp>
      <p:cxnSp>
        <p:nvCxnSpPr>
          <p:cNvPr id="14" name="直接箭头连接符 13"/>
          <p:cNvCxnSpPr/>
          <p:nvPr/>
        </p:nvCxnSpPr>
        <p:spPr>
          <a:xfrm>
            <a:off x="5422721" y="1957806"/>
            <a:ext cx="378042"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3215163" y="4907766"/>
            <a:ext cx="3456384" cy="253916"/>
          </a:xfrm>
          <a:prstGeom prst="rect">
            <a:avLst/>
          </a:prstGeom>
          <a:noFill/>
        </p:spPr>
        <p:txBody>
          <a:bodyPr wrap="square" rtlCol="0">
            <a:spAutoFit/>
          </a:bodyPr>
          <a:lstStyle/>
          <a:p>
            <a:r>
              <a:rPr lang="en-US" altLang="zh-CN" sz="1050" dirty="0">
                <a:solidFill>
                  <a:srgbClr val="ADADAD"/>
                </a:solidFill>
              </a:rPr>
              <a:t>Classification performance on </a:t>
            </a:r>
            <a:r>
              <a:rPr lang="en-US" altLang="zh-CN" sz="1050" dirty="0" err="1">
                <a:solidFill>
                  <a:srgbClr val="ADADAD"/>
                </a:solidFill>
              </a:rPr>
              <a:t>Blogcatalog</a:t>
            </a:r>
            <a:r>
              <a:rPr lang="en-US" altLang="zh-CN" sz="1050" dirty="0">
                <a:solidFill>
                  <a:srgbClr val="ADADAD"/>
                </a:solidFill>
              </a:rPr>
              <a:t>.</a:t>
            </a:r>
            <a:endParaRPr lang="zh-CN" altLang="en-US" sz="1050" dirty="0">
              <a:solidFill>
                <a:srgbClr val="ADADAD"/>
              </a:solidFill>
            </a:endParaRPr>
          </a:p>
        </p:txBody>
      </p:sp>
      <p:sp>
        <p:nvSpPr>
          <p:cNvPr id="5" name="文本框 4"/>
          <p:cNvSpPr txBox="1"/>
          <p:nvPr/>
        </p:nvSpPr>
        <p:spPr>
          <a:xfrm>
            <a:off x="2644603" y="2683716"/>
            <a:ext cx="1986269" cy="276999"/>
          </a:xfrm>
          <a:prstGeom prst="rect">
            <a:avLst/>
          </a:prstGeom>
          <a:solidFill>
            <a:srgbClr val="7030A0"/>
          </a:solidFill>
        </p:spPr>
        <p:txBody>
          <a:bodyPr wrap="square" rtlCol="0">
            <a:spAutoFit/>
          </a:bodyPr>
          <a:lstStyle>
            <a:defPPr>
              <a:defRPr lang="en-US"/>
            </a:defPPr>
            <a:lvl1pPr>
              <a:defRPr sz="1600">
                <a:solidFill>
                  <a:schemeClr val="bg1"/>
                </a:solidFill>
              </a:defRPr>
            </a:lvl1pPr>
          </a:lstStyle>
          <a:p>
            <a:r>
              <a:rPr lang="en-US" altLang="zh-CN" sz="1200" dirty="0">
                <a:solidFill>
                  <a:schemeClr val="tx1"/>
                </a:solidFill>
              </a:rPr>
              <a:t>averaged improve 12%</a:t>
            </a:r>
            <a:endParaRPr lang="zh-CN" altLang="en-US" sz="1200" dirty="0">
              <a:solidFill>
                <a:schemeClr val="tx1"/>
              </a:solidFill>
            </a:endParaRPr>
          </a:p>
        </p:txBody>
      </p:sp>
      <p:sp>
        <p:nvSpPr>
          <p:cNvPr id="15" name="文本框 14"/>
          <p:cNvSpPr txBox="1"/>
          <p:nvPr/>
        </p:nvSpPr>
        <p:spPr>
          <a:xfrm>
            <a:off x="5311616" y="2683716"/>
            <a:ext cx="1836375" cy="276999"/>
          </a:xfrm>
          <a:prstGeom prst="rect">
            <a:avLst/>
          </a:prstGeom>
          <a:solidFill>
            <a:srgbClr val="7030A0"/>
          </a:solidFill>
        </p:spPr>
        <p:txBody>
          <a:bodyPr wrap="square" rtlCol="0">
            <a:spAutoFit/>
          </a:bodyPr>
          <a:lstStyle>
            <a:defPPr>
              <a:defRPr lang="en-US"/>
            </a:defPPr>
            <a:lvl1pPr>
              <a:defRPr sz="1600">
                <a:solidFill>
                  <a:schemeClr val="bg1"/>
                </a:solidFill>
              </a:defRPr>
            </a:lvl1pPr>
          </a:lstStyle>
          <a:p>
            <a:r>
              <a:rPr lang="en-US" altLang="zh-CN" sz="1200" dirty="0">
                <a:solidFill>
                  <a:schemeClr val="tx1"/>
                </a:solidFill>
              </a:rPr>
              <a:t>averaged improve 14%</a:t>
            </a:r>
            <a:endParaRPr lang="zh-CN" altLang="en-US" sz="1200" dirty="0">
              <a:solidFill>
                <a:schemeClr val="tx1"/>
              </a:solidFill>
            </a:endParaRPr>
          </a:p>
        </p:txBody>
      </p:sp>
      <p:cxnSp>
        <p:nvCxnSpPr>
          <p:cNvPr id="18" name="直接箭头连接符 17"/>
          <p:cNvCxnSpPr/>
          <p:nvPr/>
        </p:nvCxnSpPr>
        <p:spPr>
          <a:xfrm>
            <a:off x="2894211" y="3774487"/>
            <a:ext cx="9808" cy="239489"/>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933814" y="4009743"/>
            <a:ext cx="1149724" cy="276999"/>
          </a:xfrm>
          <a:prstGeom prst="rect">
            <a:avLst/>
          </a:prstGeom>
          <a:noFill/>
          <a:ln>
            <a:noFill/>
            <a:prstDash val="lgDash"/>
          </a:ln>
        </p:spPr>
        <p:txBody>
          <a:bodyPr wrap="square" rtlCol="0">
            <a:spAutoFit/>
          </a:bodyPr>
          <a:lstStyle>
            <a:defPPr>
              <a:defRPr lang="zh-CN"/>
            </a:defPPr>
            <a:lvl1pPr>
              <a:defRPr sz="1600" b="1">
                <a:solidFill>
                  <a:srgbClr val="FF0000"/>
                </a:solidFill>
              </a:defRPr>
            </a:lvl1pPr>
          </a:lstStyle>
          <a:p>
            <a:r>
              <a:rPr lang="en-US" altLang="zh-CN" sz="1200" dirty="0">
                <a:solidFill>
                  <a:schemeClr val="bg1"/>
                </a:solidFill>
              </a:rPr>
              <a:t>improve 15%</a:t>
            </a:r>
            <a:endParaRPr lang="zh-CN" altLang="en-US" sz="1200" dirty="0">
              <a:solidFill>
                <a:schemeClr val="bg1"/>
              </a:solidFill>
            </a:endParaRPr>
          </a:p>
        </p:txBody>
      </p:sp>
      <p:cxnSp>
        <p:nvCxnSpPr>
          <p:cNvPr id="20" name="直接连接符 19"/>
          <p:cNvCxnSpPr/>
          <p:nvPr/>
        </p:nvCxnSpPr>
        <p:spPr>
          <a:xfrm>
            <a:off x="2933814" y="3864033"/>
            <a:ext cx="329452" cy="171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4190013" y="3196254"/>
            <a:ext cx="4137" cy="272208"/>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3073081" y="3206111"/>
            <a:ext cx="1268545" cy="276999"/>
          </a:xfrm>
          <a:prstGeom prst="rect">
            <a:avLst/>
          </a:prstGeom>
          <a:noFill/>
          <a:ln>
            <a:noFill/>
            <a:prstDash val="lgDash"/>
          </a:ln>
        </p:spPr>
        <p:txBody>
          <a:bodyPr wrap="square" rtlCol="0">
            <a:spAutoFit/>
          </a:bodyPr>
          <a:lstStyle>
            <a:defPPr>
              <a:defRPr lang="zh-CN"/>
            </a:defPPr>
            <a:lvl1pPr>
              <a:defRPr sz="1600" b="1">
                <a:solidFill>
                  <a:srgbClr val="FF0000"/>
                </a:solidFill>
              </a:defRPr>
            </a:lvl1pPr>
          </a:lstStyle>
          <a:p>
            <a:r>
              <a:rPr lang="en-US" altLang="zh-CN" sz="1200" dirty="0">
                <a:solidFill>
                  <a:schemeClr val="bg1"/>
                </a:solidFill>
              </a:rPr>
              <a:t>improve 10%</a:t>
            </a:r>
            <a:endParaRPr lang="zh-CN" altLang="en-US" sz="1200" dirty="0">
              <a:solidFill>
                <a:schemeClr val="bg1"/>
              </a:solidFill>
            </a:endParaRPr>
          </a:p>
        </p:txBody>
      </p:sp>
      <p:sp>
        <p:nvSpPr>
          <p:cNvPr id="23" name="文本框 22"/>
          <p:cNvSpPr txBox="1"/>
          <p:nvPr/>
        </p:nvSpPr>
        <p:spPr>
          <a:xfrm>
            <a:off x="5757694" y="3637245"/>
            <a:ext cx="1183603" cy="276999"/>
          </a:xfrm>
          <a:prstGeom prst="rect">
            <a:avLst/>
          </a:prstGeom>
          <a:noFill/>
          <a:ln>
            <a:noFill/>
            <a:prstDash val="lgDash"/>
          </a:ln>
        </p:spPr>
        <p:txBody>
          <a:bodyPr wrap="square" rtlCol="0">
            <a:spAutoFit/>
          </a:bodyPr>
          <a:lstStyle>
            <a:defPPr>
              <a:defRPr lang="zh-CN"/>
            </a:defPPr>
            <a:lvl1pPr>
              <a:defRPr sz="1600" b="1">
                <a:solidFill>
                  <a:srgbClr val="FF0000"/>
                </a:solidFill>
              </a:defRPr>
            </a:lvl1pPr>
          </a:lstStyle>
          <a:p>
            <a:r>
              <a:rPr lang="en-US" altLang="zh-CN" sz="1200" dirty="0">
                <a:solidFill>
                  <a:schemeClr val="bg1"/>
                </a:solidFill>
              </a:rPr>
              <a:t>improve 25%</a:t>
            </a:r>
            <a:endParaRPr lang="zh-CN" altLang="en-US" sz="1200" dirty="0">
              <a:solidFill>
                <a:schemeClr val="bg1"/>
              </a:solidFill>
            </a:endParaRPr>
          </a:p>
        </p:txBody>
      </p:sp>
      <p:cxnSp>
        <p:nvCxnSpPr>
          <p:cNvPr id="24" name="直接连接符 23"/>
          <p:cNvCxnSpPr/>
          <p:nvPr/>
        </p:nvCxnSpPr>
        <p:spPr>
          <a:xfrm>
            <a:off x="5527290" y="3552618"/>
            <a:ext cx="329452" cy="171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H="1">
            <a:off x="5490103" y="3508181"/>
            <a:ext cx="16598" cy="190811"/>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a:off x="6792131" y="3344611"/>
            <a:ext cx="7531" cy="208007"/>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5527290" y="3081336"/>
            <a:ext cx="1149724" cy="276999"/>
          </a:xfrm>
          <a:prstGeom prst="rect">
            <a:avLst/>
          </a:prstGeom>
          <a:noFill/>
          <a:ln>
            <a:noFill/>
            <a:prstDash val="lgDash"/>
          </a:ln>
        </p:spPr>
        <p:txBody>
          <a:bodyPr wrap="square" rtlCol="0">
            <a:spAutoFit/>
          </a:bodyPr>
          <a:lstStyle>
            <a:defPPr>
              <a:defRPr lang="zh-CN"/>
            </a:defPPr>
            <a:lvl1pPr>
              <a:defRPr sz="1600" b="1">
                <a:solidFill>
                  <a:srgbClr val="FF0000"/>
                </a:solidFill>
              </a:defRPr>
            </a:lvl1pPr>
          </a:lstStyle>
          <a:p>
            <a:r>
              <a:rPr lang="en-US" altLang="zh-CN" sz="1200" dirty="0">
                <a:solidFill>
                  <a:schemeClr val="bg1"/>
                </a:solidFill>
              </a:rPr>
              <a:t>improve 18%</a:t>
            </a:r>
            <a:endParaRPr lang="zh-CN" altLang="en-US" sz="1200" dirty="0">
              <a:solidFill>
                <a:schemeClr val="bg1"/>
              </a:solidFill>
            </a:endParaRPr>
          </a:p>
        </p:txBody>
      </p:sp>
    </p:spTree>
    <p:extLst>
      <p:ext uri="{BB962C8B-B14F-4D97-AF65-F5344CB8AC3E}">
        <p14:creationId xmlns:p14="http://schemas.microsoft.com/office/powerpoint/2010/main" val="343092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5" grpId="0" animBg="1"/>
      <p:bldP spid="15" grpId="1" animBg="1"/>
      <p:bldP spid="19" grpId="0"/>
      <p:bldP spid="22" grpId="0"/>
      <p:bldP spid="23" grpId="0"/>
      <p:bldP spid="2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2586" y="237600"/>
            <a:ext cx="8520600" cy="572700"/>
          </a:xfrm>
        </p:spPr>
        <p:txBody>
          <a:bodyPr/>
          <a:lstStyle/>
          <a:p>
            <a:r>
              <a:rPr lang="en-US" altLang="zh-CN" dirty="0"/>
              <a:t>Task3: Link Prediction</a:t>
            </a:r>
            <a:endParaRPr lang="zh-CN" altLang="en-US" dirty="0"/>
          </a:p>
        </p:txBody>
      </p:sp>
      <p:sp>
        <p:nvSpPr>
          <p:cNvPr id="3" name="内容占位符 2"/>
          <p:cNvSpPr>
            <a:spLocks noGrp="1"/>
          </p:cNvSpPr>
          <p:nvPr>
            <p:ph idx="1"/>
          </p:nvPr>
        </p:nvSpPr>
        <p:spPr>
          <a:xfrm>
            <a:off x="312586" y="1177787"/>
            <a:ext cx="7311640" cy="3657600"/>
          </a:xfrm>
        </p:spPr>
        <p:txBody>
          <a:bodyPr/>
          <a:lstStyle/>
          <a:p>
            <a:pPr>
              <a:buFont typeface="Arial" panose="020B0604020202020204" pitchFamily="34" charset="0"/>
              <a:buChar char="•"/>
            </a:pPr>
            <a:r>
              <a:rPr lang="en-US" altLang="zh-CN" dirty="0"/>
              <a:t>  Tasks</a:t>
            </a:r>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endParaRPr lang="en-US" altLang="zh-CN" dirty="0"/>
          </a:p>
          <a:p>
            <a:pPr>
              <a:buFont typeface="Arial" panose="020B0604020202020204" pitchFamily="34" charset="0"/>
              <a:buChar char="•"/>
            </a:pPr>
            <a:endParaRPr lang="en-US" altLang="zh-CN" dirty="0"/>
          </a:p>
          <a:p>
            <a:pPr>
              <a:buFont typeface="Arial" panose="020B0604020202020204" pitchFamily="34" charset="0"/>
              <a:buChar char="•"/>
            </a:pPr>
            <a:r>
              <a:rPr lang="en-US" altLang="zh-CN" dirty="0"/>
              <a:t> Results and Discussion</a:t>
            </a:r>
          </a:p>
          <a:p>
            <a:pPr marL="0" indent="0">
              <a:buNone/>
            </a:pPr>
            <a:endParaRPr lang="zh-CN" altLang="en-US" dirty="0"/>
          </a:p>
        </p:txBody>
      </p:sp>
      <p:sp>
        <p:nvSpPr>
          <p:cNvPr id="4" name="灯片编号占位符 3"/>
          <p:cNvSpPr>
            <a:spLocks noGrp="1"/>
          </p:cNvSpPr>
          <p:nvPr>
            <p:ph type="sldNum" sz="quarter" idx="12"/>
          </p:nvPr>
        </p:nvSpPr>
        <p:spPr/>
        <p:txBody>
          <a:bodyPr/>
          <a:lstStyle/>
          <a:p>
            <a:fld id="{0CFEC368-1D7A-4F81-ABF6-AE0E36BAF64C}" type="slidenum">
              <a:rPr lang="en-US" smtClean="0"/>
              <a:pPr/>
              <a:t>44</a:t>
            </a:fld>
            <a:endParaRPr lang="en-US"/>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806" y="3217517"/>
            <a:ext cx="6662992" cy="1512168"/>
          </a:xfrm>
          <a:prstGeom prst="rect">
            <a:avLst/>
          </a:prstGeom>
        </p:spPr>
      </p:pic>
      <p:sp>
        <p:nvSpPr>
          <p:cNvPr id="6" name="矩形 5"/>
          <p:cNvSpPr/>
          <p:nvPr/>
        </p:nvSpPr>
        <p:spPr>
          <a:xfrm>
            <a:off x="1358643" y="3541553"/>
            <a:ext cx="6426714" cy="21602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7" name="文本框 6"/>
          <p:cNvSpPr txBox="1"/>
          <p:nvPr/>
        </p:nvSpPr>
        <p:spPr>
          <a:xfrm>
            <a:off x="1967287" y="2898265"/>
            <a:ext cx="2604713" cy="253916"/>
          </a:xfrm>
          <a:prstGeom prst="rect">
            <a:avLst/>
          </a:prstGeom>
          <a:solidFill>
            <a:srgbClr val="7030A0"/>
          </a:solidFill>
        </p:spPr>
        <p:txBody>
          <a:bodyPr wrap="square" rtlCol="0">
            <a:spAutoFit/>
          </a:bodyPr>
          <a:lstStyle/>
          <a:p>
            <a:r>
              <a:rPr lang="en-US" altLang="zh-CN" sz="1050" dirty="0">
                <a:solidFill>
                  <a:schemeClr val="tx1"/>
                </a:solidFill>
              </a:rPr>
              <a:t>the precision keeps at least 0.9</a:t>
            </a:r>
          </a:p>
        </p:txBody>
      </p:sp>
      <p:sp>
        <p:nvSpPr>
          <p:cNvPr id="8" name="矩形 7"/>
          <p:cNvSpPr/>
          <p:nvPr/>
        </p:nvSpPr>
        <p:spPr>
          <a:xfrm>
            <a:off x="5787135" y="3433541"/>
            <a:ext cx="2112522" cy="129614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9" name="文本框 8"/>
          <p:cNvSpPr txBox="1"/>
          <p:nvPr/>
        </p:nvSpPr>
        <p:spPr>
          <a:xfrm>
            <a:off x="6033129" y="4761280"/>
            <a:ext cx="1866528" cy="253916"/>
          </a:xfrm>
          <a:prstGeom prst="rect">
            <a:avLst/>
          </a:prstGeom>
          <a:solidFill>
            <a:srgbClr val="7030A0"/>
          </a:solidFill>
        </p:spPr>
        <p:txBody>
          <a:bodyPr wrap="square" rtlCol="0">
            <a:spAutoFit/>
          </a:bodyPr>
          <a:lstStyle>
            <a:defPPr>
              <a:defRPr lang="en-US"/>
            </a:defPPr>
            <a:lvl1pPr>
              <a:defRPr>
                <a:solidFill>
                  <a:schemeClr val="bg1"/>
                </a:solidFill>
              </a:defRPr>
            </a:lvl1pPr>
          </a:lstStyle>
          <a:p>
            <a:r>
              <a:rPr lang="en-US" altLang="zh-CN" sz="1050" dirty="0">
                <a:solidFill>
                  <a:schemeClr val="tx1"/>
                </a:solidFill>
              </a:rPr>
              <a:t>improve at least 15%</a:t>
            </a:r>
            <a:endParaRPr lang="zh-CN" altLang="en-US" sz="1050" dirty="0">
              <a:solidFill>
                <a:schemeClr val="tx1"/>
              </a:solidFill>
            </a:endParaRPr>
          </a:p>
        </p:txBody>
      </p:sp>
      <p:sp>
        <p:nvSpPr>
          <p:cNvPr id="10" name="矩形 9"/>
          <p:cNvSpPr/>
          <p:nvPr/>
        </p:nvSpPr>
        <p:spPr>
          <a:xfrm>
            <a:off x="1277634" y="3541553"/>
            <a:ext cx="5805645" cy="21602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2" name="流程图: 过程 11"/>
          <p:cNvSpPr/>
          <p:nvPr/>
        </p:nvSpPr>
        <p:spPr>
          <a:xfrm>
            <a:off x="1859562" y="1667035"/>
            <a:ext cx="1735950" cy="580679"/>
          </a:xfrm>
          <a:prstGeom prst="flowChartProcess">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tx1"/>
                </a:solidFill>
              </a:rPr>
              <a:t>Learn network representations</a:t>
            </a:r>
            <a:endParaRPr lang="zh-CN" altLang="en-US" sz="1100" b="1" dirty="0">
              <a:solidFill>
                <a:schemeClr val="tx1"/>
              </a:solidFill>
            </a:endParaRPr>
          </a:p>
        </p:txBody>
      </p:sp>
      <p:sp>
        <p:nvSpPr>
          <p:cNvPr id="13" name="流程图: 过程 12"/>
          <p:cNvSpPr/>
          <p:nvPr/>
        </p:nvSpPr>
        <p:spPr>
          <a:xfrm>
            <a:off x="3973554" y="1653648"/>
            <a:ext cx="2704681" cy="594066"/>
          </a:xfrm>
          <a:prstGeom prst="flowChartProcess">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tx1"/>
                </a:solidFill>
              </a:rPr>
              <a:t>predict the future links</a:t>
            </a:r>
          </a:p>
          <a:p>
            <a:pPr algn="ctr"/>
            <a:r>
              <a:rPr lang="en-US" altLang="zh-CN" sz="1100" b="1" dirty="0">
                <a:solidFill>
                  <a:schemeClr val="tx1"/>
                </a:solidFill>
              </a:rPr>
              <a:t>(nearest neighbor)</a:t>
            </a:r>
            <a:endParaRPr lang="zh-CN" altLang="en-US" sz="1100" b="1" dirty="0">
              <a:solidFill>
                <a:schemeClr val="tx1"/>
              </a:solidFill>
            </a:endParaRPr>
          </a:p>
        </p:txBody>
      </p:sp>
      <p:cxnSp>
        <p:nvCxnSpPr>
          <p:cNvPr id="14" name="直接箭头连接符 13"/>
          <p:cNvCxnSpPr/>
          <p:nvPr/>
        </p:nvCxnSpPr>
        <p:spPr>
          <a:xfrm flipV="1">
            <a:off x="3610889" y="1955296"/>
            <a:ext cx="378042" cy="415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358643" y="4375161"/>
            <a:ext cx="6426714" cy="21602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Tree>
    <p:extLst>
      <p:ext uri="{BB962C8B-B14F-4D97-AF65-F5344CB8AC3E}">
        <p14:creationId xmlns:p14="http://schemas.microsoft.com/office/powerpoint/2010/main" val="145317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0BAFBF1-1FDC-D948-9417-2D83B5BF7913}"/>
              </a:ext>
            </a:extLst>
          </p:cNvPr>
          <p:cNvPicPr>
            <a:picLocks noChangeAspect="1"/>
          </p:cNvPicPr>
          <p:nvPr/>
        </p:nvPicPr>
        <p:blipFill>
          <a:blip r:embed="rId3"/>
          <a:stretch>
            <a:fillRect/>
          </a:stretch>
        </p:blipFill>
        <p:spPr>
          <a:xfrm>
            <a:off x="1550417" y="945136"/>
            <a:ext cx="5947009" cy="3898595"/>
          </a:xfrm>
          <a:prstGeom prst="rect">
            <a:avLst/>
          </a:prstGeom>
        </p:spPr>
      </p:pic>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ADADAD"/>
                </a:solidFill>
                <a:ea typeface="+mn-ea"/>
                <a:cs typeface="+mn-cs"/>
              </a:rPr>
              <a:pPr algn="l" defTabSz="685800">
                <a:buClrTx/>
                <a:defRPr/>
              </a:pPr>
              <a:t>45</a:t>
            </a:fld>
            <a:endParaRPr lang="en-US" sz="1050" b="1" kern="1200" dirty="0">
              <a:solidFill>
                <a:srgbClr val="ADADAD"/>
              </a:solidFill>
              <a:ea typeface="+mn-ea"/>
              <a:cs typeface="+mn-cs"/>
            </a:endParaRPr>
          </a:p>
        </p:txBody>
      </p:sp>
      <p:sp>
        <p:nvSpPr>
          <p:cNvPr id="21" name="标题 1"/>
          <p:cNvSpPr txBox="1">
            <a:spLocks/>
          </p:cNvSpPr>
          <p:nvPr/>
        </p:nvSpPr>
        <p:spPr>
          <a:xfrm>
            <a:off x="1385646" y="83804"/>
            <a:ext cx="637270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defRPr/>
            </a:pPr>
            <a:endParaRPr lang="zh-CN" altLang="en-US" sz="2100" b="1" dirty="0">
              <a:solidFill>
                <a:srgbClr val="7030A0"/>
              </a:solidFill>
              <a:latin typeface="微软雅黑" panose="020B0503020204020204" pitchFamily="34" charset="-122"/>
              <a:ea typeface="微软雅黑" panose="020B0503020204020204" pitchFamily="34" charset="-122"/>
            </a:endParaRPr>
          </a:p>
        </p:txBody>
      </p:sp>
      <p:sp>
        <p:nvSpPr>
          <p:cNvPr id="9" name="标题 1"/>
          <p:cNvSpPr txBox="1">
            <a:spLocks/>
          </p:cNvSpPr>
          <p:nvPr/>
        </p:nvSpPr>
        <p:spPr>
          <a:xfrm>
            <a:off x="328899" y="88332"/>
            <a:ext cx="637270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defRPr/>
            </a:pPr>
            <a:r>
              <a:rPr lang="en-US" altLang="zh-CN" sz="2800" b="1" dirty="0" err="1">
                <a:latin typeface="微软雅黑" panose="020B0503020204020204" pitchFamily="34" charset="-122"/>
                <a:ea typeface="微软雅黑" panose="020B0503020204020204" pitchFamily="34" charset="-122"/>
              </a:rPr>
              <a:t>GraRep</a:t>
            </a:r>
            <a:endParaRPr lang="zh-CN" altLang="en-US" sz="2800" b="1" dirty="0">
              <a:latin typeface="微软雅黑" panose="020B0503020204020204" pitchFamily="34" charset="-122"/>
              <a:ea typeface="微软雅黑" panose="020B0503020204020204" pitchFamily="34" charset="-122"/>
            </a:endParaRPr>
          </a:p>
        </p:txBody>
      </p:sp>
      <p:sp>
        <p:nvSpPr>
          <p:cNvPr id="38" name="文本框 11"/>
          <p:cNvSpPr txBox="1"/>
          <p:nvPr/>
        </p:nvSpPr>
        <p:spPr>
          <a:xfrm>
            <a:off x="1195655" y="4860270"/>
            <a:ext cx="6752690" cy="2539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050" dirty="0" err="1">
                <a:solidFill>
                  <a:schemeClr val="bg1">
                    <a:lumMod val="75000"/>
                    <a:lumOff val="25000"/>
                  </a:schemeClr>
                </a:solidFill>
              </a:rPr>
              <a:t>Shaosheng</a:t>
            </a:r>
            <a:r>
              <a:rPr lang="en-US" altLang="zh-CN" sz="1050" dirty="0">
                <a:solidFill>
                  <a:schemeClr val="bg1">
                    <a:lumMod val="75000"/>
                    <a:lumOff val="25000"/>
                  </a:schemeClr>
                </a:solidFill>
              </a:rPr>
              <a:t> Cao et al. </a:t>
            </a:r>
            <a:r>
              <a:rPr lang="en-US" altLang="zh-CN" sz="1050" dirty="0" err="1">
                <a:solidFill>
                  <a:schemeClr val="bg1">
                    <a:lumMod val="75000"/>
                    <a:lumOff val="25000"/>
                  </a:schemeClr>
                </a:solidFill>
              </a:rPr>
              <a:t>GraRep</a:t>
            </a:r>
            <a:r>
              <a:rPr lang="en-US" altLang="zh-CN" sz="1050" dirty="0">
                <a:solidFill>
                  <a:schemeClr val="bg1">
                    <a:lumMod val="75000"/>
                    <a:lumOff val="25000"/>
                  </a:schemeClr>
                </a:solidFill>
              </a:rPr>
              <a:t>: Learning Graph Representations with Global Structural Information. </a:t>
            </a:r>
            <a:r>
              <a:rPr lang="en-US" altLang="zh-CN" sz="1050" i="1" dirty="0">
                <a:solidFill>
                  <a:schemeClr val="bg1">
                    <a:lumMod val="75000"/>
                    <a:lumOff val="25000"/>
                  </a:schemeClr>
                </a:solidFill>
              </a:rPr>
              <a:t>CIKM 2015</a:t>
            </a:r>
            <a:r>
              <a:rPr lang="en-US" altLang="zh-CN" sz="1050" dirty="0">
                <a:solidFill>
                  <a:schemeClr val="bg1">
                    <a:lumMod val="75000"/>
                    <a:lumOff val="25000"/>
                  </a:schemeClr>
                </a:solidFill>
              </a:rPr>
              <a:t>.</a:t>
            </a:r>
          </a:p>
        </p:txBody>
      </p:sp>
      <p:sp>
        <p:nvSpPr>
          <p:cNvPr id="3" name="文本框 2">
            <a:extLst>
              <a:ext uri="{FF2B5EF4-FFF2-40B4-BE49-F238E27FC236}">
                <a16:creationId xmlns:a16="http://schemas.microsoft.com/office/drawing/2014/main" id="{45B62938-6741-8F42-B94D-BB220FE347BB}"/>
              </a:ext>
            </a:extLst>
          </p:cNvPr>
          <p:cNvSpPr txBox="1"/>
          <p:nvPr/>
        </p:nvSpPr>
        <p:spPr>
          <a:xfrm>
            <a:off x="6373675" y="1491132"/>
            <a:ext cx="1143001" cy="954107"/>
          </a:xfrm>
          <a:prstGeom prst="rect">
            <a:avLst/>
          </a:prstGeom>
          <a:noFill/>
        </p:spPr>
        <p:txBody>
          <a:bodyPr wrap="square" rtlCol="0">
            <a:spAutoFit/>
          </a:bodyPr>
          <a:lstStyle/>
          <a:p>
            <a:r>
              <a:rPr kumimoji="1" lang="en-US" altLang="zh-CN" dirty="0">
                <a:solidFill>
                  <a:srgbClr val="ADADAD"/>
                </a:solidFill>
              </a:rPr>
              <a:t>capturing</a:t>
            </a:r>
          </a:p>
          <a:p>
            <a:r>
              <a:rPr kumimoji="1" lang="en-US" altLang="zh-CN" dirty="0">
                <a:solidFill>
                  <a:srgbClr val="ADADAD"/>
                </a:solidFill>
              </a:rPr>
              <a:t>different</a:t>
            </a:r>
          </a:p>
          <a:p>
            <a:r>
              <a:rPr kumimoji="1" lang="en-US" altLang="zh-CN" dirty="0">
                <a:solidFill>
                  <a:srgbClr val="ADADAD"/>
                </a:solidFill>
              </a:rPr>
              <a:t>k-step</a:t>
            </a:r>
          </a:p>
          <a:p>
            <a:r>
              <a:rPr kumimoji="1" lang="en-US" altLang="zh-CN" dirty="0">
                <a:solidFill>
                  <a:srgbClr val="ADADAD"/>
                </a:solidFill>
              </a:rPr>
              <a:t>information</a:t>
            </a:r>
            <a:endParaRPr kumimoji="1" lang="zh-CN" altLang="en-US" dirty="0">
              <a:solidFill>
                <a:srgbClr val="ADADAD"/>
              </a:solidFill>
            </a:endParaRPr>
          </a:p>
        </p:txBody>
      </p:sp>
      <p:sp>
        <p:nvSpPr>
          <p:cNvPr id="8" name="文本框 7">
            <a:extLst>
              <a:ext uri="{FF2B5EF4-FFF2-40B4-BE49-F238E27FC236}">
                <a16:creationId xmlns:a16="http://schemas.microsoft.com/office/drawing/2014/main" id="{468C7154-8C4F-4849-A650-2CF7FBA7B849}"/>
              </a:ext>
            </a:extLst>
          </p:cNvPr>
          <p:cNvSpPr txBox="1"/>
          <p:nvPr/>
        </p:nvSpPr>
        <p:spPr>
          <a:xfrm>
            <a:off x="6424075" y="3359046"/>
            <a:ext cx="1143001" cy="1169551"/>
          </a:xfrm>
          <a:prstGeom prst="rect">
            <a:avLst/>
          </a:prstGeom>
          <a:noFill/>
        </p:spPr>
        <p:txBody>
          <a:bodyPr wrap="square" rtlCol="0">
            <a:spAutoFit/>
          </a:bodyPr>
          <a:lstStyle/>
          <a:p>
            <a:r>
              <a:rPr kumimoji="1" lang="en-US" altLang="zh-CN" dirty="0">
                <a:solidFill>
                  <a:srgbClr val="ADADAD"/>
                </a:solidFill>
              </a:rPr>
              <a:t>maintaining</a:t>
            </a:r>
          </a:p>
          <a:p>
            <a:r>
              <a:rPr kumimoji="1" lang="en-US" altLang="zh-CN" dirty="0">
                <a:solidFill>
                  <a:srgbClr val="ADADAD"/>
                </a:solidFill>
              </a:rPr>
              <a:t>different</a:t>
            </a:r>
          </a:p>
          <a:p>
            <a:r>
              <a:rPr kumimoji="1" lang="en-US" altLang="zh-CN" dirty="0">
                <a:solidFill>
                  <a:srgbClr val="ADADAD"/>
                </a:solidFill>
              </a:rPr>
              <a:t>k-step</a:t>
            </a:r>
          </a:p>
          <a:p>
            <a:r>
              <a:rPr kumimoji="1" lang="en-US" altLang="zh-CN" dirty="0">
                <a:solidFill>
                  <a:srgbClr val="ADADAD"/>
                </a:solidFill>
              </a:rPr>
              <a:t>information</a:t>
            </a:r>
          </a:p>
          <a:p>
            <a:r>
              <a:rPr kumimoji="1" lang="en-US" altLang="zh-CN" dirty="0">
                <a:solidFill>
                  <a:srgbClr val="ADADAD"/>
                </a:solidFill>
              </a:rPr>
              <a:t>separately</a:t>
            </a:r>
          </a:p>
        </p:txBody>
      </p:sp>
      <p:sp>
        <p:nvSpPr>
          <p:cNvPr id="10" name="文本框 9">
            <a:extLst>
              <a:ext uri="{FF2B5EF4-FFF2-40B4-BE49-F238E27FC236}">
                <a16:creationId xmlns:a16="http://schemas.microsoft.com/office/drawing/2014/main" id="{89293D8D-2515-1B43-BB96-C8D971289370}"/>
              </a:ext>
            </a:extLst>
          </p:cNvPr>
          <p:cNvSpPr txBox="1"/>
          <p:nvPr/>
        </p:nvSpPr>
        <p:spPr>
          <a:xfrm>
            <a:off x="1885812" y="2755935"/>
            <a:ext cx="3977851" cy="276999"/>
          </a:xfrm>
          <a:prstGeom prst="rect">
            <a:avLst/>
          </a:prstGeom>
          <a:noFill/>
        </p:spPr>
        <p:txBody>
          <a:bodyPr wrap="square" rtlCol="0">
            <a:spAutoFit/>
          </a:bodyPr>
          <a:lstStyle/>
          <a:p>
            <a:r>
              <a:rPr kumimoji="1" lang="en-US" altLang="zh-CN" sz="1200" dirty="0">
                <a:solidFill>
                  <a:srgbClr val="ADADAD"/>
                </a:solidFill>
              </a:rPr>
              <a:t>1-step	2-step	   3-step	        4-step</a:t>
            </a:r>
            <a:endParaRPr kumimoji="1" lang="zh-CN" altLang="en-US" sz="1200" dirty="0">
              <a:solidFill>
                <a:srgbClr val="ADADAD"/>
              </a:solidFill>
            </a:endParaRPr>
          </a:p>
        </p:txBody>
      </p:sp>
      <p:sp>
        <p:nvSpPr>
          <p:cNvPr id="11" name="文本框 10">
            <a:extLst>
              <a:ext uri="{FF2B5EF4-FFF2-40B4-BE49-F238E27FC236}">
                <a16:creationId xmlns:a16="http://schemas.microsoft.com/office/drawing/2014/main" id="{93F7B886-81F8-E144-8F2D-B6B581BDED57}"/>
              </a:ext>
            </a:extLst>
          </p:cNvPr>
          <p:cNvSpPr txBox="1"/>
          <p:nvPr/>
        </p:nvSpPr>
        <p:spPr>
          <a:xfrm>
            <a:off x="2507275" y="4566732"/>
            <a:ext cx="2734923" cy="276999"/>
          </a:xfrm>
          <a:prstGeom prst="rect">
            <a:avLst/>
          </a:prstGeom>
          <a:noFill/>
        </p:spPr>
        <p:txBody>
          <a:bodyPr wrap="square" rtlCol="0">
            <a:spAutoFit/>
          </a:bodyPr>
          <a:lstStyle/>
          <a:p>
            <a:r>
              <a:rPr kumimoji="1" lang="en-US" altLang="zh-CN" sz="1200" dirty="0">
                <a:solidFill>
                  <a:srgbClr val="ADADAD"/>
                </a:solidFill>
              </a:rPr>
              <a:t>Do not distinguish 1-step and 2-step</a:t>
            </a:r>
            <a:endParaRPr kumimoji="1" lang="zh-CN" altLang="en-US" sz="1200" dirty="0">
              <a:solidFill>
                <a:srgbClr val="ADADAD"/>
              </a:solidFill>
            </a:endParaRPr>
          </a:p>
        </p:txBody>
      </p:sp>
    </p:spTree>
    <p:extLst>
      <p:ext uri="{BB962C8B-B14F-4D97-AF65-F5344CB8AC3E}">
        <p14:creationId xmlns:p14="http://schemas.microsoft.com/office/powerpoint/2010/main" val="1029049313"/>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46</a:t>
            </a:fld>
            <a:endParaRPr lang="en-US" dirty="0"/>
          </a:p>
        </p:txBody>
      </p:sp>
      <p:sp>
        <p:nvSpPr>
          <p:cNvPr id="9" name="文本框 8"/>
          <p:cNvSpPr txBox="1"/>
          <p:nvPr/>
        </p:nvSpPr>
        <p:spPr>
          <a:xfrm>
            <a:off x="318454" y="865429"/>
            <a:ext cx="8334657" cy="3529171"/>
          </a:xfrm>
          <a:prstGeom prst="rect">
            <a:avLst/>
          </a:prstGeom>
          <a:noFill/>
        </p:spPr>
        <p:txBody>
          <a:bodyPr wrap="square" rtlCol="0">
            <a:spAutoFit/>
          </a:bodyPr>
          <a:lstStyle/>
          <a:p>
            <a:pPr marL="285750" indent="-285750">
              <a:spcBef>
                <a:spcPts val="400"/>
              </a:spcBef>
              <a:buClr>
                <a:srgbClr val="ADADAD"/>
              </a:buClr>
              <a:buFont typeface="Arial" panose="020B0604020202020204" pitchFamily="34" charset="0"/>
              <a:buChar char="•"/>
            </a:pPr>
            <a:r>
              <a:rPr lang="en-US" altLang="zh-CN" sz="2000" dirty="0">
                <a:solidFill>
                  <a:srgbClr val="ADADAD"/>
                </a:solidFill>
                <a:latin typeface="+mj-lt"/>
                <a:ea typeface="微软雅黑" panose="020B0503020204020204" pitchFamily="34" charset="-122"/>
              </a:rPr>
              <a:t>D</a:t>
            </a:r>
            <a:r>
              <a:rPr lang="en-US" altLang="zh-CN" sz="2000" dirty="0" smtClean="0">
                <a:solidFill>
                  <a:srgbClr val="ADADAD"/>
                </a:solidFill>
                <a:latin typeface="+mj-lt"/>
                <a:ea typeface="微软雅黑" panose="020B0503020204020204" pitchFamily="34" charset="-122"/>
              </a:rPr>
              <a:t>ifferent </a:t>
            </a:r>
            <a:r>
              <a:rPr lang="en-US" altLang="zh-CN" sz="2000" dirty="0">
                <a:solidFill>
                  <a:srgbClr val="ADADAD"/>
                </a:solidFill>
                <a:latin typeface="+mj-lt"/>
                <a:ea typeface="微软雅黑" panose="020B0503020204020204" pitchFamily="34" charset="-122"/>
              </a:rPr>
              <a:t>networks/tasks require different high-order proximities</a:t>
            </a:r>
          </a:p>
          <a:p>
            <a:pPr marL="557213" lvl="1" indent="-214313">
              <a:spcBef>
                <a:spcPts val="400"/>
              </a:spcBef>
              <a:buClr>
                <a:srgbClr val="ADADAD"/>
              </a:buClr>
              <a:buFont typeface="Arial" panose="020B0604020202020204" pitchFamily="34" charset="0"/>
              <a:buChar char="•"/>
            </a:pPr>
            <a:r>
              <a:rPr lang="en-US" altLang="zh-CN" sz="1600" dirty="0">
                <a:solidFill>
                  <a:srgbClr val="ADADAD"/>
                </a:solidFill>
                <a:latin typeface="+mj-lt"/>
                <a:ea typeface="微软雅黑" panose="020B0503020204020204" pitchFamily="34" charset="-122"/>
              </a:rPr>
              <a:t>E.g., multi-scale classification </a:t>
            </a:r>
            <a:r>
              <a:rPr lang="da-DK" altLang="zh-CN" sz="1600" dirty="0">
                <a:solidFill>
                  <a:srgbClr val="ADADAD"/>
                </a:solidFill>
                <a:latin typeface="+mj-lt"/>
                <a:ea typeface="微软雅黑" panose="020B0503020204020204" pitchFamily="34" charset="-122"/>
              </a:rPr>
              <a:t>(Bryan Perozzi, et al, 2017)</a:t>
            </a:r>
          </a:p>
          <a:p>
            <a:pPr marL="171450" lvl="1" indent="-171450">
              <a:spcBef>
                <a:spcPts val="400"/>
              </a:spcBef>
              <a:buClr>
                <a:srgbClr val="ADADAD"/>
              </a:buClr>
              <a:buFont typeface="Arial" panose="020B0604020202020204" pitchFamily="34" charset="0"/>
              <a:buChar char="•"/>
            </a:pPr>
            <a:endParaRPr lang="en-US" altLang="zh-CN" dirty="0">
              <a:solidFill>
                <a:srgbClr val="ADADAD"/>
              </a:solidFill>
              <a:latin typeface="+mj-lt"/>
              <a:ea typeface="微软雅黑" panose="020B0503020204020204" pitchFamily="34" charset="-122"/>
            </a:endParaRPr>
          </a:p>
          <a:p>
            <a:pPr marL="171450" lvl="1" indent="-171450">
              <a:spcBef>
                <a:spcPts val="400"/>
              </a:spcBef>
              <a:buClr>
                <a:srgbClr val="ADADAD"/>
              </a:buClr>
              <a:buFont typeface="Arial" panose="020B0604020202020204" pitchFamily="34" charset="0"/>
              <a:buChar char="•"/>
            </a:pPr>
            <a:endParaRPr lang="en-US" altLang="zh-CN" dirty="0">
              <a:solidFill>
                <a:srgbClr val="ADADAD"/>
              </a:solidFill>
              <a:latin typeface="+mj-lt"/>
              <a:ea typeface="微软雅黑" panose="020B0503020204020204" pitchFamily="34" charset="-122"/>
            </a:endParaRPr>
          </a:p>
          <a:p>
            <a:pPr marL="171450" lvl="1" indent="-171450">
              <a:spcBef>
                <a:spcPts val="400"/>
              </a:spcBef>
              <a:buClr>
                <a:srgbClr val="ADADAD"/>
              </a:buClr>
              <a:buFont typeface="Arial" panose="020B0604020202020204" pitchFamily="34" charset="0"/>
              <a:buChar char="•"/>
            </a:pPr>
            <a:endParaRPr lang="en-US" altLang="zh-CN" dirty="0">
              <a:solidFill>
                <a:srgbClr val="ADADAD"/>
              </a:solidFill>
              <a:latin typeface="+mj-lt"/>
              <a:ea typeface="微软雅黑" panose="020B0503020204020204" pitchFamily="34" charset="-122"/>
            </a:endParaRPr>
          </a:p>
          <a:p>
            <a:pPr lvl="1">
              <a:spcBef>
                <a:spcPts val="400"/>
              </a:spcBef>
              <a:buClr>
                <a:srgbClr val="ADADAD"/>
              </a:buClr>
            </a:pPr>
            <a:endParaRPr lang="en-US" altLang="zh-CN" dirty="0">
              <a:solidFill>
                <a:srgbClr val="ADADAD"/>
              </a:solidFill>
              <a:latin typeface="+mj-lt"/>
              <a:ea typeface="微软雅黑" panose="020B0503020204020204" pitchFamily="34" charset="-122"/>
            </a:endParaRPr>
          </a:p>
          <a:p>
            <a:pPr marL="285750" lvl="1" indent="-285750">
              <a:spcBef>
                <a:spcPts val="400"/>
              </a:spcBef>
              <a:buClr>
                <a:srgbClr val="ADADAD"/>
              </a:buClr>
              <a:buFont typeface="Arial" panose="020B0604020202020204" pitchFamily="34" charset="0"/>
              <a:buChar char="•"/>
            </a:pPr>
            <a:endParaRPr lang="en-US" altLang="zh-CN" sz="2000" dirty="0">
              <a:solidFill>
                <a:srgbClr val="ADADAD"/>
              </a:solidFill>
              <a:latin typeface="+mj-lt"/>
              <a:ea typeface="微软雅黑" panose="020B0503020204020204" pitchFamily="34" charset="-122"/>
            </a:endParaRPr>
          </a:p>
          <a:p>
            <a:pPr marL="342900" lvl="1">
              <a:spcBef>
                <a:spcPts val="400"/>
              </a:spcBef>
              <a:buClr>
                <a:srgbClr val="ADADAD"/>
              </a:buClr>
            </a:pPr>
            <a:endParaRPr lang="en-US" altLang="zh-CN" sz="2000" dirty="0">
              <a:solidFill>
                <a:srgbClr val="ADADAD"/>
              </a:solidFill>
              <a:latin typeface="+mj-lt"/>
              <a:ea typeface="微软雅黑" panose="020B0503020204020204" pitchFamily="34" charset="-122"/>
            </a:endParaRPr>
          </a:p>
          <a:p>
            <a:pPr marL="628650" lvl="1" indent="-285750">
              <a:spcBef>
                <a:spcPts val="400"/>
              </a:spcBef>
              <a:buClr>
                <a:srgbClr val="ADADAD"/>
              </a:buClr>
              <a:buFont typeface="Arial" panose="020B0604020202020204" pitchFamily="34" charset="0"/>
              <a:buChar char="•"/>
            </a:pPr>
            <a:r>
              <a:rPr lang="en-US" altLang="zh-CN" sz="2000" dirty="0">
                <a:solidFill>
                  <a:srgbClr val="ADADAD"/>
                </a:solidFill>
                <a:latin typeface="+mj-lt"/>
                <a:ea typeface="微软雅黑" panose="020B0503020204020204" pitchFamily="34" charset="-122"/>
              </a:rPr>
              <a:t> </a:t>
            </a:r>
            <a:r>
              <a:rPr lang="en-US" altLang="zh-CN" sz="1800" dirty="0">
                <a:solidFill>
                  <a:srgbClr val="ADADAD"/>
                </a:solidFill>
                <a:latin typeface="+mj-lt"/>
                <a:ea typeface="微软雅黑" panose="020B0503020204020204" pitchFamily="34" charset="-122"/>
              </a:rPr>
              <a:t>E.g., networks with different scales and sparsity</a:t>
            </a:r>
            <a:endParaRPr lang="en-US" altLang="zh-CN" sz="2800" dirty="0">
              <a:solidFill>
                <a:srgbClr val="ADADAD"/>
              </a:solidFill>
              <a:latin typeface="+mj-lt"/>
              <a:ea typeface="微软雅黑" panose="020B0503020204020204" pitchFamily="34" charset="-122"/>
            </a:endParaRPr>
          </a:p>
          <a:p>
            <a:pPr marL="285750" indent="-285750">
              <a:spcBef>
                <a:spcPts val="400"/>
              </a:spcBef>
              <a:buClr>
                <a:srgbClr val="ADADAD"/>
              </a:buClr>
              <a:buFont typeface="Arial" panose="020B0604020202020204" pitchFamily="34" charset="0"/>
              <a:buChar char="•"/>
            </a:pPr>
            <a:r>
              <a:rPr lang="en-US" altLang="zh-CN" sz="2000" dirty="0">
                <a:solidFill>
                  <a:srgbClr val="ADADAD"/>
                </a:solidFill>
                <a:latin typeface="+mj-lt"/>
                <a:ea typeface="微软雅黑" panose="020B0503020204020204" pitchFamily="34" charset="-122"/>
              </a:rPr>
              <a:t> Proximities of different orders can also be arbitrarily weighted</a:t>
            </a:r>
          </a:p>
          <a:p>
            <a:pPr marL="557213" lvl="1" indent="-214313">
              <a:spcBef>
                <a:spcPts val="400"/>
              </a:spcBef>
              <a:buClr>
                <a:srgbClr val="ADADAD"/>
              </a:buClr>
              <a:buFont typeface="Arial" panose="020B0604020202020204" pitchFamily="34" charset="0"/>
              <a:buChar char="•"/>
            </a:pPr>
            <a:r>
              <a:rPr lang="en-US" altLang="zh-CN" sz="1800" dirty="0">
                <a:solidFill>
                  <a:srgbClr val="ADADAD"/>
                </a:solidFill>
                <a:latin typeface="+mj-lt"/>
                <a:ea typeface="微软雅黑" panose="020B0503020204020204" pitchFamily="34" charset="-122"/>
              </a:rPr>
              <a:t>E.g., equal weights, exponentially decayed weights (Katz) </a:t>
            </a:r>
          </a:p>
        </p:txBody>
      </p:sp>
      <p:pic>
        <p:nvPicPr>
          <p:cNvPr id="10" name="图片 9"/>
          <p:cNvPicPr>
            <a:picLocks noChangeAspect="1"/>
          </p:cNvPicPr>
          <p:nvPr/>
        </p:nvPicPr>
        <p:blipFill>
          <a:blip r:embed="rId3"/>
          <a:stretch>
            <a:fillRect/>
          </a:stretch>
        </p:blipFill>
        <p:spPr>
          <a:xfrm>
            <a:off x="3459668" y="1783114"/>
            <a:ext cx="2052228" cy="1469420"/>
          </a:xfrm>
          <a:prstGeom prst="rect">
            <a:avLst/>
          </a:prstGeom>
        </p:spPr>
      </p:pic>
      <p:sp>
        <p:nvSpPr>
          <p:cNvPr id="11" name="标题 1"/>
          <p:cNvSpPr txBox="1">
            <a:spLocks/>
          </p:cNvSpPr>
          <p:nvPr/>
        </p:nvSpPr>
        <p:spPr>
          <a:xfrm>
            <a:off x="318455" y="94821"/>
            <a:ext cx="6554291"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pitchFamily="34" charset="-122"/>
                <a:ea typeface="微软雅黑" panose="020B0503020204020204" pitchFamily="34" charset="-122"/>
              </a:rPr>
              <a:t>Different High-Order Proximities </a:t>
            </a:r>
            <a:endParaRPr lang="zh-CN" altLang="en-US" sz="2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17896427"/>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47</a:t>
            </a:fld>
            <a:endParaRPr lang="en-US" dirty="0"/>
          </a:p>
        </p:txBody>
      </p:sp>
      <p:sp>
        <p:nvSpPr>
          <p:cNvPr id="9" name="文本框 8"/>
          <p:cNvSpPr txBox="1"/>
          <p:nvPr/>
        </p:nvSpPr>
        <p:spPr>
          <a:xfrm>
            <a:off x="326914" y="866777"/>
            <a:ext cx="8599371" cy="3908762"/>
          </a:xfrm>
          <a:prstGeom prst="rect">
            <a:avLst/>
          </a:prstGeom>
          <a:noFill/>
        </p:spPr>
        <p:txBody>
          <a:bodyPr wrap="square" rtlCol="0">
            <a:spAutoFit/>
          </a:bodyPr>
          <a:lstStyle>
            <a:defPPr marR="0" lvl="0" algn="l" rtl="0">
              <a:lnSpc>
                <a:spcPct val="100000"/>
              </a:lnSpc>
              <a:spcBef>
                <a:spcPts val="0"/>
              </a:spcBef>
              <a:spcAft>
                <a:spcPts val="0"/>
              </a:spcAft>
            </a:defPPr>
            <a:lvl1pPr marL="285750" indent="-285750">
              <a:spcBef>
                <a:spcPts val="400"/>
              </a:spcBef>
              <a:buClr>
                <a:srgbClr val="ADADAD"/>
              </a:buClr>
              <a:buFont typeface="Arial" panose="020B0604020202020204" pitchFamily="34" charset="0"/>
              <a:buChar char="•"/>
              <a:defRPr sz="1800">
                <a:solidFill>
                  <a:srgbClr val="ADADAD"/>
                </a:solidFill>
                <a:latin typeface="+mj-lt"/>
                <a:ea typeface="微软雅黑" panose="020B0503020204020204" pitchFamily="34" charset="-122"/>
              </a:defRPr>
            </a:lvl1pPr>
            <a:lvl2pPr marL="557213" indent="-214313">
              <a:spcBef>
                <a:spcPts val="400"/>
              </a:spcBef>
              <a:buClr>
                <a:srgbClr val="ADADAD"/>
              </a:buClr>
              <a:buFont typeface="Arial" panose="020B0604020202020204" pitchFamily="34" charset="0"/>
              <a:buChar char="•"/>
              <a:defRPr>
                <a:solidFill>
                  <a:srgbClr val="ADADAD"/>
                </a:solidFill>
                <a:latin typeface="+mj-lt"/>
                <a:ea typeface="微软雅黑" panose="020B0503020204020204" pitchFamily="34" charset="-122"/>
              </a:defRPr>
            </a:lvl2pPr>
          </a:lstStyle>
          <a:p>
            <a:r>
              <a:rPr lang="en-US" altLang="zh-CN" dirty="0"/>
              <a:t> Existing methods can only preserve one fixed high-order proximity</a:t>
            </a:r>
          </a:p>
          <a:p>
            <a:pPr lvl="1"/>
            <a:r>
              <a:rPr lang="en-US" altLang="zh-CN" dirty="0"/>
              <a:t>Different high-order proximities are calculated separately</a:t>
            </a:r>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marL="342900" lvl="1" indent="0">
              <a:buNone/>
            </a:pPr>
            <a:endParaRPr lang="en-US" altLang="zh-CN" dirty="0"/>
          </a:p>
          <a:p>
            <a:r>
              <a:rPr lang="en-US" altLang="zh-CN" dirty="0"/>
              <a:t>-&gt; How to preserve arbitrary-order proximity while guaranteeing accuracy and </a:t>
            </a:r>
            <a:r>
              <a:rPr lang="en-US" altLang="zh-CN" dirty="0" smtClean="0"/>
              <a:t>efficiency?</a:t>
            </a:r>
            <a:endParaRPr lang="zh-CN" altLang="en-US" dirty="0"/>
          </a:p>
        </p:txBody>
      </p:sp>
      <p:pic>
        <p:nvPicPr>
          <p:cNvPr id="6" name="Picture 2" descr="Image result for soci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2495" y="1600843"/>
            <a:ext cx="2332780" cy="113454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接箭头连接符 6"/>
          <p:cNvCxnSpPr/>
          <p:nvPr/>
        </p:nvCxnSpPr>
        <p:spPr>
          <a:xfrm flipH="1">
            <a:off x="2465766" y="2498336"/>
            <a:ext cx="1296144" cy="648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a:off x="3741339" y="2583294"/>
            <a:ext cx="296889" cy="6740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4636817" y="2636835"/>
            <a:ext cx="0" cy="648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6090591" y="2724648"/>
            <a:ext cx="594066" cy="253916"/>
          </a:xfrm>
          <a:prstGeom prst="rect">
            <a:avLst/>
          </a:prstGeom>
          <a:noFill/>
        </p:spPr>
        <p:txBody>
          <a:bodyPr wrap="square" rtlCol="0">
            <a:spAutoFit/>
          </a:bodyPr>
          <a:lstStyle/>
          <a:p>
            <a:r>
              <a:rPr lang="en-US" altLang="zh-CN" sz="1050" dirty="0"/>
              <a:t>……</a:t>
            </a:r>
            <a:endParaRPr lang="zh-CN" altLang="en-US" sz="1050" dirty="0"/>
          </a:p>
        </p:txBody>
      </p:sp>
      <p:cxnSp>
        <p:nvCxnSpPr>
          <p:cNvPr id="14" name="直接箭头连接符 13"/>
          <p:cNvCxnSpPr/>
          <p:nvPr/>
        </p:nvCxnSpPr>
        <p:spPr>
          <a:xfrm>
            <a:off x="4920570" y="2660502"/>
            <a:ext cx="373222" cy="6244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2347348" y="2609233"/>
            <a:ext cx="855042" cy="253916"/>
          </a:xfrm>
          <a:prstGeom prst="rect">
            <a:avLst/>
          </a:prstGeom>
          <a:noFill/>
        </p:spPr>
        <p:txBody>
          <a:bodyPr wrap="none" lIns="68580" tIns="34290" rIns="68580" bIns="34290">
            <a:spAutoFit/>
          </a:bodyPr>
          <a:lstStyle/>
          <a:p>
            <a:pPr algn="ctr"/>
            <a:r>
              <a:rPr lang="en-US" altLang="zh-CN" sz="1200" dirty="0">
                <a:ln w="0"/>
                <a:solidFill>
                  <a:schemeClr val="tx1"/>
                </a:solidFill>
              </a:rPr>
              <a:t>Proximity1</a:t>
            </a:r>
            <a:endParaRPr lang="zh-CN" altLang="en-US" sz="1200" dirty="0">
              <a:ln w="0"/>
              <a:solidFill>
                <a:schemeClr val="tx1"/>
              </a:solidFill>
            </a:endParaRPr>
          </a:p>
        </p:txBody>
      </p:sp>
      <p:sp>
        <p:nvSpPr>
          <p:cNvPr id="16" name="矩形 15"/>
          <p:cNvSpPr/>
          <p:nvPr/>
        </p:nvSpPr>
        <p:spPr>
          <a:xfrm>
            <a:off x="2984376" y="2907165"/>
            <a:ext cx="855042" cy="253916"/>
          </a:xfrm>
          <a:prstGeom prst="rect">
            <a:avLst/>
          </a:prstGeom>
          <a:noFill/>
        </p:spPr>
        <p:txBody>
          <a:bodyPr wrap="none" lIns="68580" tIns="34290" rIns="68580" bIns="34290">
            <a:spAutoFit/>
          </a:bodyPr>
          <a:lstStyle/>
          <a:p>
            <a:pPr algn="ctr"/>
            <a:r>
              <a:rPr lang="en-US" altLang="zh-CN" sz="1200" dirty="0">
                <a:ln w="0"/>
                <a:solidFill>
                  <a:schemeClr val="tx1"/>
                </a:solidFill>
              </a:rPr>
              <a:t>Proximity2</a:t>
            </a:r>
            <a:endParaRPr lang="zh-CN" altLang="en-US" sz="1200">
              <a:ln w="0"/>
              <a:solidFill>
                <a:schemeClr val="tx1"/>
              </a:solidFill>
            </a:endParaRPr>
          </a:p>
        </p:txBody>
      </p:sp>
      <p:sp>
        <p:nvSpPr>
          <p:cNvPr id="17" name="矩形 16"/>
          <p:cNvSpPr/>
          <p:nvPr/>
        </p:nvSpPr>
        <p:spPr>
          <a:xfrm>
            <a:off x="3833734" y="2933269"/>
            <a:ext cx="855042" cy="253916"/>
          </a:xfrm>
          <a:prstGeom prst="rect">
            <a:avLst/>
          </a:prstGeom>
          <a:noFill/>
        </p:spPr>
        <p:txBody>
          <a:bodyPr wrap="none" lIns="68580" tIns="34290" rIns="68580" bIns="34290">
            <a:spAutoFit/>
          </a:bodyPr>
          <a:lstStyle/>
          <a:p>
            <a:pPr algn="ctr"/>
            <a:r>
              <a:rPr lang="en-US" altLang="zh-CN" sz="1200" dirty="0">
                <a:ln w="0"/>
                <a:solidFill>
                  <a:schemeClr val="tx1"/>
                </a:solidFill>
              </a:rPr>
              <a:t>Proximity3</a:t>
            </a:r>
            <a:endParaRPr lang="zh-CN" altLang="en-US" sz="1200">
              <a:ln w="0"/>
              <a:solidFill>
                <a:schemeClr val="tx1"/>
              </a:solidFill>
            </a:endParaRPr>
          </a:p>
        </p:txBody>
      </p:sp>
      <p:sp>
        <p:nvSpPr>
          <p:cNvPr id="18" name="矩形 17"/>
          <p:cNvSpPr/>
          <p:nvPr/>
        </p:nvSpPr>
        <p:spPr>
          <a:xfrm>
            <a:off x="5150022" y="2907165"/>
            <a:ext cx="855042" cy="253916"/>
          </a:xfrm>
          <a:prstGeom prst="rect">
            <a:avLst/>
          </a:prstGeom>
          <a:noFill/>
        </p:spPr>
        <p:txBody>
          <a:bodyPr wrap="none" lIns="68580" tIns="34290" rIns="68580" bIns="34290">
            <a:spAutoFit/>
          </a:bodyPr>
          <a:lstStyle/>
          <a:p>
            <a:pPr algn="ctr"/>
            <a:r>
              <a:rPr lang="en-US" altLang="zh-CN" sz="1200" dirty="0">
                <a:ln w="0"/>
                <a:solidFill>
                  <a:schemeClr val="tx1"/>
                </a:solidFill>
              </a:rPr>
              <a:t>Proximity4</a:t>
            </a:r>
            <a:endParaRPr lang="zh-CN" altLang="en-US" sz="1200">
              <a:ln w="0"/>
              <a:solidFill>
                <a:schemeClr val="tx1"/>
              </a:solidFill>
            </a:endParaRPr>
          </a:p>
        </p:txBody>
      </p:sp>
      <mc:AlternateContent xmlns:mc="http://schemas.openxmlformats.org/markup-compatibility/2006" xmlns:a14="http://schemas.microsoft.com/office/drawing/2010/main">
        <mc:Choice Requires="a14">
          <p:sp>
            <p:nvSpPr>
              <p:cNvPr id="19" name="矩形 18"/>
              <p:cNvSpPr/>
              <p:nvPr/>
            </p:nvSpPr>
            <p:spPr>
              <a:xfrm>
                <a:off x="3439280" y="3298801"/>
                <a:ext cx="402966" cy="402966"/>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15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oMath>
                  </m:oMathPara>
                </a14:m>
                <a:endParaRPr lang="zh-CN" altLang="en-US" sz="1500">
                  <a:ln w="0"/>
                  <a:solidFill>
                    <a:schemeClr val="tx1"/>
                  </a:solidFill>
                  <a:effectLst>
                    <a:outerShdw blurRad="38100" dist="19050" dir="2700000" algn="tl" rotWithShape="0">
                      <a:schemeClr val="dk1">
                        <a:alpha val="40000"/>
                      </a:schemeClr>
                    </a:outerShdw>
                  </a:effectLst>
                </a:endParaRPr>
              </a:p>
            </p:txBody>
          </p:sp>
        </mc:Choice>
        <mc:Fallback xmlns="">
          <p:sp>
            <p:nvSpPr>
              <p:cNvPr id="19" name="矩形 18"/>
              <p:cNvSpPr>
                <a:spLocks noRot="1" noChangeAspect="1" noMove="1" noResize="1" noEditPoints="1" noAdjustHandles="1" noChangeArrowheads="1" noChangeShapeType="1" noTextEdit="1"/>
              </p:cNvSpPr>
              <p:nvPr/>
            </p:nvSpPr>
            <p:spPr>
              <a:xfrm>
                <a:off x="3439280" y="3298801"/>
                <a:ext cx="402966" cy="402966"/>
              </a:xfrm>
              <a:prstGeom prst="rect">
                <a:avLst/>
              </a:prstGeom>
              <a:blipFill>
                <a:blip r:embed="rId4"/>
                <a:stretch>
                  <a:fillRect b="-5882"/>
                </a:stretch>
              </a:blipFill>
              <a:ln w="19050">
                <a:solidFill>
                  <a:srgbClr val="00B0F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2378583" y="3298801"/>
                <a:ext cx="402966" cy="402966"/>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15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oMath>
                  </m:oMathPara>
                </a14:m>
                <a:endParaRPr lang="zh-CN" altLang="en-US" sz="1500">
                  <a:ln w="0"/>
                  <a:solidFill>
                    <a:schemeClr val="tx1"/>
                  </a:solidFill>
                  <a:effectLst>
                    <a:outerShdw blurRad="38100" dist="19050" dir="2700000" algn="tl" rotWithShape="0">
                      <a:schemeClr val="dk1">
                        <a:alpha val="40000"/>
                      </a:schemeClr>
                    </a:outerShdw>
                  </a:effectLst>
                </a:endParaRPr>
              </a:p>
            </p:txBody>
          </p:sp>
        </mc:Choice>
        <mc:Fallback xmlns="">
          <p:sp>
            <p:nvSpPr>
              <p:cNvPr id="20" name="矩形 19"/>
              <p:cNvSpPr>
                <a:spLocks noRot="1" noChangeAspect="1" noMove="1" noResize="1" noEditPoints="1" noAdjustHandles="1" noChangeArrowheads="1" noChangeShapeType="1" noTextEdit="1"/>
              </p:cNvSpPr>
              <p:nvPr/>
            </p:nvSpPr>
            <p:spPr>
              <a:xfrm>
                <a:off x="2378583" y="3298801"/>
                <a:ext cx="402966" cy="402966"/>
              </a:xfrm>
              <a:prstGeom prst="rect">
                <a:avLst/>
              </a:prstGeom>
              <a:blipFill>
                <a:blip r:embed="rId4"/>
                <a:stretch>
                  <a:fillRect b="-5882"/>
                </a:stretch>
              </a:blipFill>
              <a:ln w="19050">
                <a:solidFill>
                  <a:srgbClr val="00B0F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4370518" y="3298801"/>
                <a:ext cx="402966" cy="402966"/>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1500" i="1" smtClean="0">
                          <a:ln w="0"/>
                          <a:solidFill>
                            <a:srgbClr val="ADADAD"/>
                          </a:solidFill>
                          <a:effectLst>
                            <a:outerShdw blurRad="38100" dist="19050" dir="2700000" algn="tl" rotWithShape="0">
                              <a:schemeClr val="dk1">
                                <a:alpha val="40000"/>
                              </a:schemeClr>
                            </a:outerShdw>
                          </a:effectLst>
                          <a:latin typeface="Cambria Math" panose="02040503050406030204" pitchFamily="18" charset="0"/>
                        </a:rPr>
                        <m:t> </m:t>
                      </m:r>
                    </m:oMath>
                  </m:oMathPara>
                </a14:m>
                <a:endParaRPr lang="zh-CN" altLang="en-US" sz="1500" dirty="0">
                  <a:ln w="0"/>
                  <a:solidFill>
                    <a:srgbClr val="ADADAD"/>
                  </a:solidFill>
                  <a:effectLst>
                    <a:outerShdw blurRad="38100" dist="19050" dir="2700000" algn="tl" rotWithShape="0">
                      <a:schemeClr val="dk1">
                        <a:alpha val="40000"/>
                      </a:schemeClr>
                    </a:outerShdw>
                  </a:effectLst>
                </a:endParaRPr>
              </a:p>
            </p:txBody>
          </p:sp>
        </mc:Choice>
        <mc:Fallback xmlns="">
          <p:sp>
            <p:nvSpPr>
              <p:cNvPr id="21" name="矩形 20"/>
              <p:cNvSpPr>
                <a:spLocks noRot="1" noChangeAspect="1" noMove="1" noResize="1" noEditPoints="1" noAdjustHandles="1" noChangeArrowheads="1" noChangeShapeType="1" noTextEdit="1"/>
              </p:cNvSpPr>
              <p:nvPr/>
            </p:nvSpPr>
            <p:spPr>
              <a:xfrm>
                <a:off x="4370518" y="3298801"/>
                <a:ext cx="402966" cy="402966"/>
              </a:xfrm>
              <a:prstGeom prst="rect">
                <a:avLst/>
              </a:prstGeom>
              <a:blipFill>
                <a:blip r:embed="rId4"/>
                <a:stretch>
                  <a:fillRect b="-5882"/>
                </a:stretch>
              </a:blipFill>
              <a:ln w="19050">
                <a:solidFill>
                  <a:srgbClr val="00B0F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矩形 21"/>
              <p:cNvSpPr/>
              <p:nvPr/>
            </p:nvSpPr>
            <p:spPr>
              <a:xfrm>
                <a:off x="5220072" y="3298801"/>
                <a:ext cx="402966" cy="402966"/>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15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oMath>
                  </m:oMathPara>
                </a14:m>
                <a:endParaRPr lang="zh-CN" altLang="en-US" sz="1500">
                  <a:ln w="0"/>
                  <a:solidFill>
                    <a:schemeClr val="tx1"/>
                  </a:solidFill>
                  <a:effectLst>
                    <a:outerShdw blurRad="38100" dist="19050" dir="2700000" algn="tl" rotWithShape="0">
                      <a:schemeClr val="dk1">
                        <a:alpha val="40000"/>
                      </a:schemeClr>
                    </a:outerShdw>
                  </a:effectLst>
                </a:endParaRPr>
              </a:p>
            </p:txBody>
          </p:sp>
        </mc:Choice>
        <mc:Fallback xmlns="">
          <p:sp>
            <p:nvSpPr>
              <p:cNvPr id="22" name="矩形 21"/>
              <p:cNvSpPr>
                <a:spLocks noRot="1" noChangeAspect="1" noMove="1" noResize="1" noEditPoints="1" noAdjustHandles="1" noChangeArrowheads="1" noChangeShapeType="1" noTextEdit="1"/>
              </p:cNvSpPr>
              <p:nvPr/>
            </p:nvSpPr>
            <p:spPr>
              <a:xfrm>
                <a:off x="5220072" y="3298801"/>
                <a:ext cx="402966" cy="402966"/>
              </a:xfrm>
              <a:prstGeom prst="rect">
                <a:avLst/>
              </a:prstGeom>
              <a:blipFill>
                <a:blip r:embed="rId5"/>
                <a:stretch>
                  <a:fillRect b="-5882"/>
                </a:stretch>
              </a:blipFill>
              <a:ln w="19050">
                <a:solidFill>
                  <a:srgbClr val="00B0F0"/>
                </a:solidFill>
              </a:ln>
            </p:spPr>
            <p:txBody>
              <a:bodyPr/>
              <a:lstStyle/>
              <a:p>
                <a:r>
                  <a:rPr lang="zh-CN" altLang="en-US">
                    <a:noFill/>
                  </a:rPr>
                  <a:t> </a:t>
                </a:r>
              </a:p>
            </p:txBody>
          </p:sp>
        </mc:Fallback>
      </mc:AlternateContent>
      <p:sp>
        <p:nvSpPr>
          <p:cNvPr id="23" name="矩形 22"/>
          <p:cNvSpPr/>
          <p:nvPr/>
        </p:nvSpPr>
        <p:spPr>
          <a:xfrm>
            <a:off x="2081213" y="3711392"/>
            <a:ext cx="997710" cy="253916"/>
          </a:xfrm>
          <a:prstGeom prst="rect">
            <a:avLst/>
          </a:prstGeom>
          <a:noFill/>
        </p:spPr>
        <p:txBody>
          <a:bodyPr wrap="none" lIns="68580" tIns="34290" rIns="68580" bIns="34290">
            <a:spAutoFit/>
          </a:bodyPr>
          <a:lstStyle/>
          <a:p>
            <a:pPr algn="ctr"/>
            <a:r>
              <a:rPr lang="en-US" altLang="zh-CN" sz="1200" dirty="0">
                <a:ln w="0"/>
                <a:solidFill>
                  <a:schemeClr val="tx1"/>
                </a:solidFill>
              </a:rPr>
              <a:t>Embedding1</a:t>
            </a:r>
            <a:endParaRPr lang="zh-CN" altLang="en-US" sz="1200">
              <a:ln w="0"/>
              <a:solidFill>
                <a:schemeClr val="tx1"/>
              </a:solidFill>
            </a:endParaRPr>
          </a:p>
        </p:txBody>
      </p:sp>
      <p:sp>
        <p:nvSpPr>
          <p:cNvPr id="24" name="矩形 23"/>
          <p:cNvSpPr/>
          <p:nvPr/>
        </p:nvSpPr>
        <p:spPr>
          <a:xfrm>
            <a:off x="3165269" y="3711392"/>
            <a:ext cx="997710" cy="253916"/>
          </a:xfrm>
          <a:prstGeom prst="rect">
            <a:avLst/>
          </a:prstGeom>
          <a:noFill/>
        </p:spPr>
        <p:txBody>
          <a:bodyPr wrap="none" lIns="68580" tIns="34290" rIns="68580" bIns="34290">
            <a:spAutoFit/>
          </a:bodyPr>
          <a:lstStyle/>
          <a:p>
            <a:pPr algn="ctr"/>
            <a:r>
              <a:rPr lang="en-US" altLang="zh-CN" sz="1200" dirty="0">
                <a:ln w="0"/>
                <a:solidFill>
                  <a:schemeClr val="tx1"/>
                </a:solidFill>
              </a:rPr>
              <a:t>Embedding2</a:t>
            </a:r>
            <a:endParaRPr lang="zh-CN" altLang="en-US" sz="1200">
              <a:ln w="0"/>
              <a:solidFill>
                <a:schemeClr val="tx1"/>
              </a:solidFill>
            </a:endParaRPr>
          </a:p>
        </p:txBody>
      </p:sp>
      <p:sp>
        <p:nvSpPr>
          <p:cNvPr id="25" name="矩形 24"/>
          <p:cNvSpPr/>
          <p:nvPr/>
        </p:nvSpPr>
        <p:spPr>
          <a:xfrm>
            <a:off x="4150308" y="3712887"/>
            <a:ext cx="997710" cy="253916"/>
          </a:xfrm>
          <a:prstGeom prst="rect">
            <a:avLst/>
          </a:prstGeom>
          <a:noFill/>
        </p:spPr>
        <p:txBody>
          <a:bodyPr wrap="none" lIns="68580" tIns="34290" rIns="68580" bIns="34290">
            <a:spAutoFit/>
          </a:bodyPr>
          <a:lstStyle/>
          <a:p>
            <a:pPr algn="ctr"/>
            <a:r>
              <a:rPr lang="en-US" altLang="zh-CN" sz="1200" dirty="0">
                <a:ln w="0"/>
                <a:solidFill>
                  <a:schemeClr val="tx1"/>
                </a:solidFill>
              </a:rPr>
              <a:t>Embedding3</a:t>
            </a:r>
            <a:endParaRPr lang="zh-CN" altLang="en-US" sz="1200">
              <a:ln w="0"/>
              <a:solidFill>
                <a:schemeClr val="tx1"/>
              </a:solidFill>
            </a:endParaRPr>
          </a:p>
        </p:txBody>
      </p:sp>
      <p:sp>
        <p:nvSpPr>
          <p:cNvPr id="26" name="矩形 25"/>
          <p:cNvSpPr/>
          <p:nvPr/>
        </p:nvSpPr>
        <p:spPr>
          <a:xfrm>
            <a:off x="5091479" y="3711392"/>
            <a:ext cx="997710" cy="253916"/>
          </a:xfrm>
          <a:prstGeom prst="rect">
            <a:avLst/>
          </a:prstGeom>
          <a:noFill/>
        </p:spPr>
        <p:txBody>
          <a:bodyPr wrap="none" lIns="68580" tIns="34290" rIns="68580" bIns="34290">
            <a:spAutoFit/>
          </a:bodyPr>
          <a:lstStyle/>
          <a:p>
            <a:pPr algn="ctr"/>
            <a:r>
              <a:rPr lang="en-US" altLang="zh-CN" sz="1200" dirty="0">
                <a:ln w="0"/>
                <a:solidFill>
                  <a:schemeClr val="tx1"/>
                </a:solidFill>
              </a:rPr>
              <a:t>Embedding4</a:t>
            </a:r>
            <a:endParaRPr lang="zh-CN" altLang="en-US" sz="1200" dirty="0">
              <a:ln w="0"/>
              <a:solidFill>
                <a:schemeClr val="tx1"/>
              </a:solidFill>
            </a:endParaRPr>
          </a:p>
        </p:txBody>
      </p:sp>
      <p:sp>
        <p:nvSpPr>
          <p:cNvPr id="27" name="矩形 26"/>
          <p:cNvSpPr/>
          <p:nvPr/>
        </p:nvSpPr>
        <p:spPr>
          <a:xfrm>
            <a:off x="5929027" y="3326277"/>
            <a:ext cx="1605248" cy="300082"/>
          </a:xfrm>
          <a:prstGeom prst="rect">
            <a:avLst/>
          </a:prstGeom>
          <a:noFill/>
        </p:spPr>
        <p:txBody>
          <a:bodyPr wrap="none" lIns="68580" tIns="34290" rIns="68580" bIns="34290">
            <a:spAutoFit/>
          </a:bodyPr>
          <a:lstStyle/>
          <a:p>
            <a:pPr algn="ctr"/>
            <a:r>
              <a:rPr lang="en-US" altLang="zh-CN" sz="1500" dirty="0">
                <a:solidFill>
                  <a:srgbClr val="FFC000"/>
                </a:solidFill>
                <a:latin typeface="+mj-lt"/>
                <a:ea typeface="微软雅黑" panose="020B0503020204020204" pitchFamily="34" charset="-122"/>
              </a:rPr>
              <a:t>Time consuming!</a:t>
            </a:r>
            <a:endParaRPr lang="zh-CN" altLang="en-US" sz="1500" dirty="0">
              <a:solidFill>
                <a:srgbClr val="FFC000"/>
              </a:solidFill>
              <a:latin typeface="+mj-lt"/>
              <a:ea typeface="微软雅黑" panose="020B0503020204020204" pitchFamily="34" charset="-122"/>
            </a:endParaRPr>
          </a:p>
        </p:txBody>
      </p:sp>
      <p:sp>
        <p:nvSpPr>
          <p:cNvPr id="29" name="标题 1">
            <a:extLst>
              <a:ext uri="{FF2B5EF4-FFF2-40B4-BE49-F238E27FC236}">
                <a16:creationId xmlns:a16="http://schemas.microsoft.com/office/drawing/2014/main" id="{5228FE77-EF49-7646-BC1E-08B6375395ED}"/>
              </a:ext>
            </a:extLst>
          </p:cNvPr>
          <p:cNvSpPr txBox="1">
            <a:spLocks/>
          </p:cNvSpPr>
          <p:nvPr/>
        </p:nvSpPr>
        <p:spPr>
          <a:xfrm>
            <a:off x="318455" y="94821"/>
            <a:ext cx="8154003"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pitchFamily="34" charset="-122"/>
                <a:ea typeface="微软雅黑" panose="020B0503020204020204" pitchFamily="34" charset="-122"/>
              </a:rPr>
              <a:t>Different High-Order Proximities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(cont.) </a:t>
            </a:r>
            <a:endParaRPr lang="zh-CN" altLang="en-US" sz="2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89516990"/>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par>
                                <p:cTn id="10" presetID="1" presetClass="entr" presetSubtype="0" fill="hold" nodeType="withEffect">
                                  <p:stCondLst>
                                    <p:cond delay="50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20"/>
                                        </p:tgtEl>
                                        <p:attrNameLst>
                                          <p:attrName>style.visibility</p:attrName>
                                        </p:attrNameLst>
                                      </p:cBhvr>
                                      <p:to>
                                        <p:strVal val="visible"/>
                                      </p:to>
                                    </p:set>
                                  </p:childTnLst>
                                </p:cTn>
                              </p:par>
                              <p:par>
                                <p:cTn id="14" presetID="1" presetClass="entr" presetSubtype="0" fill="hold" grpId="0" nodeType="withEffect">
                                  <p:stCondLst>
                                    <p:cond delay="500"/>
                                  </p:stCondLst>
                                  <p:childTnLst>
                                    <p:set>
                                      <p:cBhvr>
                                        <p:cTn id="15" dur="1" fill="hold">
                                          <p:stCondLst>
                                            <p:cond delay="0"/>
                                          </p:stCondLst>
                                        </p:cTn>
                                        <p:tgtEl>
                                          <p:spTgt spid="23"/>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50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50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500"/>
                                  </p:stCondLst>
                                  <p:childTnLst>
                                    <p:set>
                                      <p:cBhvr>
                                        <p:cTn id="24" dur="1" fill="hold">
                                          <p:stCondLst>
                                            <p:cond delay="0"/>
                                          </p:stCondLst>
                                        </p:cTn>
                                        <p:tgtEl>
                                          <p:spTgt spid="24"/>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500"/>
                                  </p:stCondLst>
                                  <p:childTnLst>
                                    <p:set>
                                      <p:cBhvr>
                                        <p:cTn id="27" dur="1" fill="hold">
                                          <p:stCondLst>
                                            <p:cond delay="0"/>
                                          </p:stCondLst>
                                        </p:cTn>
                                        <p:tgtEl>
                                          <p:spTgt spid="17"/>
                                        </p:tgtEl>
                                        <p:attrNameLst>
                                          <p:attrName>style.visibility</p:attrName>
                                        </p:attrNameLst>
                                      </p:cBhvr>
                                      <p:to>
                                        <p:strVal val="visible"/>
                                      </p:to>
                                    </p:set>
                                  </p:childTnLst>
                                </p:cTn>
                              </p:par>
                              <p:par>
                                <p:cTn id="28" presetID="1" presetClass="entr" presetSubtype="0" fill="hold" nodeType="withEffect">
                                  <p:stCondLst>
                                    <p:cond delay="50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entr" presetSubtype="0" fill="hold" grpId="0" nodeType="withEffect">
                                  <p:stCondLst>
                                    <p:cond delay="50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grpId="0" nodeType="withEffect">
                                  <p:stCondLst>
                                    <p:cond delay="500"/>
                                  </p:stCondLst>
                                  <p:childTnLst>
                                    <p:set>
                                      <p:cBhvr>
                                        <p:cTn id="33" dur="1" fill="hold">
                                          <p:stCondLst>
                                            <p:cond delay="0"/>
                                          </p:stCondLst>
                                        </p:cTn>
                                        <p:tgtEl>
                                          <p:spTgt spid="25"/>
                                        </p:tgtEl>
                                        <p:attrNameLst>
                                          <p:attrName>style.visibility</p:attrName>
                                        </p:attrNameLst>
                                      </p:cBhvr>
                                      <p:to>
                                        <p:strVal val="visible"/>
                                      </p:to>
                                    </p:set>
                                  </p:childTnLst>
                                </p:cTn>
                              </p:par>
                            </p:childTnLst>
                          </p:cTn>
                        </p:par>
                        <p:par>
                          <p:cTn id="34" fill="hold">
                            <p:stCondLst>
                              <p:cond delay="1500"/>
                            </p:stCondLst>
                            <p:childTnLst>
                              <p:par>
                                <p:cTn id="35" presetID="1" presetClass="entr" presetSubtype="0" fill="hold" grpId="0" nodeType="afterEffect">
                                  <p:stCondLst>
                                    <p:cond delay="50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50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50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50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50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50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P spid="19" grpId="0" animBg="1"/>
      <p:bldP spid="20" grpId="0" animBg="1"/>
      <p:bldP spid="21" grpId="0" animBg="1"/>
      <p:bldP spid="22" grpId="0" animBg="1"/>
      <p:bldP spid="23" grpId="0"/>
      <p:bldP spid="24" grpId="0"/>
      <p:bldP spid="25" grpId="0"/>
      <p:bldP spid="26" grpId="0"/>
      <p:bldP spid="2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48</a:t>
            </a:fld>
            <a:endParaRPr lang="en-US" dirty="0"/>
          </a:p>
        </p:txBody>
      </p:sp>
      <p:sp>
        <p:nvSpPr>
          <p:cNvPr id="19" name="标题 1"/>
          <p:cNvSpPr txBox="1">
            <a:spLocks/>
          </p:cNvSpPr>
          <p:nvPr/>
        </p:nvSpPr>
        <p:spPr>
          <a:xfrm>
            <a:off x="318832" y="90133"/>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pitchFamily="34" charset="-122"/>
                <a:ea typeface="微软雅黑" panose="020B0503020204020204" pitchFamily="34" charset="-122"/>
              </a:rPr>
              <a:t>Problem Formulation</a:t>
            </a:r>
            <a:endParaRPr lang="zh-CN" altLang="en-US" sz="2800" b="1" dirty="0">
              <a:latin typeface="微软雅黑" panose="020B0503020204020204" pitchFamily="34" charset="-122"/>
              <a:ea typeface="微软雅黑" panose="020B0503020204020204" pitchFamily="34" charset="-122"/>
            </a:endParaRPr>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0" name="文本框 9"/>
              <p:cNvSpPr txBox="1"/>
              <p:nvPr/>
            </p:nvSpPr>
            <p:spPr>
              <a:xfrm>
                <a:off x="318832" y="827781"/>
                <a:ext cx="7617783" cy="4027577"/>
              </a:xfrm>
              <a:prstGeom prst="rect">
                <a:avLst/>
              </a:prstGeom>
              <a:noFill/>
            </p:spPr>
            <p:txBody>
              <a:bodyPr wrap="square" rtlCol="0">
                <a:spAutoFit/>
              </a:bodyPr>
              <a:lstStyle/>
              <a:p>
                <a:pPr marL="285750" indent="-285750">
                  <a:lnSpc>
                    <a:spcPct val="130000"/>
                  </a:lnSpc>
                  <a:spcBef>
                    <a:spcPts val="150"/>
                  </a:spcBef>
                  <a:buClr>
                    <a:srgbClr val="ADADAD"/>
                  </a:buClr>
                  <a:buFont typeface="Arial" panose="020B0604020202020204" pitchFamily="34" charset="0"/>
                  <a:buChar char="•"/>
                </a:pPr>
                <a:r>
                  <a:rPr lang="en-US" altLang="zh-CN" sz="1800" dirty="0" smtClean="0">
                    <a:solidFill>
                      <a:srgbClr val="ADADAD"/>
                    </a:solidFill>
                    <a:latin typeface="+mj-lt"/>
                    <a:ea typeface="微软雅黑" panose="020B0503020204020204" pitchFamily="34" charset="-122"/>
                  </a:rPr>
                  <a:t>High-order proximity: a polynomial function of the adjacency matrix</a:t>
                </a:r>
              </a:p>
              <a:p>
                <a:pPr>
                  <a:lnSpc>
                    <a:spcPct val="130000"/>
                  </a:lnSpc>
                  <a:spcBef>
                    <a:spcPts val="150"/>
                  </a:spcBef>
                  <a:buClr>
                    <a:srgbClr val="ADADAD"/>
                  </a:buClr>
                </a:pPr>
                <a14:m>
                  <m:oMathPara xmlns:m="http://schemas.openxmlformats.org/officeDocument/2006/math">
                    <m:oMathParaPr>
                      <m:jc m:val="centerGroup"/>
                    </m:oMathParaPr>
                    <m:oMath xmlns:m="http://schemas.openxmlformats.org/officeDocument/2006/math">
                      <m:r>
                        <a:rPr lang="en-US" altLang="zh-CN" sz="1600" i="1" smtClean="0">
                          <a:solidFill>
                            <a:schemeClr val="tx1"/>
                          </a:solidFill>
                          <a:latin typeface="Cambria Math" panose="02040503050406030204" pitchFamily="18" charset="0"/>
                          <a:ea typeface="微软雅黑" panose="020B0503020204020204" pitchFamily="34" charset="-122"/>
                        </a:rPr>
                        <m:t>𝑆</m:t>
                      </m:r>
                      <m:r>
                        <a:rPr lang="en-US" altLang="zh-CN" sz="1600" i="1" smtClean="0">
                          <a:solidFill>
                            <a:schemeClr val="tx1"/>
                          </a:solidFill>
                          <a:latin typeface="Cambria Math" panose="02040503050406030204" pitchFamily="18" charset="0"/>
                          <a:ea typeface="微软雅黑" panose="020B0503020204020204" pitchFamily="34" charset="-122"/>
                        </a:rPr>
                        <m:t>=</m:t>
                      </m:r>
                      <m:r>
                        <a:rPr lang="en-US" altLang="zh-CN" sz="1600" i="1" smtClean="0">
                          <a:solidFill>
                            <a:schemeClr val="tx1"/>
                          </a:solidFill>
                          <a:latin typeface="Cambria Math" panose="02040503050406030204" pitchFamily="18" charset="0"/>
                          <a:ea typeface="微软雅黑" panose="020B0503020204020204" pitchFamily="34" charset="-122"/>
                        </a:rPr>
                        <m:t>𝑓</m:t>
                      </m:r>
                      <m:d>
                        <m:dPr>
                          <m:ctrlPr>
                            <a:rPr lang="en-US" altLang="zh-CN" sz="1600" i="1">
                              <a:solidFill>
                                <a:schemeClr val="tx1"/>
                              </a:solidFill>
                              <a:latin typeface="Cambria Math" panose="02040503050406030204" pitchFamily="18" charset="0"/>
                              <a:ea typeface="微软雅黑" panose="020B0503020204020204" pitchFamily="34" charset="-122"/>
                            </a:rPr>
                          </m:ctrlPr>
                        </m:dPr>
                        <m:e>
                          <m:r>
                            <a:rPr lang="en-US" altLang="zh-CN" sz="1600" i="1">
                              <a:solidFill>
                                <a:schemeClr val="tx1"/>
                              </a:solidFill>
                              <a:latin typeface="Cambria Math" panose="02040503050406030204" pitchFamily="18" charset="0"/>
                              <a:ea typeface="微软雅黑" panose="020B0503020204020204" pitchFamily="34" charset="-122"/>
                            </a:rPr>
                            <m:t>𝐴</m:t>
                          </m:r>
                        </m:e>
                      </m:d>
                      <m:r>
                        <a:rPr lang="en-US" altLang="zh-CN" sz="1600" i="1">
                          <a:solidFill>
                            <a:schemeClr val="tx1"/>
                          </a:solidFill>
                          <a:latin typeface="Cambria Math" panose="02040503050406030204" pitchFamily="18" charset="0"/>
                          <a:ea typeface="微软雅黑" panose="020B0503020204020204" pitchFamily="34" charset="-122"/>
                        </a:rPr>
                        <m:t>=</m:t>
                      </m:r>
                      <m:sSub>
                        <m:sSubPr>
                          <m:ctrlPr>
                            <a:rPr lang="en-US" altLang="zh-CN" sz="1600" i="1">
                              <a:solidFill>
                                <a:schemeClr val="tx1"/>
                              </a:solidFill>
                              <a:latin typeface="Cambria Math" panose="02040503050406030204" pitchFamily="18" charset="0"/>
                              <a:ea typeface="微软雅黑" panose="020B0503020204020204" pitchFamily="34" charset="-122"/>
                            </a:rPr>
                          </m:ctrlPr>
                        </m:sSubPr>
                        <m:e>
                          <m:r>
                            <a:rPr lang="en-US" altLang="zh-CN" sz="1600" i="1">
                              <a:solidFill>
                                <a:schemeClr val="tx1"/>
                              </a:solidFill>
                              <a:latin typeface="Cambria Math" panose="02040503050406030204" pitchFamily="18" charset="0"/>
                              <a:ea typeface="微软雅黑" panose="020B0503020204020204" pitchFamily="34" charset="-122"/>
                            </a:rPr>
                            <m:t>𝑤</m:t>
                          </m:r>
                        </m:e>
                        <m:sub>
                          <m:r>
                            <a:rPr lang="en-US" altLang="zh-CN" sz="1600" i="1">
                              <a:solidFill>
                                <a:schemeClr val="tx1"/>
                              </a:solidFill>
                              <a:latin typeface="Cambria Math" panose="02040503050406030204" pitchFamily="18" charset="0"/>
                              <a:ea typeface="微软雅黑" panose="020B0503020204020204" pitchFamily="34" charset="-122"/>
                            </a:rPr>
                            <m:t>1</m:t>
                          </m:r>
                        </m:sub>
                      </m:sSub>
                      <m:sSup>
                        <m:sSupPr>
                          <m:ctrlPr>
                            <a:rPr lang="en-US" altLang="zh-CN" sz="1600" i="1">
                              <a:solidFill>
                                <a:schemeClr val="tx1"/>
                              </a:solidFill>
                              <a:latin typeface="Cambria Math" panose="02040503050406030204" pitchFamily="18" charset="0"/>
                              <a:ea typeface="微软雅黑" panose="020B0503020204020204" pitchFamily="34" charset="-122"/>
                            </a:rPr>
                          </m:ctrlPr>
                        </m:sSupPr>
                        <m:e>
                          <m:r>
                            <a:rPr lang="en-US" altLang="zh-CN" sz="1600" i="1">
                              <a:solidFill>
                                <a:schemeClr val="tx1"/>
                              </a:solidFill>
                              <a:latin typeface="Cambria Math" panose="02040503050406030204" pitchFamily="18" charset="0"/>
                              <a:ea typeface="微软雅黑" panose="020B0503020204020204" pitchFamily="34" charset="-122"/>
                            </a:rPr>
                            <m:t>𝐴</m:t>
                          </m:r>
                        </m:e>
                        <m:sup>
                          <m:r>
                            <a:rPr lang="en-US" altLang="zh-CN" sz="1600" i="1">
                              <a:solidFill>
                                <a:schemeClr val="tx1"/>
                              </a:solidFill>
                              <a:latin typeface="Cambria Math" panose="02040503050406030204" pitchFamily="18" charset="0"/>
                              <a:ea typeface="微软雅黑" panose="020B0503020204020204" pitchFamily="34" charset="-122"/>
                            </a:rPr>
                            <m:t>1</m:t>
                          </m:r>
                        </m:sup>
                      </m:sSup>
                      <m:r>
                        <a:rPr lang="en-US" altLang="zh-CN" sz="1600" i="1">
                          <a:solidFill>
                            <a:schemeClr val="tx1"/>
                          </a:solidFill>
                          <a:latin typeface="Cambria Math" panose="02040503050406030204" pitchFamily="18" charset="0"/>
                          <a:ea typeface="微软雅黑" panose="020B0503020204020204" pitchFamily="34" charset="-122"/>
                        </a:rPr>
                        <m:t>+</m:t>
                      </m:r>
                      <m:sSub>
                        <m:sSubPr>
                          <m:ctrlPr>
                            <a:rPr lang="en-US" altLang="zh-CN" sz="1600" i="1">
                              <a:solidFill>
                                <a:schemeClr val="tx1"/>
                              </a:solidFill>
                              <a:latin typeface="Cambria Math" panose="02040503050406030204" pitchFamily="18" charset="0"/>
                              <a:ea typeface="微软雅黑" panose="020B0503020204020204" pitchFamily="34" charset="-122"/>
                            </a:rPr>
                          </m:ctrlPr>
                        </m:sSubPr>
                        <m:e>
                          <m:r>
                            <a:rPr lang="en-US" altLang="zh-CN" sz="1600" i="1">
                              <a:solidFill>
                                <a:schemeClr val="tx1"/>
                              </a:solidFill>
                              <a:latin typeface="Cambria Math" panose="02040503050406030204" pitchFamily="18" charset="0"/>
                              <a:ea typeface="微软雅黑" panose="020B0503020204020204" pitchFamily="34" charset="-122"/>
                            </a:rPr>
                            <m:t>𝑤</m:t>
                          </m:r>
                        </m:e>
                        <m:sub>
                          <m:r>
                            <a:rPr lang="en-US" altLang="zh-CN" sz="1600" i="1">
                              <a:solidFill>
                                <a:schemeClr val="tx1"/>
                              </a:solidFill>
                              <a:latin typeface="Cambria Math" panose="02040503050406030204" pitchFamily="18" charset="0"/>
                              <a:ea typeface="微软雅黑" panose="020B0503020204020204" pitchFamily="34" charset="-122"/>
                            </a:rPr>
                            <m:t>2</m:t>
                          </m:r>
                        </m:sub>
                      </m:sSub>
                      <m:sSup>
                        <m:sSupPr>
                          <m:ctrlPr>
                            <a:rPr lang="en-US" altLang="zh-CN" sz="1600" i="1">
                              <a:solidFill>
                                <a:schemeClr val="tx1"/>
                              </a:solidFill>
                              <a:latin typeface="Cambria Math" panose="02040503050406030204" pitchFamily="18" charset="0"/>
                              <a:ea typeface="微软雅黑" panose="020B0503020204020204" pitchFamily="34" charset="-122"/>
                            </a:rPr>
                          </m:ctrlPr>
                        </m:sSupPr>
                        <m:e>
                          <m:r>
                            <a:rPr lang="en-US" altLang="zh-CN" sz="1600" i="1">
                              <a:solidFill>
                                <a:schemeClr val="tx1"/>
                              </a:solidFill>
                              <a:latin typeface="Cambria Math" panose="02040503050406030204" pitchFamily="18" charset="0"/>
                              <a:ea typeface="微软雅黑" panose="020B0503020204020204" pitchFamily="34" charset="-122"/>
                            </a:rPr>
                            <m:t>𝐴</m:t>
                          </m:r>
                        </m:e>
                        <m:sup>
                          <m:r>
                            <a:rPr lang="en-US" altLang="zh-CN" sz="1600" i="1">
                              <a:solidFill>
                                <a:schemeClr val="tx1"/>
                              </a:solidFill>
                              <a:latin typeface="Cambria Math" panose="02040503050406030204" pitchFamily="18" charset="0"/>
                              <a:ea typeface="微软雅黑" panose="020B0503020204020204" pitchFamily="34" charset="-122"/>
                            </a:rPr>
                            <m:t>2</m:t>
                          </m:r>
                        </m:sup>
                      </m:sSup>
                      <m:r>
                        <a:rPr lang="en-US" altLang="zh-CN" sz="1600" i="1">
                          <a:solidFill>
                            <a:schemeClr val="tx1"/>
                          </a:solidFill>
                          <a:latin typeface="Cambria Math" panose="02040503050406030204" pitchFamily="18" charset="0"/>
                          <a:ea typeface="微软雅黑" panose="020B0503020204020204" pitchFamily="34" charset="-122"/>
                        </a:rPr>
                        <m:t>+…+</m:t>
                      </m:r>
                      <m:sSub>
                        <m:sSubPr>
                          <m:ctrlPr>
                            <a:rPr lang="en-US" altLang="zh-CN" sz="1600" i="1">
                              <a:solidFill>
                                <a:schemeClr val="tx1"/>
                              </a:solidFill>
                              <a:latin typeface="Cambria Math" panose="02040503050406030204" pitchFamily="18" charset="0"/>
                              <a:ea typeface="微软雅黑" panose="020B0503020204020204" pitchFamily="34" charset="-122"/>
                            </a:rPr>
                          </m:ctrlPr>
                        </m:sSubPr>
                        <m:e>
                          <m:r>
                            <a:rPr lang="en-US" altLang="zh-CN" sz="1600" i="1">
                              <a:solidFill>
                                <a:schemeClr val="tx1"/>
                              </a:solidFill>
                              <a:latin typeface="Cambria Math" panose="02040503050406030204" pitchFamily="18" charset="0"/>
                              <a:ea typeface="微软雅黑" panose="020B0503020204020204" pitchFamily="34" charset="-122"/>
                            </a:rPr>
                            <m:t>𝑤</m:t>
                          </m:r>
                        </m:e>
                        <m:sub>
                          <m:r>
                            <a:rPr lang="en-US" altLang="zh-CN" sz="1600" i="1">
                              <a:solidFill>
                                <a:schemeClr val="tx1"/>
                              </a:solidFill>
                              <a:latin typeface="Cambria Math" panose="02040503050406030204" pitchFamily="18" charset="0"/>
                              <a:ea typeface="微软雅黑" panose="020B0503020204020204" pitchFamily="34" charset="-122"/>
                            </a:rPr>
                            <m:t>𝑞</m:t>
                          </m:r>
                        </m:sub>
                      </m:sSub>
                      <m:sSup>
                        <m:sSupPr>
                          <m:ctrlPr>
                            <a:rPr lang="en-US" altLang="zh-CN" sz="1600" i="1">
                              <a:solidFill>
                                <a:schemeClr val="tx1"/>
                              </a:solidFill>
                              <a:latin typeface="Cambria Math" panose="02040503050406030204" pitchFamily="18" charset="0"/>
                              <a:ea typeface="微软雅黑" panose="020B0503020204020204" pitchFamily="34" charset="-122"/>
                            </a:rPr>
                          </m:ctrlPr>
                        </m:sSupPr>
                        <m:e>
                          <m:r>
                            <a:rPr lang="en-US" altLang="zh-CN" sz="1600" i="1">
                              <a:solidFill>
                                <a:schemeClr val="tx1"/>
                              </a:solidFill>
                              <a:latin typeface="Cambria Math" panose="02040503050406030204" pitchFamily="18" charset="0"/>
                              <a:ea typeface="微软雅黑" panose="020B0503020204020204" pitchFamily="34" charset="-122"/>
                            </a:rPr>
                            <m:t>𝐴</m:t>
                          </m:r>
                        </m:e>
                        <m:sup>
                          <m:r>
                            <a:rPr lang="en-US" altLang="zh-CN" sz="1600" i="1">
                              <a:solidFill>
                                <a:schemeClr val="tx1"/>
                              </a:solidFill>
                              <a:latin typeface="Cambria Math" panose="02040503050406030204" pitchFamily="18" charset="0"/>
                              <a:ea typeface="微软雅黑" panose="020B0503020204020204" pitchFamily="34" charset="-122"/>
                            </a:rPr>
                            <m:t>𝑞</m:t>
                          </m:r>
                        </m:sup>
                      </m:sSup>
                    </m:oMath>
                  </m:oMathPara>
                </a14:m>
                <a:endParaRPr lang="en-US" altLang="zh-CN" sz="1600" dirty="0">
                  <a:solidFill>
                    <a:schemeClr val="tx1"/>
                  </a:solidFill>
                  <a:latin typeface="+mj-lt"/>
                  <a:ea typeface="微软雅黑" panose="020B0503020204020204" pitchFamily="34" charset="-122"/>
                </a:endParaRPr>
              </a:p>
              <a:p>
                <a:pPr marL="600075" lvl="1" indent="-257175">
                  <a:lnSpc>
                    <a:spcPct val="130000"/>
                  </a:lnSpc>
                  <a:spcBef>
                    <a:spcPts val="150"/>
                  </a:spcBef>
                  <a:buClr>
                    <a:srgbClr val="ADADAD"/>
                  </a:buClr>
                  <a:buFont typeface="Arial" panose="020B0604020202020204" pitchFamily="34" charset="0"/>
                  <a:buChar char="•"/>
                </a:pPr>
                <a14:m>
                  <m:oMath xmlns:m="http://schemas.openxmlformats.org/officeDocument/2006/math">
                    <m:r>
                      <a:rPr lang="en-US" altLang="zh-CN" sz="1200" i="1">
                        <a:solidFill>
                          <a:srgbClr val="ADADAD"/>
                        </a:solidFill>
                        <a:latin typeface="Cambria Math" panose="02040503050406030204" pitchFamily="18" charset="0"/>
                        <a:ea typeface="微软雅黑" panose="020B0503020204020204" pitchFamily="34" charset="-122"/>
                      </a:rPr>
                      <m:t>𝑞</m:t>
                    </m:r>
                    <m:r>
                      <a:rPr lang="en-US" altLang="zh-CN" sz="1200" i="1">
                        <a:solidFill>
                          <a:srgbClr val="ADADAD"/>
                        </a:solidFill>
                        <a:latin typeface="Cambria Math" panose="02040503050406030204" pitchFamily="18" charset="0"/>
                        <a:ea typeface="微软雅黑" panose="020B0503020204020204" pitchFamily="34" charset="-122"/>
                      </a:rPr>
                      <m:t>: </m:t>
                    </m:r>
                  </m:oMath>
                </a14:m>
                <a:r>
                  <a:rPr lang="en-US" altLang="zh-CN" sz="1200" dirty="0">
                    <a:solidFill>
                      <a:srgbClr val="ADADAD"/>
                    </a:solidFill>
                    <a:latin typeface="+mj-lt"/>
                    <a:ea typeface="微软雅黑" panose="020B0503020204020204" pitchFamily="34" charset="-122"/>
                  </a:rPr>
                  <a:t> order; </a:t>
                </a:r>
                <a14:m>
                  <m:oMath xmlns:m="http://schemas.openxmlformats.org/officeDocument/2006/math">
                    <m:sSub>
                      <m:sSubPr>
                        <m:ctrlPr>
                          <a:rPr lang="en-US" altLang="zh-CN" sz="1200" i="1">
                            <a:solidFill>
                              <a:srgbClr val="ADADAD"/>
                            </a:solidFill>
                            <a:latin typeface="Cambria Math" panose="02040503050406030204" pitchFamily="18" charset="0"/>
                            <a:ea typeface="微软雅黑" panose="020B0503020204020204" pitchFamily="34" charset="-122"/>
                          </a:rPr>
                        </m:ctrlPr>
                      </m:sSubPr>
                      <m:e>
                        <m:r>
                          <a:rPr lang="en-US" altLang="zh-CN" sz="1200" i="1">
                            <a:solidFill>
                              <a:srgbClr val="ADADAD"/>
                            </a:solidFill>
                            <a:latin typeface="Cambria Math" panose="02040503050406030204" pitchFamily="18" charset="0"/>
                            <a:ea typeface="微软雅黑" panose="020B0503020204020204" pitchFamily="34" charset="-122"/>
                          </a:rPr>
                          <m:t>𝑤</m:t>
                        </m:r>
                      </m:e>
                      <m:sub>
                        <m:r>
                          <a:rPr lang="en-US" altLang="zh-CN" sz="1200" i="1">
                            <a:solidFill>
                              <a:srgbClr val="ADADAD"/>
                            </a:solidFill>
                            <a:latin typeface="Cambria Math" panose="02040503050406030204" pitchFamily="18" charset="0"/>
                            <a:ea typeface="微软雅黑" panose="020B0503020204020204" pitchFamily="34" charset="-122"/>
                          </a:rPr>
                          <m:t>1</m:t>
                        </m:r>
                      </m:sub>
                    </m:sSub>
                  </m:oMath>
                </a14:m>
                <a:r>
                  <a:rPr lang="en-US" altLang="zh-CN" sz="1200" dirty="0">
                    <a:solidFill>
                      <a:srgbClr val="ADADAD"/>
                    </a:solidFill>
                    <a:latin typeface="+mj-lt"/>
                    <a:ea typeface="微软雅黑" panose="020B0503020204020204" pitchFamily="34" charset="-122"/>
                  </a:rPr>
                  <a:t>…</a:t>
                </a:r>
                <a14:m>
                  <m:oMath xmlns:m="http://schemas.openxmlformats.org/officeDocument/2006/math">
                    <m:sSub>
                      <m:sSubPr>
                        <m:ctrlPr>
                          <a:rPr lang="en-US" altLang="zh-CN" sz="1200" i="1">
                            <a:solidFill>
                              <a:srgbClr val="ADADAD"/>
                            </a:solidFill>
                            <a:latin typeface="Cambria Math" panose="02040503050406030204" pitchFamily="18" charset="0"/>
                            <a:ea typeface="微软雅黑" panose="020B0503020204020204" pitchFamily="34" charset="-122"/>
                          </a:rPr>
                        </m:ctrlPr>
                      </m:sSubPr>
                      <m:e>
                        <m:r>
                          <a:rPr lang="en-US" altLang="zh-CN" sz="1200" i="1">
                            <a:solidFill>
                              <a:srgbClr val="ADADAD"/>
                            </a:solidFill>
                            <a:latin typeface="Cambria Math" panose="02040503050406030204" pitchFamily="18" charset="0"/>
                            <a:ea typeface="微软雅黑" panose="020B0503020204020204" pitchFamily="34" charset="-122"/>
                          </a:rPr>
                          <m:t>𝑤</m:t>
                        </m:r>
                      </m:e>
                      <m:sub>
                        <m:r>
                          <a:rPr lang="en-US" altLang="zh-CN" sz="1200" i="1">
                            <a:solidFill>
                              <a:srgbClr val="ADADAD"/>
                            </a:solidFill>
                            <a:latin typeface="Cambria Math" panose="02040503050406030204" pitchFamily="18" charset="0"/>
                            <a:ea typeface="微软雅黑" panose="020B0503020204020204" pitchFamily="34" charset="-122"/>
                          </a:rPr>
                          <m:t>𝑞</m:t>
                        </m:r>
                      </m:sub>
                    </m:sSub>
                    <m:r>
                      <a:rPr lang="en-US" altLang="zh-CN" sz="1200" i="1">
                        <a:solidFill>
                          <a:srgbClr val="ADADAD"/>
                        </a:solidFill>
                        <a:latin typeface="Cambria Math" panose="02040503050406030204" pitchFamily="18" charset="0"/>
                        <a:ea typeface="微软雅黑" panose="020B0503020204020204" pitchFamily="34" charset="-122"/>
                      </a:rPr>
                      <m:t>:</m:t>
                    </m:r>
                  </m:oMath>
                </a14:m>
                <a:r>
                  <a:rPr lang="en-US" altLang="zh-CN" sz="1200" dirty="0">
                    <a:solidFill>
                      <a:srgbClr val="ADADAD"/>
                    </a:solidFill>
                    <a:latin typeface="+mj-lt"/>
                    <a:ea typeface="微软雅黑" panose="020B0503020204020204" pitchFamily="34" charset="-122"/>
                  </a:rPr>
                  <a:t> weights, assuming to be non-negative</a:t>
                </a:r>
              </a:p>
              <a:p>
                <a:pPr marL="600075" lvl="1" indent="-257175">
                  <a:lnSpc>
                    <a:spcPct val="130000"/>
                  </a:lnSpc>
                  <a:spcBef>
                    <a:spcPts val="150"/>
                  </a:spcBef>
                  <a:buClr>
                    <a:srgbClr val="ADADAD"/>
                  </a:buClr>
                  <a:buFont typeface="Arial" panose="020B0604020202020204" pitchFamily="34" charset="0"/>
                  <a:buChar char="•"/>
                </a:pPr>
                <a14:m>
                  <m:oMath xmlns:m="http://schemas.openxmlformats.org/officeDocument/2006/math">
                    <m:r>
                      <a:rPr lang="en-US" altLang="zh-CN" sz="1200" i="1">
                        <a:solidFill>
                          <a:srgbClr val="ADADAD"/>
                        </a:solidFill>
                        <a:latin typeface="Cambria Math" panose="02040503050406030204" pitchFamily="18" charset="0"/>
                        <a:ea typeface="微软雅黑" panose="020B0503020204020204" pitchFamily="34" charset="-122"/>
                      </a:rPr>
                      <m:t>𝐴</m:t>
                    </m:r>
                    <m:r>
                      <a:rPr lang="en-US" altLang="zh-CN" sz="1200">
                        <a:solidFill>
                          <a:srgbClr val="ADADAD"/>
                        </a:solidFill>
                        <a:latin typeface="Cambria Math" panose="02040503050406030204" pitchFamily="18" charset="0"/>
                        <a:ea typeface="微软雅黑" panose="020B0503020204020204" pitchFamily="34" charset="-122"/>
                      </a:rPr>
                      <m:t>: </m:t>
                    </m:r>
                  </m:oMath>
                </a14:m>
                <a:r>
                  <a:rPr lang="en-US" altLang="zh-CN" sz="1200" dirty="0">
                    <a:solidFill>
                      <a:srgbClr val="ADADAD"/>
                    </a:solidFill>
                    <a:latin typeface="+mj-lt"/>
                    <a:ea typeface="微软雅黑" panose="020B0503020204020204" pitchFamily="34" charset="-122"/>
                  </a:rPr>
                  <a:t>could be replaced by other variations (such as the Laplacian matrix)</a:t>
                </a:r>
              </a:p>
              <a:p>
                <a:pPr marL="285750" indent="-285750">
                  <a:lnSpc>
                    <a:spcPct val="130000"/>
                  </a:lnSpc>
                  <a:spcBef>
                    <a:spcPts val="150"/>
                  </a:spcBef>
                  <a:buClr>
                    <a:srgbClr val="ADADAD"/>
                  </a:buClr>
                  <a:buFont typeface="Arial" panose="020B0604020202020204" pitchFamily="34" charset="0"/>
                  <a:buChar char="•"/>
                </a:pPr>
                <a:r>
                  <a:rPr lang="en-US" altLang="zh-CN" sz="1800" dirty="0">
                    <a:solidFill>
                      <a:srgbClr val="ADADAD"/>
                    </a:solidFill>
                    <a:latin typeface="+mj-lt"/>
                    <a:ea typeface="微软雅黑" panose="020B0503020204020204" pitchFamily="34" charset="-122"/>
                  </a:rPr>
                  <a:t>Objective function: matrix factorization</a:t>
                </a:r>
              </a:p>
              <a:p>
                <a:pPr>
                  <a:spcBef>
                    <a:spcPts val="150"/>
                  </a:spcBef>
                  <a:buClr>
                    <a:srgbClr val="ADADAD"/>
                  </a:buClr>
                </a:pPr>
                <a14:m>
                  <m:oMathPara xmlns:m="http://schemas.openxmlformats.org/officeDocument/2006/math">
                    <m:oMathParaPr>
                      <m:jc m:val="centerGroup"/>
                    </m:oMathParaPr>
                    <m:oMath xmlns:m="http://schemas.openxmlformats.org/officeDocument/2006/math">
                      <m:func>
                        <m:funcPr>
                          <m:ctrlPr>
                            <a:rPr lang="en-US" altLang="zh-CN" sz="1600" i="1" smtClean="0">
                              <a:solidFill>
                                <a:schemeClr val="tx1"/>
                              </a:solidFill>
                              <a:latin typeface="Cambria Math" panose="02040503050406030204" pitchFamily="18" charset="0"/>
                              <a:ea typeface="微软雅黑" panose="020B0503020204020204" pitchFamily="34" charset="-122"/>
                            </a:rPr>
                          </m:ctrlPr>
                        </m:funcPr>
                        <m:fName>
                          <m:limLow>
                            <m:limLowPr>
                              <m:ctrlPr>
                                <a:rPr lang="en-US" altLang="zh-CN" sz="1600" i="1">
                                  <a:solidFill>
                                    <a:schemeClr val="tx1"/>
                                  </a:solidFill>
                                  <a:latin typeface="Cambria Math" panose="02040503050406030204" pitchFamily="18" charset="0"/>
                                  <a:ea typeface="微软雅黑" panose="020B0503020204020204" pitchFamily="34" charset="-122"/>
                                </a:rPr>
                              </m:ctrlPr>
                            </m:limLowPr>
                            <m:e>
                              <m:r>
                                <m:rPr>
                                  <m:sty m:val="p"/>
                                </m:rPr>
                                <a:rPr lang="en-US" altLang="zh-CN" sz="1600">
                                  <a:solidFill>
                                    <a:schemeClr val="tx1"/>
                                  </a:solidFill>
                                  <a:latin typeface="Cambria Math" panose="02040503050406030204" pitchFamily="18" charset="0"/>
                                  <a:ea typeface="微软雅黑" panose="020B0503020204020204" pitchFamily="34" charset="-122"/>
                                </a:rPr>
                                <m:t>min</m:t>
                              </m:r>
                            </m:e>
                            <m:lim>
                              <m:sSup>
                                <m:sSupPr>
                                  <m:ctrlPr>
                                    <a:rPr lang="en-US" altLang="zh-CN" sz="1600" i="1">
                                      <a:solidFill>
                                        <a:schemeClr val="tx1"/>
                                      </a:solidFill>
                                      <a:latin typeface="Cambria Math" panose="02040503050406030204" pitchFamily="18" charset="0"/>
                                      <a:ea typeface="微软雅黑" panose="020B0503020204020204" pitchFamily="34" charset="-122"/>
                                    </a:rPr>
                                  </m:ctrlPr>
                                </m:sSupPr>
                                <m:e>
                                  <m:r>
                                    <a:rPr lang="en-US" altLang="zh-CN" sz="1600" i="1">
                                      <a:solidFill>
                                        <a:schemeClr val="tx1"/>
                                      </a:solidFill>
                                      <a:latin typeface="Cambria Math" panose="02040503050406030204" pitchFamily="18" charset="0"/>
                                      <a:ea typeface="微软雅黑" panose="020B0503020204020204" pitchFamily="34" charset="-122"/>
                                    </a:rPr>
                                    <m:t>𝑈</m:t>
                                  </m:r>
                                </m:e>
                                <m:sup>
                                  <m:r>
                                    <a:rPr lang="en-US" altLang="zh-CN" sz="1600" i="1">
                                      <a:solidFill>
                                        <a:schemeClr val="tx1"/>
                                      </a:solidFill>
                                      <a:latin typeface="Cambria Math" panose="02040503050406030204" pitchFamily="18" charset="0"/>
                                      <a:ea typeface="微软雅黑" panose="020B0503020204020204" pitchFamily="34" charset="-122"/>
                                    </a:rPr>
                                    <m:t>∗</m:t>
                                  </m:r>
                                </m:sup>
                              </m:sSup>
                              <m:r>
                                <a:rPr lang="en-US" altLang="zh-CN" sz="1600" i="1">
                                  <a:solidFill>
                                    <a:schemeClr val="tx1"/>
                                  </a:solidFill>
                                  <a:latin typeface="Cambria Math" panose="02040503050406030204" pitchFamily="18" charset="0"/>
                                  <a:ea typeface="微软雅黑" panose="020B0503020204020204" pitchFamily="34" charset="-122"/>
                                </a:rPr>
                                <m:t>,</m:t>
                              </m:r>
                              <m:sSup>
                                <m:sSupPr>
                                  <m:ctrlPr>
                                    <a:rPr lang="en-US" altLang="zh-CN" sz="1600" i="1">
                                      <a:solidFill>
                                        <a:schemeClr val="tx1"/>
                                      </a:solidFill>
                                      <a:latin typeface="Cambria Math" panose="02040503050406030204" pitchFamily="18" charset="0"/>
                                      <a:ea typeface="微软雅黑" panose="020B0503020204020204" pitchFamily="34" charset="-122"/>
                                    </a:rPr>
                                  </m:ctrlPr>
                                </m:sSupPr>
                                <m:e>
                                  <m:r>
                                    <a:rPr lang="en-US" altLang="zh-CN" sz="1600" i="1">
                                      <a:solidFill>
                                        <a:schemeClr val="tx1"/>
                                      </a:solidFill>
                                      <a:latin typeface="Cambria Math" panose="02040503050406030204" pitchFamily="18" charset="0"/>
                                      <a:ea typeface="微软雅黑" panose="020B0503020204020204" pitchFamily="34" charset="-122"/>
                                    </a:rPr>
                                    <m:t>𝑉</m:t>
                                  </m:r>
                                </m:e>
                                <m:sup>
                                  <m:r>
                                    <a:rPr lang="en-US" altLang="zh-CN" sz="1600" i="1">
                                      <a:solidFill>
                                        <a:schemeClr val="tx1"/>
                                      </a:solidFill>
                                      <a:latin typeface="Cambria Math" panose="02040503050406030204" pitchFamily="18" charset="0"/>
                                      <a:ea typeface="微软雅黑" panose="020B0503020204020204" pitchFamily="34" charset="-122"/>
                                    </a:rPr>
                                    <m:t>∗</m:t>
                                  </m:r>
                                </m:sup>
                              </m:sSup>
                            </m:lim>
                          </m:limLow>
                        </m:fName>
                        <m:e>
                          <m:sSubSup>
                            <m:sSubSupPr>
                              <m:ctrlPr>
                                <a:rPr lang="en-US" altLang="zh-CN" sz="1600" i="1">
                                  <a:solidFill>
                                    <a:schemeClr val="tx1"/>
                                  </a:solidFill>
                                  <a:latin typeface="Cambria Math" panose="02040503050406030204" pitchFamily="18" charset="0"/>
                                  <a:ea typeface="微软雅黑" panose="020B0503020204020204" pitchFamily="34" charset="-122"/>
                                </a:rPr>
                              </m:ctrlPr>
                            </m:sSubSupPr>
                            <m:e>
                              <m:d>
                                <m:dPr>
                                  <m:begChr m:val="‖"/>
                                  <m:endChr m:val="‖"/>
                                  <m:ctrlPr>
                                    <a:rPr lang="en-US" altLang="zh-CN" sz="1600" i="1">
                                      <a:solidFill>
                                        <a:schemeClr val="tx1"/>
                                      </a:solidFill>
                                      <a:latin typeface="Cambria Math" panose="02040503050406030204" pitchFamily="18" charset="0"/>
                                      <a:ea typeface="微软雅黑" panose="020B0503020204020204" pitchFamily="34" charset="-122"/>
                                    </a:rPr>
                                  </m:ctrlPr>
                                </m:dPr>
                                <m:e>
                                  <m:r>
                                    <a:rPr lang="en-US" altLang="zh-CN" sz="1600" i="1">
                                      <a:solidFill>
                                        <a:schemeClr val="tx1"/>
                                      </a:solidFill>
                                      <a:latin typeface="Cambria Math" panose="02040503050406030204" pitchFamily="18" charset="0"/>
                                      <a:ea typeface="微软雅黑" panose="020B0503020204020204" pitchFamily="34" charset="-122"/>
                                    </a:rPr>
                                    <m:t>𝑆</m:t>
                                  </m:r>
                                  <m:r>
                                    <a:rPr lang="en-US" altLang="zh-CN" sz="1600" i="1">
                                      <a:solidFill>
                                        <a:schemeClr val="tx1"/>
                                      </a:solidFill>
                                      <a:latin typeface="Cambria Math" panose="02040503050406030204" pitchFamily="18" charset="0"/>
                                      <a:ea typeface="微软雅黑" panose="020B0503020204020204" pitchFamily="34" charset="-122"/>
                                    </a:rPr>
                                    <m:t>−</m:t>
                                  </m:r>
                                  <m:sSup>
                                    <m:sSupPr>
                                      <m:ctrlPr>
                                        <a:rPr lang="en-US" altLang="zh-CN" sz="1600" i="1">
                                          <a:solidFill>
                                            <a:schemeClr val="tx1"/>
                                          </a:solidFill>
                                          <a:latin typeface="Cambria Math" panose="02040503050406030204" pitchFamily="18" charset="0"/>
                                          <a:ea typeface="微软雅黑" panose="020B0503020204020204" pitchFamily="34" charset="-122"/>
                                        </a:rPr>
                                      </m:ctrlPr>
                                    </m:sSupPr>
                                    <m:e>
                                      <m:r>
                                        <a:rPr lang="en-US" altLang="zh-CN" sz="1600" i="1">
                                          <a:solidFill>
                                            <a:schemeClr val="tx1"/>
                                          </a:solidFill>
                                          <a:latin typeface="Cambria Math" panose="02040503050406030204" pitchFamily="18" charset="0"/>
                                          <a:ea typeface="微软雅黑" panose="020B0503020204020204" pitchFamily="34" charset="-122"/>
                                        </a:rPr>
                                        <m:t>𝑈</m:t>
                                      </m:r>
                                    </m:e>
                                    <m:sup>
                                      <m:r>
                                        <a:rPr lang="en-US" altLang="zh-CN" sz="1600" i="1">
                                          <a:solidFill>
                                            <a:schemeClr val="tx1"/>
                                          </a:solidFill>
                                          <a:latin typeface="Cambria Math" panose="02040503050406030204" pitchFamily="18" charset="0"/>
                                          <a:ea typeface="微软雅黑" panose="020B0503020204020204" pitchFamily="34" charset="-122"/>
                                        </a:rPr>
                                        <m:t>∗</m:t>
                                      </m:r>
                                    </m:sup>
                                  </m:sSup>
                                  <m:sSup>
                                    <m:sSupPr>
                                      <m:ctrlPr>
                                        <a:rPr lang="en-US" altLang="zh-CN" sz="1600" i="1">
                                          <a:solidFill>
                                            <a:schemeClr val="tx1"/>
                                          </a:solidFill>
                                          <a:latin typeface="Cambria Math" panose="02040503050406030204" pitchFamily="18" charset="0"/>
                                          <a:ea typeface="微软雅黑" panose="020B0503020204020204" pitchFamily="34" charset="-122"/>
                                        </a:rPr>
                                      </m:ctrlPr>
                                    </m:sSupPr>
                                    <m:e>
                                      <m:sSup>
                                        <m:sSupPr>
                                          <m:ctrlPr>
                                            <a:rPr lang="en-US" altLang="zh-CN" sz="1600" i="1">
                                              <a:solidFill>
                                                <a:schemeClr val="tx1"/>
                                              </a:solidFill>
                                              <a:latin typeface="Cambria Math" panose="02040503050406030204" pitchFamily="18" charset="0"/>
                                              <a:ea typeface="微软雅黑" panose="020B0503020204020204" pitchFamily="34" charset="-122"/>
                                            </a:rPr>
                                          </m:ctrlPr>
                                        </m:sSupPr>
                                        <m:e>
                                          <m:r>
                                            <a:rPr lang="en-US" altLang="zh-CN" sz="1600" i="1">
                                              <a:solidFill>
                                                <a:schemeClr val="tx1"/>
                                              </a:solidFill>
                                              <a:latin typeface="Cambria Math" panose="02040503050406030204" pitchFamily="18" charset="0"/>
                                              <a:ea typeface="微软雅黑" panose="020B0503020204020204" pitchFamily="34" charset="-122"/>
                                            </a:rPr>
                                            <m:t>𝑉</m:t>
                                          </m:r>
                                        </m:e>
                                        <m:sup>
                                          <m:r>
                                            <a:rPr lang="en-US" altLang="zh-CN" sz="1600" i="1">
                                              <a:solidFill>
                                                <a:schemeClr val="tx1"/>
                                              </a:solidFill>
                                              <a:latin typeface="Cambria Math" panose="02040503050406030204" pitchFamily="18" charset="0"/>
                                              <a:ea typeface="微软雅黑" panose="020B0503020204020204" pitchFamily="34" charset="-122"/>
                                            </a:rPr>
                                            <m:t>∗</m:t>
                                          </m:r>
                                        </m:sup>
                                      </m:sSup>
                                    </m:e>
                                    <m:sup>
                                      <m:r>
                                        <a:rPr lang="en-US" altLang="zh-CN" sz="1600" i="1">
                                          <a:solidFill>
                                            <a:schemeClr val="tx1"/>
                                          </a:solidFill>
                                          <a:latin typeface="Cambria Math" panose="02040503050406030204" pitchFamily="18" charset="0"/>
                                          <a:ea typeface="微软雅黑" panose="020B0503020204020204" pitchFamily="34" charset="-122"/>
                                        </a:rPr>
                                        <m:t>𝑇</m:t>
                                      </m:r>
                                    </m:sup>
                                  </m:sSup>
                                </m:e>
                              </m:d>
                            </m:e>
                            <m:sub>
                              <m:r>
                                <a:rPr lang="en-US" altLang="zh-CN" sz="1600" i="1">
                                  <a:solidFill>
                                    <a:schemeClr val="tx1"/>
                                  </a:solidFill>
                                  <a:latin typeface="Cambria Math" panose="02040503050406030204" pitchFamily="18" charset="0"/>
                                  <a:ea typeface="微软雅黑" panose="020B0503020204020204" pitchFamily="34" charset="-122"/>
                                </a:rPr>
                                <m:t>𝐹</m:t>
                              </m:r>
                            </m:sub>
                            <m:sup>
                              <m:r>
                                <a:rPr lang="en-US" altLang="zh-CN" sz="1600" i="1">
                                  <a:solidFill>
                                    <a:schemeClr val="tx1"/>
                                  </a:solidFill>
                                  <a:latin typeface="Cambria Math" panose="02040503050406030204" pitchFamily="18" charset="0"/>
                                  <a:ea typeface="微软雅黑" panose="020B0503020204020204" pitchFamily="34" charset="-122"/>
                                </a:rPr>
                                <m:t>2</m:t>
                              </m:r>
                            </m:sup>
                          </m:sSubSup>
                        </m:e>
                      </m:func>
                    </m:oMath>
                  </m:oMathPara>
                </a14:m>
                <a:endParaRPr lang="en-US" altLang="zh-CN" sz="1800" dirty="0">
                  <a:solidFill>
                    <a:srgbClr val="ADADAD"/>
                  </a:solidFill>
                  <a:latin typeface="+mj-lt"/>
                  <a:ea typeface="微软雅黑" panose="020B0503020204020204" pitchFamily="34" charset="-122"/>
                </a:endParaRPr>
              </a:p>
              <a:p>
                <a:pPr marL="600075" lvl="1" indent="-257175">
                  <a:lnSpc>
                    <a:spcPct val="130000"/>
                  </a:lnSpc>
                  <a:spcBef>
                    <a:spcPts val="150"/>
                  </a:spcBef>
                  <a:buClr>
                    <a:srgbClr val="ADADAD"/>
                  </a:buClr>
                  <a:buFont typeface="Arial" panose="020B0604020202020204" pitchFamily="34" charset="0"/>
                  <a:buChar char="•"/>
                </a:pPr>
                <a14:m>
                  <m:oMath xmlns:m="http://schemas.openxmlformats.org/officeDocument/2006/math">
                    <m:sSup>
                      <m:sSupPr>
                        <m:ctrlPr>
                          <a:rPr lang="en-US" altLang="zh-CN" sz="1200" i="1">
                            <a:solidFill>
                              <a:srgbClr val="ADADAD"/>
                            </a:solidFill>
                            <a:latin typeface="Cambria Math" panose="02040503050406030204" pitchFamily="18" charset="0"/>
                            <a:ea typeface="微软雅黑" panose="020B0503020204020204" pitchFamily="34" charset="-122"/>
                          </a:rPr>
                        </m:ctrlPr>
                      </m:sSupPr>
                      <m:e>
                        <m:r>
                          <a:rPr lang="en-US" altLang="zh-CN" sz="1200" i="1">
                            <a:solidFill>
                              <a:srgbClr val="ADADAD"/>
                            </a:solidFill>
                            <a:latin typeface="Cambria Math" panose="02040503050406030204" pitchFamily="18" charset="0"/>
                            <a:ea typeface="微软雅黑" panose="020B0503020204020204" pitchFamily="34" charset="-122"/>
                          </a:rPr>
                          <m:t>𝑈</m:t>
                        </m:r>
                      </m:e>
                      <m:sup>
                        <m:r>
                          <a:rPr lang="en-US" altLang="zh-CN" sz="1200" i="1">
                            <a:solidFill>
                              <a:srgbClr val="ADADAD"/>
                            </a:solidFill>
                            <a:latin typeface="Cambria Math" panose="02040503050406030204" pitchFamily="18" charset="0"/>
                            <a:ea typeface="微软雅黑" panose="020B0503020204020204" pitchFamily="34" charset="-122"/>
                          </a:rPr>
                          <m:t>∗</m:t>
                        </m:r>
                      </m:sup>
                    </m:sSup>
                    <m:r>
                      <a:rPr lang="en-US" altLang="zh-CN" sz="1200" i="1">
                        <a:solidFill>
                          <a:srgbClr val="ADADAD"/>
                        </a:solidFill>
                        <a:latin typeface="Cambria Math" panose="02040503050406030204" pitchFamily="18" charset="0"/>
                        <a:ea typeface="微软雅黑" panose="020B0503020204020204" pitchFamily="34" charset="-122"/>
                      </a:rPr>
                      <m:t>,</m:t>
                    </m:r>
                    <m:sSup>
                      <m:sSupPr>
                        <m:ctrlPr>
                          <a:rPr lang="en-US" altLang="zh-CN" sz="1200" i="1">
                            <a:solidFill>
                              <a:srgbClr val="ADADAD"/>
                            </a:solidFill>
                            <a:latin typeface="Cambria Math" panose="02040503050406030204" pitchFamily="18" charset="0"/>
                            <a:ea typeface="微软雅黑" panose="020B0503020204020204" pitchFamily="34" charset="-122"/>
                          </a:rPr>
                        </m:ctrlPr>
                      </m:sSupPr>
                      <m:e>
                        <m:r>
                          <a:rPr lang="en-US" altLang="zh-CN" sz="1200" i="1">
                            <a:solidFill>
                              <a:srgbClr val="ADADAD"/>
                            </a:solidFill>
                            <a:latin typeface="Cambria Math" panose="02040503050406030204" pitchFamily="18" charset="0"/>
                            <a:ea typeface="微软雅黑" panose="020B0503020204020204" pitchFamily="34" charset="-122"/>
                          </a:rPr>
                          <m:t>𝑉</m:t>
                        </m:r>
                      </m:e>
                      <m:sup>
                        <m:r>
                          <a:rPr lang="en-US" altLang="zh-CN" sz="1200" i="1">
                            <a:solidFill>
                              <a:srgbClr val="ADADAD"/>
                            </a:solidFill>
                            <a:latin typeface="Cambria Math" panose="02040503050406030204" pitchFamily="18" charset="0"/>
                            <a:ea typeface="微软雅黑" panose="020B0503020204020204" pitchFamily="34" charset="-122"/>
                          </a:rPr>
                          <m:t>∗</m:t>
                        </m:r>
                      </m:sup>
                    </m:sSup>
                    <m:r>
                      <a:rPr lang="en-US" altLang="zh-CN" sz="1200" i="1">
                        <a:solidFill>
                          <a:srgbClr val="ADADAD"/>
                        </a:solidFill>
                        <a:latin typeface="Cambria Math" panose="02040503050406030204" pitchFamily="18" charset="0"/>
                        <a:ea typeface="微软雅黑" panose="020B0503020204020204" pitchFamily="34" charset="-122"/>
                      </a:rPr>
                      <m:t>∈</m:t>
                    </m:r>
                    <m:sSup>
                      <m:sSupPr>
                        <m:ctrlPr>
                          <a:rPr lang="en-US" altLang="zh-CN" sz="1200" i="1">
                            <a:solidFill>
                              <a:srgbClr val="ADADAD"/>
                            </a:solidFill>
                            <a:latin typeface="Cambria Math" panose="02040503050406030204" pitchFamily="18" charset="0"/>
                            <a:ea typeface="Cambria Math" panose="02040503050406030204" pitchFamily="18" charset="0"/>
                          </a:rPr>
                        </m:ctrlPr>
                      </m:sSupPr>
                      <m:e>
                        <m:r>
                          <a:rPr lang="en-US" altLang="zh-CN" sz="1200" i="1">
                            <a:solidFill>
                              <a:srgbClr val="ADADAD"/>
                            </a:solidFill>
                            <a:latin typeface="Cambria Math" panose="02040503050406030204" pitchFamily="18" charset="0"/>
                            <a:ea typeface="Cambria Math" panose="02040503050406030204" pitchFamily="18" charset="0"/>
                          </a:rPr>
                          <m:t>ℝ</m:t>
                        </m:r>
                      </m:e>
                      <m:sup>
                        <m:r>
                          <a:rPr lang="en-US" altLang="zh-CN" sz="1200" i="1">
                            <a:solidFill>
                              <a:srgbClr val="ADADAD"/>
                            </a:solidFill>
                            <a:latin typeface="Cambria Math" panose="02040503050406030204" pitchFamily="18" charset="0"/>
                            <a:ea typeface="Cambria Math" panose="02040503050406030204" pitchFamily="18" charset="0"/>
                          </a:rPr>
                          <m:t>𝑁</m:t>
                        </m:r>
                        <m:r>
                          <a:rPr lang="en-US" altLang="zh-CN" sz="1200" i="1">
                            <a:solidFill>
                              <a:srgbClr val="ADADAD"/>
                            </a:solidFill>
                            <a:latin typeface="Cambria Math" panose="02040503050406030204" pitchFamily="18" charset="0"/>
                            <a:ea typeface="Cambria Math" panose="02040503050406030204" pitchFamily="18" charset="0"/>
                          </a:rPr>
                          <m:t>×</m:t>
                        </m:r>
                        <m:r>
                          <a:rPr lang="en-US" altLang="zh-CN" sz="1200" i="1">
                            <a:solidFill>
                              <a:srgbClr val="ADADAD"/>
                            </a:solidFill>
                            <a:latin typeface="Cambria Math" panose="02040503050406030204" pitchFamily="18" charset="0"/>
                            <a:ea typeface="Cambria Math" panose="02040503050406030204" pitchFamily="18" charset="0"/>
                          </a:rPr>
                          <m:t>𝑑</m:t>
                        </m:r>
                      </m:sup>
                    </m:sSup>
                  </m:oMath>
                </a14:m>
                <a:r>
                  <a:rPr lang="en-US" altLang="zh-CN" sz="1200" dirty="0">
                    <a:solidFill>
                      <a:srgbClr val="ADADAD"/>
                    </a:solidFill>
                    <a:latin typeface="+mj-lt"/>
                    <a:ea typeface="微软雅黑" panose="020B0503020204020204" pitchFamily="34" charset="-122"/>
                  </a:rPr>
                  <a:t>: left/right embedding vectors</a:t>
                </a:r>
              </a:p>
              <a:p>
                <a:pPr marL="600075" lvl="1" indent="-257175">
                  <a:lnSpc>
                    <a:spcPct val="130000"/>
                  </a:lnSpc>
                  <a:spcBef>
                    <a:spcPts val="150"/>
                  </a:spcBef>
                  <a:buClr>
                    <a:srgbClr val="ADADAD"/>
                  </a:buClr>
                  <a:buFont typeface="Arial" panose="020B0604020202020204" pitchFamily="34" charset="0"/>
                  <a:buChar char="•"/>
                </a:pPr>
                <a:r>
                  <a:rPr lang="en-US" altLang="zh-CN" sz="1200" dirty="0">
                    <a:solidFill>
                      <a:srgbClr val="ADADAD"/>
                    </a:solidFill>
                    <a:latin typeface="+mj-lt"/>
                    <a:ea typeface="微软雅黑" panose="020B0503020204020204" pitchFamily="34" charset="-122"/>
                  </a:rPr>
                  <a:t>d: dimensionality of the space</a:t>
                </a:r>
              </a:p>
              <a:p>
                <a:pPr marL="285750" indent="-285750">
                  <a:lnSpc>
                    <a:spcPct val="120000"/>
                  </a:lnSpc>
                  <a:spcBef>
                    <a:spcPts val="150"/>
                  </a:spcBef>
                  <a:buClr>
                    <a:srgbClr val="ADADAD"/>
                  </a:buClr>
                  <a:buFont typeface="Arial" panose="020B0604020202020204" pitchFamily="34" charset="0"/>
                  <a:buChar char="•"/>
                </a:pPr>
                <a:r>
                  <a:rPr lang="en-US" altLang="zh-CN" sz="1800" dirty="0">
                    <a:solidFill>
                      <a:srgbClr val="ADADAD"/>
                    </a:solidFill>
                    <a:latin typeface="+mj-lt"/>
                    <a:ea typeface="微软雅黑" panose="020B0503020204020204" pitchFamily="34" charset="-122"/>
                  </a:rPr>
                  <a:t>Optimal solution: Singular Value Decomposition (SVD)</a:t>
                </a:r>
              </a:p>
              <a:p>
                <a:pPr marL="628650" lvl="1" indent="-285750">
                  <a:lnSpc>
                    <a:spcPct val="120000"/>
                  </a:lnSpc>
                  <a:spcBef>
                    <a:spcPts val="150"/>
                  </a:spcBef>
                  <a:buClr>
                    <a:srgbClr val="ADADAD"/>
                  </a:buClr>
                  <a:buFont typeface="Arial" panose="020B0604020202020204" pitchFamily="34" charset="0"/>
                  <a:buChar char="•"/>
                </a:pPr>
                <a14:m>
                  <m:oMath xmlns:m="http://schemas.openxmlformats.org/officeDocument/2006/math">
                    <m:d>
                      <m:dPr>
                        <m:begChr m:val="["/>
                        <m:endChr m:val="]"/>
                        <m:ctrlPr>
                          <a:rPr lang="en-US" altLang="zh-CN" i="1">
                            <a:solidFill>
                              <a:srgbClr val="ADADAD"/>
                            </a:solidFill>
                            <a:latin typeface="Cambria Math" panose="02040503050406030204" pitchFamily="18" charset="0"/>
                            <a:ea typeface="微软雅黑" panose="020B0503020204020204" pitchFamily="34" charset="-122"/>
                          </a:rPr>
                        </m:ctrlPr>
                      </m:dPr>
                      <m:e>
                        <m:r>
                          <a:rPr lang="en-US" altLang="zh-CN" i="1">
                            <a:solidFill>
                              <a:srgbClr val="ADADAD"/>
                            </a:solidFill>
                            <a:latin typeface="Cambria Math" panose="02040503050406030204" pitchFamily="18" charset="0"/>
                            <a:ea typeface="微软雅黑" panose="020B0503020204020204" pitchFamily="34" charset="-122"/>
                          </a:rPr>
                          <m:t>𝑈</m:t>
                        </m:r>
                        <m:r>
                          <a:rPr lang="en-US" altLang="zh-CN" i="1">
                            <a:solidFill>
                              <a:srgbClr val="ADADAD"/>
                            </a:solidFill>
                            <a:latin typeface="Cambria Math" panose="02040503050406030204" pitchFamily="18" charset="0"/>
                            <a:ea typeface="微软雅黑" panose="020B0503020204020204" pitchFamily="34" charset="-122"/>
                          </a:rPr>
                          <m:t>,</m:t>
                        </m:r>
                        <m:r>
                          <m:rPr>
                            <m:sty m:val="p"/>
                          </m:rPr>
                          <a:rPr lang="en-US" altLang="zh-CN">
                            <a:solidFill>
                              <a:srgbClr val="ADADAD"/>
                            </a:solidFill>
                            <a:latin typeface="Cambria Math" panose="02040503050406030204" pitchFamily="18" charset="0"/>
                            <a:ea typeface="微软雅黑" panose="020B0503020204020204" pitchFamily="34" charset="-122"/>
                          </a:rPr>
                          <m:t>Σ</m:t>
                        </m:r>
                        <m:r>
                          <a:rPr lang="en-US" altLang="zh-CN" i="1">
                            <a:solidFill>
                              <a:srgbClr val="ADADAD"/>
                            </a:solidFill>
                            <a:latin typeface="Cambria Math" panose="02040503050406030204" pitchFamily="18" charset="0"/>
                            <a:ea typeface="微软雅黑" panose="020B0503020204020204" pitchFamily="34" charset="-122"/>
                          </a:rPr>
                          <m:t>,</m:t>
                        </m:r>
                        <m:r>
                          <a:rPr lang="en-US" altLang="zh-CN" i="1">
                            <a:solidFill>
                              <a:srgbClr val="ADADAD"/>
                            </a:solidFill>
                            <a:latin typeface="Cambria Math" panose="02040503050406030204" pitchFamily="18" charset="0"/>
                            <a:ea typeface="微软雅黑" panose="020B0503020204020204" pitchFamily="34" charset="-122"/>
                          </a:rPr>
                          <m:t>𝑉</m:t>
                        </m:r>
                      </m:e>
                    </m:d>
                    <m:r>
                      <a:rPr lang="en-US" altLang="zh-CN" i="1">
                        <a:solidFill>
                          <a:srgbClr val="ADADAD"/>
                        </a:solidFill>
                        <a:latin typeface="Cambria Math" panose="02040503050406030204" pitchFamily="18" charset="0"/>
                        <a:ea typeface="微软雅黑" panose="020B0503020204020204" pitchFamily="34" charset="-122"/>
                      </a:rPr>
                      <m:t>:</m:t>
                    </m:r>
                  </m:oMath>
                </a14:m>
                <a:r>
                  <a:rPr lang="en-US" altLang="zh-CN" dirty="0">
                    <a:solidFill>
                      <a:srgbClr val="ADADAD"/>
                    </a:solidFill>
                    <a:latin typeface="+mj-lt"/>
                    <a:ea typeface="微软雅黑" panose="020B0503020204020204" pitchFamily="34" charset="-122"/>
                  </a:rPr>
                  <a:t> top-d SVD results</a:t>
                </a:r>
              </a:p>
              <a:p>
                <a:pPr lvl="1">
                  <a:lnSpc>
                    <a:spcPct val="120000"/>
                  </a:lnSpc>
                  <a:spcBef>
                    <a:spcPts val="150"/>
                  </a:spcBef>
                  <a:buClr>
                    <a:srgbClr val="ADADAD"/>
                  </a:buClr>
                </a:pPr>
                <a14:m>
                  <m:oMathPara xmlns:m="http://schemas.openxmlformats.org/officeDocument/2006/math">
                    <m:oMathParaPr>
                      <m:jc m:val="centerGroup"/>
                    </m:oMathParaPr>
                    <m:oMath xmlns:m="http://schemas.openxmlformats.org/officeDocument/2006/math">
                      <m:sSup>
                        <m:sSupPr>
                          <m:ctrlPr>
                            <a:rPr lang="en-US" altLang="zh-CN" sz="1600" i="1" smtClean="0">
                              <a:solidFill>
                                <a:schemeClr val="tx1"/>
                              </a:solidFill>
                              <a:latin typeface="Cambria Math" panose="02040503050406030204" pitchFamily="18" charset="0"/>
                              <a:ea typeface="微软雅黑" panose="020B0503020204020204" pitchFamily="34" charset="-122"/>
                            </a:rPr>
                          </m:ctrlPr>
                        </m:sSupPr>
                        <m:e>
                          <m:r>
                            <a:rPr lang="en-US" altLang="zh-CN" sz="1600" i="1">
                              <a:solidFill>
                                <a:schemeClr val="tx1"/>
                              </a:solidFill>
                              <a:latin typeface="Cambria Math" panose="02040503050406030204" pitchFamily="18" charset="0"/>
                              <a:ea typeface="微软雅黑" panose="020B0503020204020204" pitchFamily="34" charset="-122"/>
                            </a:rPr>
                            <m:t>𝑈</m:t>
                          </m:r>
                        </m:e>
                        <m:sup>
                          <m:r>
                            <a:rPr lang="en-US" altLang="zh-CN" sz="1600" i="1">
                              <a:solidFill>
                                <a:schemeClr val="tx1"/>
                              </a:solidFill>
                              <a:latin typeface="Cambria Math" panose="02040503050406030204" pitchFamily="18" charset="0"/>
                              <a:ea typeface="微软雅黑" panose="020B0503020204020204" pitchFamily="34" charset="-122"/>
                            </a:rPr>
                            <m:t>∗</m:t>
                          </m:r>
                        </m:sup>
                      </m:sSup>
                      <m:r>
                        <a:rPr lang="en-US" altLang="zh-CN" sz="1600" i="1">
                          <a:solidFill>
                            <a:schemeClr val="tx1"/>
                          </a:solidFill>
                          <a:latin typeface="Cambria Math" panose="02040503050406030204" pitchFamily="18" charset="0"/>
                          <a:ea typeface="微软雅黑" panose="020B0503020204020204" pitchFamily="34" charset="-122"/>
                        </a:rPr>
                        <m:t>=</m:t>
                      </m:r>
                      <m:r>
                        <a:rPr lang="en-US" altLang="zh-CN" sz="1600" i="1">
                          <a:solidFill>
                            <a:schemeClr val="tx1"/>
                          </a:solidFill>
                          <a:latin typeface="Cambria Math" panose="02040503050406030204" pitchFamily="18" charset="0"/>
                          <a:ea typeface="微软雅黑" panose="020B0503020204020204" pitchFamily="34" charset="-122"/>
                        </a:rPr>
                        <m:t>𝑈</m:t>
                      </m:r>
                      <m:rad>
                        <m:radPr>
                          <m:degHide m:val="on"/>
                          <m:ctrlPr>
                            <a:rPr lang="en-US" altLang="zh-CN" sz="1600" i="1">
                              <a:solidFill>
                                <a:schemeClr val="tx1"/>
                              </a:solidFill>
                              <a:latin typeface="Cambria Math" panose="02040503050406030204" pitchFamily="18" charset="0"/>
                              <a:ea typeface="微软雅黑" panose="020B0503020204020204" pitchFamily="34" charset="-122"/>
                            </a:rPr>
                          </m:ctrlPr>
                        </m:radPr>
                        <m:deg/>
                        <m:e>
                          <m:r>
                            <m:rPr>
                              <m:sty m:val="p"/>
                            </m:rPr>
                            <a:rPr lang="en-US" altLang="zh-CN" sz="1600">
                              <a:solidFill>
                                <a:schemeClr val="tx1"/>
                              </a:solidFill>
                              <a:latin typeface="Cambria Math" panose="02040503050406030204" pitchFamily="18" charset="0"/>
                              <a:ea typeface="微软雅黑" panose="020B0503020204020204" pitchFamily="34" charset="-122"/>
                            </a:rPr>
                            <m:t>Σ</m:t>
                          </m:r>
                        </m:e>
                      </m:rad>
                      <m:r>
                        <a:rPr lang="en-US" altLang="zh-CN" sz="1600" i="1">
                          <a:solidFill>
                            <a:schemeClr val="tx1"/>
                          </a:solidFill>
                          <a:latin typeface="Cambria Math" panose="02040503050406030204" pitchFamily="18" charset="0"/>
                          <a:ea typeface="微软雅黑" panose="020B0503020204020204" pitchFamily="34" charset="-122"/>
                        </a:rPr>
                        <m:t>,</m:t>
                      </m:r>
                      <m:r>
                        <a:rPr lang="en-US" altLang="zh-CN" sz="1600" b="0" i="1" smtClean="0">
                          <a:solidFill>
                            <a:schemeClr val="tx1"/>
                          </a:solidFill>
                          <a:latin typeface="Cambria Math" panose="02040503050406030204" pitchFamily="18" charset="0"/>
                          <a:ea typeface="微软雅黑" panose="020B0503020204020204" pitchFamily="34" charset="-122"/>
                        </a:rPr>
                        <m:t>  </m:t>
                      </m:r>
                      <m:sSup>
                        <m:sSupPr>
                          <m:ctrlPr>
                            <a:rPr lang="en-US" altLang="zh-CN" sz="1600" i="1">
                              <a:solidFill>
                                <a:schemeClr val="tx1"/>
                              </a:solidFill>
                              <a:latin typeface="Cambria Math" panose="02040503050406030204" pitchFamily="18" charset="0"/>
                              <a:ea typeface="微软雅黑" panose="020B0503020204020204" pitchFamily="34" charset="-122"/>
                            </a:rPr>
                          </m:ctrlPr>
                        </m:sSupPr>
                        <m:e>
                          <m:r>
                            <a:rPr lang="en-US" altLang="zh-CN" sz="1600" i="1">
                              <a:solidFill>
                                <a:schemeClr val="tx1"/>
                              </a:solidFill>
                              <a:latin typeface="Cambria Math" panose="02040503050406030204" pitchFamily="18" charset="0"/>
                              <a:ea typeface="微软雅黑" panose="020B0503020204020204" pitchFamily="34" charset="-122"/>
                            </a:rPr>
                            <m:t>𝑉</m:t>
                          </m:r>
                        </m:e>
                        <m:sup>
                          <m:r>
                            <a:rPr lang="en-US" altLang="zh-CN" sz="1600" i="1">
                              <a:solidFill>
                                <a:schemeClr val="tx1"/>
                              </a:solidFill>
                              <a:latin typeface="Cambria Math" panose="02040503050406030204" pitchFamily="18" charset="0"/>
                              <a:ea typeface="微软雅黑" panose="020B0503020204020204" pitchFamily="34" charset="-122"/>
                            </a:rPr>
                            <m:t>∗</m:t>
                          </m:r>
                        </m:sup>
                      </m:sSup>
                      <m:r>
                        <a:rPr lang="en-US" altLang="zh-CN" sz="1600" i="1">
                          <a:solidFill>
                            <a:schemeClr val="tx1"/>
                          </a:solidFill>
                          <a:latin typeface="Cambria Math" panose="02040503050406030204" pitchFamily="18" charset="0"/>
                          <a:ea typeface="微软雅黑" panose="020B0503020204020204" pitchFamily="34" charset="-122"/>
                        </a:rPr>
                        <m:t>=</m:t>
                      </m:r>
                      <m:r>
                        <a:rPr lang="en-US" altLang="zh-CN" sz="1600" i="1">
                          <a:solidFill>
                            <a:schemeClr val="tx1"/>
                          </a:solidFill>
                          <a:latin typeface="Cambria Math" panose="02040503050406030204" pitchFamily="18" charset="0"/>
                          <a:ea typeface="微软雅黑" panose="020B0503020204020204" pitchFamily="34" charset="-122"/>
                        </a:rPr>
                        <m:t>𝑉</m:t>
                      </m:r>
                      <m:rad>
                        <m:radPr>
                          <m:degHide m:val="on"/>
                          <m:ctrlPr>
                            <a:rPr lang="en-US" altLang="zh-CN" sz="1600" i="1">
                              <a:solidFill>
                                <a:schemeClr val="tx1"/>
                              </a:solidFill>
                              <a:latin typeface="Cambria Math" panose="02040503050406030204" pitchFamily="18" charset="0"/>
                              <a:ea typeface="微软雅黑" panose="020B0503020204020204" pitchFamily="34" charset="-122"/>
                            </a:rPr>
                          </m:ctrlPr>
                        </m:radPr>
                        <m:deg/>
                        <m:e>
                          <m:r>
                            <m:rPr>
                              <m:sty m:val="p"/>
                            </m:rPr>
                            <a:rPr lang="en-US" altLang="zh-CN" sz="1600">
                              <a:solidFill>
                                <a:schemeClr val="tx1"/>
                              </a:solidFill>
                              <a:latin typeface="Cambria Math" panose="02040503050406030204" pitchFamily="18" charset="0"/>
                              <a:ea typeface="微软雅黑" panose="020B0503020204020204" pitchFamily="34" charset="-122"/>
                            </a:rPr>
                            <m:t>Σ</m:t>
                          </m:r>
                        </m:e>
                      </m:rad>
                    </m:oMath>
                  </m:oMathPara>
                </a14:m>
                <a:endParaRPr lang="en-US" altLang="zh-CN" sz="1600" dirty="0">
                  <a:solidFill>
                    <a:schemeClr val="tx1"/>
                  </a:solidFill>
                  <a:latin typeface="+mj-lt"/>
                  <a:ea typeface="微软雅黑" panose="020B0503020204020204" pitchFamily="34" charset="-122"/>
                </a:endParaRPr>
              </a:p>
              <a:p>
                <a:pPr marL="285750" indent="-285750">
                  <a:lnSpc>
                    <a:spcPct val="120000"/>
                  </a:lnSpc>
                  <a:spcBef>
                    <a:spcPts val="150"/>
                  </a:spcBef>
                  <a:buClr>
                    <a:srgbClr val="ADADAD"/>
                  </a:buClr>
                  <a:buFont typeface="Arial" panose="020B0604020202020204" pitchFamily="34" charset="0"/>
                  <a:buChar char="•"/>
                </a:pPr>
                <a:r>
                  <a:rPr lang="en-US" altLang="zh-CN" sz="1800" dirty="0">
                    <a:solidFill>
                      <a:srgbClr val="ADADAD"/>
                    </a:solidFill>
                    <a:latin typeface="+mj-lt"/>
                    <a:ea typeface="微软雅黑" panose="020B0503020204020204" pitchFamily="34" charset="-122"/>
                  </a:rPr>
                  <a:t> However, direct calculation is time-consuming</a:t>
                </a:r>
              </a:p>
            </p:txBody>
          </p:sp>
        </mc:Choice>
        <mc:Fallback xmlns="">
          <p:sp>
            <p:nvSpPr>
              <p:cNvPr id="10" name="文本框 9"/>
              <p:cNvSpPr txBox="1">
                <a:spLocks noRot="1" noChangeAspect="1" noMove="1" noResize="1" noEditPoints="1" noAdjustHandles="1" noChangeArrowheads="1" noChangeShapeType="1" noTextEdit="1"/>
              </p:cNvSpPr>
              <p:nvPr/>
            </p:nvSpPr>
            <p:spPr>
              <a:xfrm>
                <a:off x="318832" y="827781"/>
                <a:ext cx="7617783" cy="4027577"/>
              </a:xfrm>
              <a:prstGeom prst="rect">
                <a:avLst/>
              </a:prstGeom>
              <a:blipFill>
                <a:blip r:embed="rId3"/>
                <a:stretch>
                  <a:fillRect l="-480" b="-758"/>
                </a:stretch>
              </a:blipFill>
            </p:spPr>
            <p:txBody>
              <a:bodyPr/>
              <a:lstStyle/>
              <a:p>
                <a:r>
                  <a:rPr lang="zh-CN" altLang="en-US">
                    <a:noFill/>
                  </a:rPr>
                  <a:t> </a:t>
                </a:r>
              </a:p>
            </p:txBody>
          </p:sp>
        </mc:Fallback>
      </mc:AlternateContent>
      <p:sp>
        <p:nvSpPr>
          <p:cNvPr id="6" name="矩形 5"/>
          <p:cNvSpPr/>
          <p:nvPr/>
        </p:nvSpPr>
        <p:spPr>
          <a:xfrm>
            <a:off x="1508173" y="4814265"/>
            <a:ext cx="6234767" cy="276999"/>
          </a:xfrm>
          <a:prstGeom prst="rect">
            <a:avLst/>
          </a:prstGeom>
        </p:spPr>
        <p:txBody>
          <a:bodyPr wrap="square">
            <a:spAutoFit/>
          </a:bodyPr>
          <a:lstStyle/>
          <a:p>
            <a:r>
              <a:rPr lang="en-US" altLang="zh-CN" sz="1200" dirty="0">
                <a:solidFill>
                  <a:schemeClr val="bg1">
                    <a:lumMod val="25000"/>
                    <a:lumOff val="75000"/>
                  </a:schemeClr>
                </a:solidFill>
                <a:ea typeface="华文楷体" panose="02010600040101010101" pitchFamily="2" charset="-122"/>
              </a:rPr>
              <a:t>Z. Zhang, et al. Arbitrary-Order Proximity Preserved Network Embedding. </a:t>
            </a:r>
            <a:r>
              <a:rPr lang="en-US" altLang="zh-CN" sz="1200" i="1" dirty="0">
                <a:solidFill>
                  <a:schemeClr val="bg1">
                    <a:lumMod val="25000"/>
                    <a:lumOff val="75000"/>
                  </a:schemeClr>
                </a:solidFill>
                <a:ea typeface="华文楷体" panose="02010600040101010101" pitchFamily="2" charset="-122"/>
              </a:rPr>
              <a:t>KDD, 2018. </a:t>
            </a:r>
            <a:endParaRPr lang="zh-CN" altLang="en-US" sz="1200" i="1" dirty="0">
              <a:solidFill>
                <a:schemeClr val="bg1">
                  <a:lumMod val="25000"/>
                  <a:lumOff val="75000"/>
                </a:schemeClr>
              </a:solidFill>
            </a:endParaRPr>
          </a:p>
        </p:txBody>
      </p:sp>
    </p:spTree>
    <p:extLst>
      <p:ext uri="{BB962C8B-B14F-4D97-AF65-F5344CB8AC3E}">
        <p14:creationId xmlns:p14="http://schemas.microsoft.com/office/powerpoint/2010/main" val="2875638843"/>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49</a:t>
            </a:fld>
            <a:endParaRPr lang="en-US" dirty="0"/>
          </a:p>
        </p:txBody>
      </p:sp>
      <p:sp>
        <p:nvSpPr>
          <p:cNvPr id="19" name="标题 1"/>
          <p:cNvSpPr txBox="1">
            <a:spLocks/>
          </p:cNvSpPr>
          <p:nvPr/>
        </p:nvSpPr>
        <p:spPr>
          <a:xfrm>
            <a:off x="319970" y="90228"/>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pitchFamily="34" charset="-122"/>
                <a:ea typeface="微软雅黑" panose="020B0503020204020204" pitchFamily="34" charset="-122"/>
              </a:rPr>
              <a:t>Problem Transformation</a:t>
            </a:r>
            <a:endParaRPr lang="zh-CN" altLang="en-US" sz="2800" b="1" dirty="0">
              <a:latin typeface="微软雅黑" panose="020B0503020204020204" pitchFamily="34" charset="-122"/>
              <a:ea typeface="微软雅黑" panose="020B0503020204020204" pitchFamily="34" charset="-122"/>
            </a:endParaRPr>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0" name="文本框 9"/>
              <p:cNvSpPr txBox="1"/>
              <p:nvPr/>
            </p:nvSpPr>
            <p:spPr>
              <a:xfrm>
                <a:off x="319970" y="825827"/>
                <a:ext cx="7616645" cy="3453253"/>
              </a:xfrm>
              <a:prstGeom prst="rect">
                <a:avLst/>
              </a:prstGeom>
              <a:noFill/>
            </p:spPr>
            <p:txBody>
              <a:bodyPr wrap="square" rtlCol="0">
                <a:spAutoFit/>
              </a:bodyPr>
              <a:lstStyle/>
              <a:p>
                <a:pPr marL="285750" indent="-285750" algn="just">
                  <a:lnSpc>
                    <a:spcPct val="130000"/>
                  </a:lnSpc>
                  <a:buClr>
                    <a:srgbClr val="ADADAD"/>
                  </a:buClr>
                  <a:buFont typeface="Arial" panose="020B0604020202020204" pitchFamily="34" charset="0"/>
                  <a:buChar char="•"/>
                </a:pPr>
                <a:r>
                  <a:rPr lang="en-US" altLang="zh-CN" sz="2000" dirty="0">
                    <a:solidFill>
                      <a:srgbClr val="ADADAD"/>
                    </a:solidFill>
                    <a:latin typeface="+mj-lt"/>
                    <a:ea typeface="微软雅黑" panose="020B0503020204020204" pitchFamily="34" charset="-122"/>
                  </a:rPr>
                  <a:t> </a:t>
                </a:r>
                <a:r>
                  <a:rPr lang="en-US" altLang="zh-CN" sz="2000" dirty="0" smtClean="0">
                    <a:solidFill>
                      <a:srgbClr val="ADADAD"/>
                    </a:solidFill>
                    <a:latin typeface="+mj-lt"/>
                    <a:ea typeface="微软雅黑" panose="020B0503020204020204" pitchFamily="34" charset="-122"/>
                  </a:rPr>
                  <a:t>The equivalence between top-d SVD and </a:t>
                </a:r>
                <a:r>
                  <a:rPr lang="en-US" altLang="zh-CN" sz="2000" dirty="0" err="1" smtClean="0">
                    <a:solidFill>
                      <a:srgbClr val="ADADAD"/>
                    </a:solidFill>
                    <a:latin typeface="+mj-lt"/>
                    <a:ea typeface="微软雅黑" panose="020B0503020204020204" pitchFamily="34" charset="-122"/>
                  </a:rPr>
                  <a:t>eigen</a:t>
                </a:r>
                <a:r>
                  <a:rPr lang="en-US" altLang="zh-CN" sz="2000" dirty="0" smtClean="0">
                    <a:solidFill>
                      <a:srgbClr val="ADADAD"/>
                    </a:solidFill>
                    <a:latin typeface="+mj-lt"/>
                    <a:ea typeface="微软雅黑" panose="020B0503020204020204" pitchFamily="34" charset="-122"/>
                  </a:rPr>
                  <a:t>-decomposition</a:t>
                </a:r>
                <a:endParaRPr lang="en-US" altLang="zh-CN" sz="2000" dirty="0">
                  <a:solidFill>
                    <a:srgbClr val="ADADAD"/>
                  </a:solidFill>
                  <a:latin typeface="+mj-lt"/>
                  <a:ea typeface="微软雅黑" panose="020B0503020204020204" pitchFamily="34" charset="-122"/>
                </a:endParaRPr>
              </a:p>
              <a:p>
                <a:pPr marL="628650" lvl="1" indent="-285750" algn="just">
                  <a:lnSpc>
                    <a:spcPct val="130000"/>
                  </a:lnSpc>
                  <a:buClr>
                    <a:srgbClr val="ADADAD"/>
                  </a:buClr>
                  <a:buFont typeface="Arial" panose="020B0604020202020204" pitchFamily="34" charset="0"/>
                  <a:buChar char="•"/>
                </a:pPr>
                <a:r>
                  <a:rPr lang="en-US" altLang="zh-CN" sz="1800" dirty="0">
                    <a:solidFill>
                      <a:srgbClr val="ADADAD"/>
                    </a:solidFill>
                    <a:latin typeface="+mj-lt"/>
                    <a:ea typeface="微软雅黑" panose="020B0503020204020204" pitchFamily="34" charset="-122"/>
                  </a:rPr>
                  <a:t> </a:t>
                </a:r>
                <a14:m>
                  <m:oMath xmlns:m="http://schemas.openxmlformats.org/officeDocument/2006/math">
                    <m:d>
                      <m:dPr>
                        <m:begChr m:val="["/>
                        <m:endChr m:val="]"/>
                        <m:ctrlPr>
                          <a:rPr lang="en-US" altLang="zh-CN" sz="1800" i="1">
                            <a:solidFill>
                              <a:srgbClr val="ADADAD"/>
                            </a:solidFill>
                            <a:latin typeface="Cambria Math" panose="02040503050406030204" pitchFamily="18" charset="0"/>
                            <a:ea typeface="微软雅黑" panose="020B0503020204020204" pitchFamily="34" charset="-122"/>
                          </a:rPr>
                        </m:ctrlPr>
                      </m:dPr>
                      <m:e>
                        <m:r>
                          <a:rPr lang="en-US" altLang="zh-CN" sz="1800" i="1">
                            <a:solidFill>
                              <a:srgbClr val="ADADAD"/>
                            </a:solidFill>
                            <a:latin typeface="Cambria Math" panose="02040503050406030204" pitchFamily="18" charset="0"/>
                            <a:ea typeface="微软雅黑" panose="020B0503020204020204" pitchFamily="34" charset="-122"/>
                          </a:rPr>
                          <m:t>𝑈</m:t>
                        </m:r>
                        <m:r>
                          <a:rPr lang="en-US" altLang="zh-CN" sz="1800" i="1">
                            <a:solidFill>
                              <a:srgbClr val="ADADAD"/>
                            </a:solidFill>
                            <a:latin typeface="Cambria Math" panose="02040503050406030204" pitchFamily="18" charset="0"/>
                            <a:ea typeface="微软雅黑" panose="020B0503020204020204" pitchFamily="34" charset="-122"/>
                          </a:rPr>
                          <m:t>,</m:t>
                        </m:r>
                        <m:r>
                          <m:rPr>
                            <m:sty m:val="p"/>
                          </m:rPr>
                          <a:rPr lang="en-US" altLang="zh-CN" sz="1800">
                            <a:solidFill>
                              <a:srgbClr val="ADADAD"/>
                            </a:solidFill>
                            <a:latin typeface="Cambria Math" panose="02040503050406030204" pitchFamily="18" charset="0"/>
                            <a:ea typeface="微软雅黑" panose="020B0503020204020204" pitchFamily="34" charset="-122"/>
                          </a:rPr>
                          <m:t>Σ</m:t>
                        </m:r>
                        <m:r>
                          <a:rPr lang="en-US" altLang="zh-CN" sz="1800" i="1">
                            <a:solidFill>
                              <a:srgbClr val="ADADAD"/>
                            </a:solidFill>
                            <a:latin typeface="Cambria Math" panose="02040503050406030204" pitchFamily="18" charset="0"/>
                            <a:ea typeface="微软雅黑" panose="020B0503020204020204" pitchFamily="34" charset="-122"/>
                          </a:rPr>
                          <m:t>,</m:t>
                        </m:r>
                        <m:r>
                          <a:rPr lang="en-US" altLang="zh-CN" sz="1800" i="1">
                            <a:solidFill>
                              <a:srgbClr val="ADADAD"/>
                            </a:solidFill>
                            <a:latin typeface="Cambria Math" panose="02040503050406030204" pitchFamily="18" charset="0"/>
                            <a:ea typeface="微软雅黑" panose="020B0503020204020204" pitchFamily="34" charset="-122"/>
                          </a:rPr>
                          <m:t>𝑉</m:t>
                        </m:r>
                      </m:e>
                    </m:d>
                    <m:r>
                      <a:rPr lang="en-US" altLang="zh-CN" sz="1800" i="1">
                        <a:solidFill>
                          <a:srgbClr val="ADADAD"/>
                        </a:solidFill>
                        <a:latin typeface="Cambria Math" panose="02040503050406030204" pitchFamily="18" charset="0"/>
                        <a:ea typeface="微软雅黑" panose="020B0503020204020204" pitchFamily="34" charset="-122"/>
                      </a:rPr>
                      <m:t>:</m:t>
                    </m:r>
                  </m:oMath>
                </a14:m>
                <a:r>
                  <a:rPr lang="en-US" altLang="zh-CN" sz="1800" dirty="0">
                    <a:solidFill>
                      <a:srgbClr val="ADADAD"/>
                    </a:solidFill>
                    <a:ea typeface="微软雅黑" panose="020B0503020204020204" pitchFamily="34" charset="-122"/>
                  </a:rPr>
                  <a:t> top-d SVD . </a:t>
                </a:r>
                <a:r>
                  <a:rPr lang="en-US" altLang="zh-CN" sz="1800" dirty="0">
                    <a:solidFill>
                      <a:srgbClr val="ADADAD"/>
                    </a:solidFill>
                    <a:latin typeface="+mj-lt"/>
                    <a:ea typeface="微软雅黑" panose="020B0503020204020204" pitchFamily="34" charset="-122"/>
                  </a:rPr>
                  <a:t> </a:t>
                </a:r>
                <a14:m>
                  <m:oMath xmlns:m="http://schemas.openxmlformats.org/officeDocument/2006/math">
                    <m:d>
                      <m:dPr>
                        <m:begChr m:val="["/>
                        <m:endChr m:val="]"/>
                        <m:ctrlPr>
                          <a:rPr lang="en-US" altLang="zh-CN" sz="1800" i="1">
                            <a:solidFill>
                              <a:srgbClr val="ADADAD"/>
                            </a:solidFill>
                            <a:latin typeface="Cambria Math" panose="02040503050406030204" pitchFamily="18" charset="0"/>
                            <a:ea typeface="微软雅黑" panose="020B0503020204020204" pitchFamily="34" charset="-122"/>
                          </a:rPr>
                        </m:ctrlPr>
                      </m:dPr>
                      <m:e>
                        <m:r>
                          <m:rPr>
                            <m:sty m:val="p"/>
                          </m:rPr>
                          <a:rPr lang="en-US" altLang="zh-CN" sz="1800">
                            <a:solidFill>
                              <a:srgbClr val="ADADAD"/>
                            </a:solidFill>
                            <a:latin typeface="Cambria Math" panose="02040503050406030204" pitchFamily="18" charset="0"/>
                            <a:ea typeface="微软雅黑" panose="020B0503020204020204" pitchFamily="34" charset="-122"/>
                          </a:rPr>
                          <m:t>Λ</m:t>
                        </m:r>
                        <m:r>
                          <a:rPr lang="en-US" altLang="zh-CN" sz="1800" i="1">
                            <a:solidFill>
                              <a:srgbClr val="ADADAD"/>
                            </a:solidFill>
                            <a:latin typeface="Cambria Math" panose="02040503050406030204" pitchFamily="18" charset="0"/>
                            <a:ea typeface="微软雅黑" panose="020B0503020204020204" pitchFamily="34" charset="-122"/>
                          </a:rPr>
                          <m:t>,</m:t>
                        </m:r>
                        <m:r>
                          <m:rPr>
                            <m:sty m:val="p"/>
                          </m:rPr>
                          <a:rPr lang="en-US" altLang="zh-CN" sz="1800">
                            <a:solidFill>
                              <a:srgbClr val="ADADAD"/>
                            </a:solidFill>
                            <a:latin typeface="Cambria Math" panose="02040503050406030204" pitchFamily="18" charset="0"/>
                            <a:ea typeface="微软雅黑" panose="020B0503020204020204" pitchFamily="34" charset="-122"/>
                          </a:rPr>
                          <m:t>X</m:t>
                        </m:r>
                      </m:e>
                    </m:d>
                    <m:r>
                      <a:rPr lang="en-US" altLang="zh-CN" sz="1800" i="1">
                        <a:solidFill>
                          <a:srgbClr val="ADADAD"/>
                        </a:solidFill>
                        <a:latin typeface="Cambria Math" panose="02040503050406030204" pitchFamily="18" charset="0"/>
                        <a:ea typeface="微软雅黑" panose="020B0503020204020204" pitchFamily="34" charset="-122"/>
                      </a:rPr>
                      <m:t>:</m:t>
                    </m:r>
                  </m:oMath>
                </a14:m>
                <a:r>
                  <a:rPr lang="en-US" altLang="zh-CN" sz="1800" dirty="0">
                    <a:solidFill>
                      <a:srgbClr val="ADADAD"/>
                    </a:solidFill>
                    <a:ea typeface="微软雅黑" panose="020B0503020204020204" pitchFamily="34" charset="-122"/>
                  </a:rPr>
                  <a:t> top-d eigen-decomposition</a:t>
                </a:r>
              </a:p>
              <a:p>
                <a:pPr marL="628650" lvl="1" indent="-285750" algn="just">
                  <a:lnSpc>
                    <a:spcPct val="130000"/>
                  </a:lnSpc>
                  <a:buClr>
                    <a:srgbClr val="ADADAD"/>
                  </a:buClr>
                  <a:buFont typeface="Arial" panose="020B0604020202020204" pitchFamily="34" charset="0"/>
                  <a:buChar char="•"/>
                </a:pPr>
                <a:endParaRPr lang="en-US" altLang="zh-CN" sz="1800" dirty="0">
                  <a:solidFill>
                    <a:srgbClr val="ADADAD"/>
                  </a:solidFill>
                  <a:ea typeface="微软雅黑" panose="020B0503020204020204" pitchFamily="34" charset="-122"/>
                </a:endParaRPr>
              </a:p>
              <a:p>
                <a:pPr marL="628650" lvl="1" indent="-285750" algn="just">
                  <a:lnSpc>
                    <a:spcPct val="130000"/>
                  </a:lnSpc>
                  <a:buClr>
                    <a:srgbClr val="ADADAD"/>
                  </a:buClr>
                  <a:buFont typeface="Arial" panose="020B0604020202020204" pitchFamily="34" charset="0"/>
                  <a:buChar char="•"/>
                </a:pPr>
                <a:endParaRPr lang="en-US" altLang="zh-CN" sz="1800" dirty="0">
                  <a:solidFill>
                    <a:srgbClr val="ADADAD"/>
                  </a:solidFill>
                  <a:ea typeface="微软雅黑" panose="020B0503020204020204" pitchFamily="34" charset="-122"/>
                </a:endParaRPr>
              </a:p>
              <a:p>
                <a:pPr marL="628650" lvl="1" indent="-285750" algn="just">
                  <a:lnSpc>
                    <a:spcPct val="130000"/>
                  </a:lnSpc>
                  <a:buClr>
                    <a:srgbClr val="ADADAD"/>
                  </a:buClr>
                  <a:buFont typeface="Arial" panose="020B0604020202020204" pitchFamily="34" charset="0"/>
                  <a:buChar char="•"/>
                </a:pPr>
                <a:endParaRPr lang="en-US" altLang="zh-CN" sz="1800" dirty="0">
                  <a:solidFill>
                    <a:srgbClr val="ADADAD"/>
                  </a:solidFill>
                  <a:ea typeface="微软雅黑" panose="020B0503020204020204" pitchFamily="34" charset="-122"/>
                </a:endParaRPr>
              </a:p>
              <a:p>
                <a:pPr marL="628650" lvl="1" indent="-285750" algn="just">
                  <a:lnSpc>
                    <a:spcPct val="130000"/>
                  </a:lnSpc>
                  <a:buClr>
                    <a:srgbClr val="ADADAD"/>
                  </a:buClr>
                  <a:buFont typeface="Arial" panose="020B0604020202020204" pitchFamily="34" charset="0"/>
                  <a:buChar char="•"/>
                </a:pPr>
                <a:endParaRPr lang="en-US" altLang="zh-CN" sz="1800" dirty="0">
                  <a:solidFill>
                    <a:srgbClr val="ADADAD"/>
                  </a:solidFill>
                  <a:ea typeface="微软雅黑" panose="020B0503020204020204" pitchFamily="34" charset="-122"/>
                </a:endParaRPr>
              </a:p>
              <a:p>
                <a:pPr marL="342900" lvl="1" algn="just">
                  <a:lnSpc>
                    <a:spcPct val="130000"/>
                  </a:lnSpc>
                  <a:buClr>
                    <a:srgbClr val="ADADAD"/>
                  </a:buClr>
                </a:pPr>
                <a:endParaRPr lang="en-US" altLang="zh-CN" sz="2000" dirty="0">
                  <a:solidFill>
                    <a:srgbClr val="ADADAD"/>
                  </a:solidFill>
                  <a:ea typeface="微软雅黑" panose="020B0503020204020204" pitchFamily="34" charset="-122"/>
                </a:endParaRPr>
              </a:p>
              <a:p>
                <a:pPr marL="628650" lvl="1" indent="-285750" algn="just">
                  <a:lnSpc>
                    <a:spcPct val="130000"/>
                  </a:lnSpc>
                  <a:buClr>
                    <a:srgbClr val="ADADAD"/>
                  </a:buClr>
                  <a:buFont typeface="Arial" panose="020B0604020202020204" pitchFamily="34" charset="0"/>
                  <a:buChar char="•"/>
                </a:pPr>
                <a:r>
                  <a:rPr lang="en-US" altLang="zh-CN" sz="2000" dirty="0">
                    <a:solidFill>
                      <a:srgbClr val="ADADAD"/>
                    </a:solidFill>
                    <a:ea typeface="微软雅黑" panose="020B0503020204020204" pitchFamily="34" charset="-122"/>
                  </a:rPr>
                  <a:t> </a:t>
                </a:r>
                <a:r>
                  <a:rPr lang="en-US" altLang="zh-CN" sz="1800" dirty="0">
                    <a:solidFill>
                      <a:srgbClr val="ADADAD"/>
                    </a:solidFill>
                    <a:ea typeface="微软雅黑" panose="020B0503020204020204" pitchFamily="34" charset="-122"/>
                  </a:rPr>
                  <a:t>How to solve </a:t>
                </a:r>
                <a14:m>
                  <m:oMath xmlns:m="http://schemas.openxmlformats.org/officeDocument/2006/math">
                    <m:d>
                      <m:dPr>
                        <m:begChr m:val="["/>
                        <m:endChr m:val="]"/>
                        <m:ctrlPr>
                          <a:rPr lang="en-US" altLang="zh-CN" sz="1800" i="1">
                            <a:solidFill>
                              <a:srgbClr val="ADADAD"/>
                            </a:solidFill>
                            <a:latin typeface="Cambria Math" panose="02040503050406030204" pitchFamily="18" charset="0"/>
                            <a:ea typeface="微软雅黑" panose="020B0503020204020204" pitchFamily="34" charset="-122"/>
                          </a:rPr>
                        </m:ctrlPr>
                      </m:dPr>
                      <m:e>
                        <m:r>
                          <m:rPr>
                            <m:sty m:val="p"/>
                          </m:rPr>
                          <a:rPr lang="en-US" altLang="zh-CN" sz="1800">
                            <a:solidFill>
                              <a:srgbClr val="ADADAD"/>
                            </a:solidFill>
                            <a:latin typeface="Cambria Math" panose="02040503050406030204" pitchFamily="18" charset="0"/>
                            <a:ea typeface="微软雅黑" panose="020B0503020204020204" pitchFamily="34" charset="-122"/>
                          </a:rPr>
                          <m:t>Λ</m:t>
                        </m:r>
                        <m:r>
                          <a:rPr lang="en-US" altLang="zh-CN" sz="1800" i="1">
                            <a:solidFill>
                              <a:srgbClr val="ADADAD"/>
                            </a:solidFill>
                            <a:latin typeface="Cambria Math" panose="02040503050406030204" pitchFamily="18" charset="0"/>
                            <a:ea typeface="微软雅黑" panose="020B0503020204020204" pitchFamily="34" charset="-122"/>
                          </a:rPr>
                          <m:t>,</m:t>
                        </m:r>
                        <m:r>
                          <m:rPr>
                            <m:sty m:val="p"/>
                          </m:rPr>
                          <a:rPr lang="en-US" altLang="zh-CN" sz="1800">
                            <a:solidFill>
                              <a:srgbClr val="ADADAD"/>
                            </a:solidFill>
                            <a:latin typeface="Cambria Math" panose="02040503050406030204" pitchFamily="18" charset="0"/>
                            <a:ea typeface="微软雅黑" panose="020B0503020204020204" pitchFamily="34" charset="-122"/>
                          </a:rPr>
                          <m:t>X</m:t>
                        </m:r>
                      </m:e>
                    </m:d>
                  </m:oMath>
                </a14:m>
                <a:r>
                  <a:rPr lang="en-US" altLang="zh-CN" sz="1800" dirty="0">
                    <a:solidFill>
                      <a:srgbClr val="ADADAD"/>
                    </a:solidFill>
                    <a:latin typeface="+mj-lt"/>
                    <a:ea typeface="微软雅黑" panose="020B0503020204020204" pitchFamily="34" charset="-122"/>
                  </a:rPr>
                  <a:t> for </a:t>
                </a:r>
                <a14:m>
                  <m:oMath xmlns:m="http://schemas.openxmlformats.org/officeDocument/2006/math">
                    <m:r>
                      <a:rPr lang="en-US" altLang="zh-CN" sz="1800" i="1">
                        <a:solidFill>
                          <a:srgbClr val="ADADAD"/>
                        </a:solidFill>
                        <a:latin typeface="Cambria Math" panose="02040503050406030204" pitchFamily="18" charset="0"/>
                        <a:ea typeface="微软雅黑" panose="020B0503020204020204" pitchFamily="34" charset="-122"/>
                      </a:rPr>
                      <m:t>𝑆</m:t>
                    </m:r>
                    <m:r>
                      <a:rPr lang="en-US" altLang="zh-CN" sz="1800" i="1">
                        <a:solidFill>
                          <a:srgbClr val="ADADAD"/>
                        </a:solidFill>
                        <a:latin typeface="Cambria Math" panose="02040503050406030204" pitchFamily="18" charset="0"/>
                        <a:ea typeface="微软雅黑" panose="020B0503020204020204" pitchFamily="34" charset="-122"/>
                      </a:rPr>
                      <m:t>=</m:t>
                    </m:r>
                    <m:r>
                      <a:rPr lang="en-US" altLang="zh-CN" sz="1800" i="1">
                        <a:solidFill>
                          <a:srgbClr val="ADADAD"/>
                        </a:solidFill>
                        <a:latin typeface="Cambria Math" panose="02040503050406030204" pitchFamily="18" charset="0"/>
                        <a:ea typeface="微软雅黑" panose="020B0503020204020204" pitchFamily="34" charset="-122"/>
                      </a:rPr>
                      <m:t>𝑓</m:t>
                    </m:r>
                    <m:d>
                      <m:dPr>
                        <m:ctrlPr>
                          <a:rPr lang="en-US" altLang="zh-CN" sz="1800" i="1">
                            <a:solidFill>
                              <a:srgbClr val="ADADAD"/>
                            </a:solidFill>
                            <a:latin typeface="Cambria Math" panose="02040503050406030204" pitchFamily="18" charset="0"/>
                            <a:ea typeface="微软雅黑" panose="020B0503020204020204" pitchFamily="34" charset="-122"/>
                          </a:rPr>
                        </m:ctrlPr>
                      </m:dPr>
                      <m:e>
                        <m:r>
                          <a:rPr lang="en-US" altLang="zh-CN" sz="1800" i="1">
                            <a:solidFill>
                              <a:srgbClr val="ADADAD"/>
                            </a:solidFill>
                            <a:latin typeface="Cambria Math" panose="02040503050406030204" pitchFamily="18" charset="0"/>
                            <a:ea typeface="微软雅黑" panose="020B0503020204020204" pitchFamily="34" charset="-122"/>
                          </a:rPr>
                          <m:t>𝐴</m:t>
                        </m:r>
                      </m:e>
                    </m:d>
                    <m:r>
                      <a:rPr lang="en-US" altLang="zh-CN" sz="1800" i="1">
                        <a:solidFill>
                          <a:srgbClr val="ADADAD"/>
                        </a:solidFill>
                        <a:latin typeface="Cambria Math" panose="02040503050406030204" pitchFamily="18" charset="0"/>
                        <a:ea typeface="微软雅黑" panose="020B0503020204020204" pitchFamily="34" charset="-122"/>
                      </a:rPr>
                      <m:t>=</m:t>
                    </m:r>
                    <m:sSub>
                      <m:sSubPr>
                        <m:ctrlPr>
                          <a:rPr lang="en-US" altLang="zh-CN" sz="1800" i="1">
                            <a:solidFill>
                              <a:srgbClr val="ADADAD"/>
                            </a:solidFill>
                            <a:latin typeface="Cambria Math" panose="02040503050406030204" pitchFamily="18" charset="0"/>
                            <a:ea typeface="微软雅黑" panose="020B0503020204020204" pitchFamily="34" charset="-122"/>
                          </a:rPr>
                        </m:ctrlPr>
                      </m:sSubPr>
                      <m:e>
                        <m:r>
                          <a:rPr lang="en-US" altLang="zh-CN" sz="1800" i="1">
                            <a:solidFill>
                              <a:srgbClr val="ADADAD"/>
                            </a:solidFill>
                            <a:latin typeface="Cambria Math" panose="02040503050406030204" pitchFamily="18" charset="0"/>
                            <a:ea typeface="微软雅黑" panose="020B0503020204020204" pitchFamily="34" charset="-122"/>
                          </a:rPr>
                          <m:t>𝑤</m:t>
                        </m:r>
                      </m:e>
                      <m:sub>
                        <m:r>
                          <a:rPr lang="en-US" altLang="zh-CN" sz="1800" i="1">
                            <a:solidFill>
                              <a:srgbClr val="ADADAD"/>
                            </a:solidFill>
                            <a:latin typeface="Cambria Math" panose="02040503050406030204" pitchFamily="18" charset="0"/>
                            <a:ea typeface="微软雅黑" panose="020B0503020204020204" pitchFamily="34" charset="-122"/>
                          </a:rPr>
                          <m:t>1</m:t>
                        </m:r>
                      </m:sub>
                    </m:sSub>
                    <m:sSup>
                      <m:sSupPr>
                        <m:ctrlPr>
                          <a:rPr lang="en-US" altLang="zh-CN" sz="1800" i="1">
                            <a:solidFill>
                              <a:srgbClr val="ADADAD"/>
                            </a:solidFill>
                            <a:latin typeface="Cambria Math" panose="02040503050406030204" pitchFamily="18" charset="0"/>
                            <a:ea typeface="微软雅黑" panose="020B0503020204020204" pitchFamily="34" charset="-122"/>
                          </a:rPr>
                        </m:ctrlPr>
                      </m:sSupPr>
                      <m:e>
                        <m:r>
                          <a:rPr lang="en-US" altLang="zh-CN" sz="1800" i="1">
                            <a:solidFill>
                              <a:srgbClr val="ADADAD"/>
                            </a:solidFill>
                            <a:latin typeface="Cambria Math" panose="02040503050406030204" pitchFamily="18" charset="0"/>
                            <a:ea typeface="微软雅黑" panose="020B0503020204020204" pitchFamily="34" charset="-122"/>
                          </a:rPr>
                          <m:t>𝐴</m:t>
                        </m:r>
                      </m:e>
                      <m:sup>
                        <m:r>
                          <a:rPr lang="en-US" altLang="zh-CN" sz="1800" i="1">
                            <a:solidFill>
                              <a:srgbClr val="ADADAD"/>
                            </a:solidFill>
                            <a:latin typeface="Cambria Math" panose="02040503050406030204" pitchFamily="18" charset="0"/>
                            <a:ea typeface="微软雅黑" panose="020B0503020204020204" pitchFamily="34" charset="-122"/>
                          </a:rPr>
                          <m:t>1</m:t>
                        </m:r>
                      </m:sup>
                    </m:sSup>
                    <m:r>
                      <a:rPr lang="en-US" altLang="zh-CN" sz="1800" i="1">
                        <a:solidFill>
                          <a:srgbClr val="ADADAD"/>
                        </a:solidFill>
                        <a:latin typeface="Cambria Math" panose="02040503050406030204" pitchFamily="18" charset="0"/>
                        <a:ea typeface="微软雅黑" panose="020B0503020204020204" pitchFamily="34" charset="-122"/>
                      </a:rPr>
                      <m:t>+</m:t>
                    </m:r>
                    <m:sSub>
                      <m:sSubPr>
                        <m:ctrlPr>
                          <a:rPr lang="en-US" altLang="zh-CN" sz="1800" i="1">
                            <a:solidFill>
                              <a:srgbClr val="ADADAD"/>
                            </a:solidFill>
                            <a:latin typeface="Cambria Math" panose="02040503050406030204" pitchFamily="18" charset="0"/>
                            <a:ea typeface="微软雅黑" panose="020B0503020204020204" pitchFamily="34" charset="-122"/>
                          </a:rPr>
                        </m:ctrlPr>
                      </m:sSubPr>
                      <m:e>
                        <m:r>
                          <a:rPr lang="en-US" altLang="zh-CN" sz="1800" i="1">
                            <a:solidFill>
                              <a:srgbClr val="ADADAD"/>
                            </a:solidFill>
                            <a:latin typeface="Cambria Math" panose="02040503050406030204" pitchFamily="18" charset="0"/>
                            <a:ea typeface="微软雅黑" panose="020B0503020204020204" pitchFamily="34" charset="-122"/>
                          </a:rPr>
                          <m:t>𝑤</m:t>
                        </m:r>
                      </m:e>
                      <m:sub>
                        <m:r>
                          <a:rPr lang="en-US" altLang="zh-CN" sz="1800" i="1">
                            <a:solidFill>
                              <a:srgbClr val="ADADAD"/>
                            </a:solidFill>
                            <a:latin typeface="Cambria Math" panose="02040503050406030204" pitchFamily="18" charset="0"/>
                            <a:ea typeface="微软雅黑" panose="020B0503020204020204" pitchFamily="34" charset="-122"/>
                          </a:rPr>
                          <m:t>2</m:t>
                        </m:r>
                      </m:sub>
                    </m:sSub>
                    <m:sSup>
                      <m:sSupPr>
                        <m:ctrlPr>
                          <a:rPr lang="en-US" altLang="zh-CN" sz="1800" i="1">
                            <a:solidFill>
                              <a:srgbClr val="ADADAD"/>
                            </a:solidFill>
                            <a:latin typeface="Cambria Math" panose="02040503050406030204" pitchFamily="18" charset="0"/>
                            <a:ea typeface="微软雅黑" panose="020B0503020204020204" pitchFamily="34" charset="-122"/>
                          </a:rPr>
                        </m:ctrlPr>
                      </m:sSupPr>
                      <m:e>
                        <m:r>
                          <a:rPr lang="en-US" altLang="zh-CN" sz="1800" i="1">
                            <a:solidFill>
                              <a:srgbClr val="ADADAD"/>
                            </a:solidFill>
                            <a:latin typeface="Cambria Math" panose="02040503050406030204" pitchFamily="18" charset="0"/>
                            <a:ea typeface="微软雅黑" panose="020B0503020204020204" pitchFamily="34" charset="-122"/>
                          </a:rPr>
                          <m:t>𝐴</m:t>
                        </m:r>
                      </m:e>
                      <m:sup>
                        <m:r>
                          <a:rPr lang="en-US" altLang="zh-CN" sz="1800" i="1">
                            <a:solidFill>
                              <a:srgbClr val="ADADAD"/>
                            </a:solidFill>
                            <a:latin typeface="Cambria Math" panose="02040503050406030204" pitchFamily="18" charset="0"/>
                            <a:ea typeface="微软雅黑" panose="020B0503020204020204" pitchFamily="34" charset="-122"/>
                          </a:rPr>
                          <m:t>2</m:t>
                        </m:r>
                      </m:sup>
                    </m:sSup>
                    <m:r>
                      <a:rPr lang="en-US" altLang="zh-CN" sz="1800" i="1">
                        <a:solidFill>
                          <a:srgbClr val="ADADAD"/>
                        </a:solidFill>
                        <a:latin typeface="Cambria Math" panose="02040503050406030204" pitchFamily="18" charset="0"/>
                        <a:ea typeface="微软雅黑" panose="020B0503020204020204" pitchFamily="34" charset="-122"/>
                      </a:rPr>
                      <m:t>+…+</m:t>
                    </m:r>
                    <m:sSub>
                      <m:sSubPr>
                        <m:ctrlPr>
                          <a:rPr lang="en-US" altLang="zh-CN" sz="1800" i="1">
                            <a:solidFill>
                              <a:srgbClr val="ADADAD"/>
                            </a:solidFill>
                            <a:latin typeface="Cambria Math" panose="02040503050406030204" pitchFamily="18" charset="0"/>
                            <a:ea typeface="微软雅黑" panose="020B0503020204020204" pitchFamily="34" charset="-122"/>
                          </a:rPr>
                        </m:ctrlPr>
                      </m:sSubPr>
                      <m:e>
                        <m:r>
                          <a:rPr lang="en-US" altLang="zh-CN" sz="1800" i="1">
                            <a:solidFill>
                              <a:srgbClr val="ADADAD"/>
                            </a:solidFill>
                            <a:latin typeface="Cambria Math" panose="02040503050406030204" pitchFamily="18" charset="0"/>
                            <a:ea typeface="微软雅黑" panose="020B0503020204020204" pitchFamily="34" charset="-122"/>
                          </a:rPr>
                          <m:t>𝑤</m:t>
                        </m:r>
                      </m:e>
                      <m:sub>
                        <m:r>
                          <a:rPr lang="en-US" altLang="zh-CN" sz="1800" i="1">
                            <a:solidFill>
                              <a:srgbClr val="ADADAD"/>
                            </a:solidFill>
                            <a:latin typeface="Cambria Math" panose="02040503050406030204" pitchFamily="18" charset="0"/>
                            <a:ea typeface="微软雅黑" panose="020B0503020204020204" pitchFamily="34" charset="-122"/>
                          </a:rPr>
                          <m:t>𝑞</m:t>
                        </m:r>
                      </m:sub>
                    </m:sSub>
                    <m:sSup>
                      <m:sSupPr>
                        <m:ctrlPr>
                          <a:rPr lang="en-US" altLang="zh-CN" sz="1800" i="1">
                            <a:solidFill>
                              <a:srgbClr val="ADADAD"/>
                            </a:solidFill>
                            <a:latin typeface="Cambria Math" panose="02040503050406030204" pitchFamily="18" charset="0"/>
                            <a:ea typeface="微软雅黑" panose="020B0503020204020204" pitchFamily="34" charset="-122"/>
                          </a:rPr>
                        </m:ctrlPr>
                      </m:sSupPr>
                      <m:e>
                        <m:r>
                          <a:rPr lang="en-US" altLang="zh-CN" sz="1800" i="1">
                            <a:solidFill>
                              <a:srgbClr val="ADADAD"/>
                            </a:solidFill>
                            <a:latin typeface="Cambria Math" panose="02040503050406030204" pitchFamily="18" charset="0"/>
                            <a:ea typeface="微软雅黑" panose="020B0503020204020204" pitchFamily="34" charset="-122"/>
                          </a:rPr>
                          <m:t>𝐴</m:t>
                        </m:r>
                      </m:e>
                      <m:sup>
                        <m:r>
                          <a:rPr lang="en-US" altLang="zh-CN" sz="1800" i="1">
                            <a:solidFill>
                              <a:srgbClr val="ADADAD"/>
                            </a:solidFill>
                            <a:latin typeface="Cambria Math" panose="02040503050406030204" pitchFamily="18" charset="0"/>
                            <a:ea typeface="微软雅黑" panose="020B0503020204020204" pitchFamily="34" charset="-122"/>
                          </a:rPr>
                          <m:t>𝑞</m:t>
                        </m:r>
                      </m:sup>
                    </m:sSup>
                  </m:oMath>
                </a14:m>
                <a:endParaRPr lang="en-US" altLang="zh-CN" sz="1800" dirty="0">
                  <a:solidFill>
                    <a:srgbClr val="ADADAD"/>
                  </a:solidFill>
                  <a:latin typeface="+mj-lt"/>
                  <a:ea typeface="微软雅黑" panose="020B0503020204020204" pitchFamily="34" charset="-122"/>
                </a:endParaRPr>
              </a:p>
              <a:p>
                <a:pPr marL="628650" lvl="1" indent="-285750" algn="just">
                  <a:lnSpc>
                    <a:spcPct val="130000"/>
                  </a:lnSpc>
                  <a:buClr>
                    <a:srgbClr val="ADADAD"/>
                  </a:buClr>
                  <a:buFont typeface="Arial" panose="020B0604020202020204" pitchFamily="34" charset="0"/>
                  <a:buChar char="•"/>
                </a:pPr>
                <a:endParaRPr lang="zh-CN" altLang="en-US" sz="1800" dirty="0">
                  <a:solidFill>
                    <a:srgbClr val="ADADAD"/>
                  </a:solidFill>
                  <a:latin typeface="+mj-lt"/>
                  <a:ea typeface="微软雅黑" panose="020B0503020204020204" pitchFamily="34" charset="-122"/>
                </a:endParaRPr>
              </a:p>
            </p:txBody>
          </p:sp>
        </mc:Choice>
        <mc:Fallback xmlns="">
          <p:sp>
            <p:nvSpPr>
              <p:cNvPr id="10" name="文本框 9"/>
              <p:cNvSpPr txBox="1">
                <a:spLocks noRot="1" noChangeAspect="1" noMove="1" noResize="1" noEditPoints="1" noAdjustHandles="1" noChangeArrowheads="1" noChangeShapeType="1" noTextEdit="1"/>
              </p:cNvSpPr>
              <p:nvPr/>
            </p:nvSpPr>
            <p:spPr>
              <a:xfrm>
                <a:off x="319970" y="825827"/>
                <a:ext cx="7616645" cy="3453253"/>
              </a:xfrm>
              <a:prstGeom prst="rect">
                <a:avLst/>
              </a:prstGeom>
              <a:blipFill>
                <a:blip r:embed="rId3"/>
                <a:stretch>
                  <a:fillRect l="-720" r="-560"/>
                </a:stretch>
              </a:blipFill>
            </p:spPr>
            <p:txBody>
              <a:bodyPr/>
              <a:lstStyle/>
              <a:p>
                <a:r>
                  <a:rPr lang="zh-CN" altLang="en-US">
                    <a:noFill/>
                  </a:rPr>
                  <a:t> </a:t>
                </a:r>
              </a:p>
            </p:txBody>
          </p:sp>
        </mc:Fallback>
      </mc:AlternateContent>
      <p:pic>
        <p:nvPicPr>
          <p:cNvPr id="2" name="图片 1"/>
          <p:cNvPicPr>
            <a:picLocks noChangeAspect="1"/>
          </p:cNvPicPr>
          <p:nvPr/>
        </p:nvPicPr>
        <p:blipFill>
          <a:blip r:embed="rId4"/>
          <a:stretch>
            <a:fillRect/>
          </a:stretch>
        </p:blipFill>
        <p:spPr>
          <a:xfrm>
            <a:off x="2829294" y="1747796"/>
            <a:ext cx="3132348" cy="1609314"/>
          </a:xfrm>
          <a:prstGeom prst="rect">
            <a:avLst/>
          </a:prstGeom>
        </p:spPr>
      </p:pic>
      <p:sp>
        <p:nvSpPr>
          <p:cNvPr id="8" name="矩形 7"/>
          <p:cNvSpPr/>
          <p:nvPr/>
        </p:nvSpPr>
        <p:spPr>
          <a:xfrm>
            <a:off x="1508173" y="4814265"/>
            <a:ext cx="6234767" cy="276999"/>
          </a:xfrm>
          <a:prstGeom prst="rect">
            <a:avLst/>
          </a:prstGeom>
        </p:spPr>
        <p:txBody>
          <a:bodyPr wrap="square">
            <a:spAutoFit/>
          </a:bodyPr>
          <a:lstStyle/>
          <a:p>
            <a:r>
              <a:rPr lang="en-US" altLang="zh-CN" sz="1200" dirty="0">
                <a:solidFill>
                  <a:schemeClr val="bg1">
                    <a:lumMod val="25000"/>
                    <a:lumOff val="75000"/>
                  </a:schemeClr>
                </a:solidFill>
                <a:ea typeface="华文楷体" panose="02010600040101010101" pitchFamily="2" charset="-122"/>
              </a:rPr>
              <a:t>Z. Zhang, et al. Arbitrary-Order Proximity Preserved Network Embedding. </a:t>
            </a:r>
            <a:r>
              <a:rPr lang="en-US" altLang="zh-CN" sz="1200" i="1" dirty="0">
                <a:solidFill>
                  <a:schemeClr val="bg1">
                    <a:lumMod val="25000"/>
                    <a:lumOff val="75000"/>
                  </a:schemeClr>
                </a:solidFill>
                <a:ea typeface="华文楷体" panose="02010600040101010101" pitchFamily="2" charset="-122"/>
              </a:rPr>
              <a:t>KDD, 2018. </a:t>
            </a:r>
            <a:endParaRPr lang="zh-CN" altLang="en-US" sz="1200" i="1" dirty="0">
              <a:solidFill>
                <a:schemeClr val="bg1">
                  <a:lumMod val="25000"/>
                  <a:lumOff val="75000"/>
                </a:schemeClr>
              </a:solidFill>
            </a:endParaRPr>
          </a:p>
        </p:txBody>
      </p:sp>
    </p:spTree>
    <p:extLst>
      <p:ext uri="{BB962C8B-B14F-4D97-AF65-F5344CB8AC3E}">
        <p14:creationId xmlns:p14="http://schemas.microsoft.com/office/powerpoint/2010/main" val="3586556282"/>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5</a:t>
            </a:fld>
            <a:endParaRPr lang="en-US" sz="1050" b="1" kern="1200">
              <a:solidFill>
                <a:srgbClr val="FFFFFF"/>
              </a:solidFill>
              <a:ea typeface="+mn-ea"/>
              <a:cs typeface="+mn-cs"/>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0827" y="1343304"/>
            <a:ext cx="211455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本框 5"/>
          <p:cNvSpPr txBox="1"/>
          <p:nvPr/>
        </p:nvSpPr>
        <p:spPr>
          <a:xfrm>
            <a:off x="1356851" y="918574"/>
            <a:ext cx="1512168" cy="415498"/>
          </a:xfrm>
          <a:prstGeom prst="rect">
            <a:avLst/>
          </a:prstGeom>
          <a:noFill/>
        </p:spPr>
        <p:txBody>
          <a:bodyPr wrap="square" rtlCol="0">
            <a:spAutoFit/>
          </a:bodyPr>
          <a:lstStyle/>
          <a:p>
            <a:pPr algn="ctr"/>
            <a:r>
              <a:rPr lang="en-US" altLang="zh-CN" sz="2100" b="1" dirty="0">
                <a:solidFill>
                  <a:srgbClr val="ADADAD"/>
                </a:solidFill>
              </a:rPr>
              <a:t>G = ( V, E )</a:t>
            </a:r>
            <a:endParaRPr lang="zh-CN" altLang="en-US" sz="2100" b="1" dirty="0">
              <a:solidFill>
                <a:srgbClr val="ADADAD"/>
              </a:solidFill>
            </a:endParaRPr>
          </a:p>
        </p:txBody>
      </p:sp>
      <p:pic>
        <p:nvPicPr>
          <p:cNvPr id="2" name="图片 1"/>
          <p:cNvPicPr>
            <a:picLocks noChangeAspect="1"/>
          </p:cNvPicPr>
          <p:nvPr/>
        </p:nvPicPr>
        <p:blipFill>
          <a:blip r:embed="rId4"/>
          <a:stretch>
            <a:fillRect/>
          </a:stretch>
        </p:blipFill>
        <p:spPr>
          <a:xfrm>
            <a:off x="4824856" y="2139702"/>
            <a:ext cx="2586863" cy="1904950"/>
          </a:xfrm>
          <a:prstGeom prst="rect">
            <a:avLst/>
          </a:prstGeom>
        </p:spPr>
      </p:pic>
      <p:cxnSp>
        <p:nvCxnSpPr>
          <p:cNvPr id="5" name="直接箭头连接符 4"/>
          <p:cNvCxnSpPr/>
          <p:nvPr/>
        </p:nvCxnSpPr>
        <p:spPr>
          <a:xfrm>
            <a:off x="4680012" y="4137924"/>
            <a:ext cx="302433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4680012" y="1869672"/>
            <a:ext cx="0" cy="22682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5245124" y="1005576"/>
            <a:ext cx="1512168" cy="415498"/>
          </a:xfrm>
          <a:prstGeom prst="rect">
            <a:avLst/>
          </a:prstGeom>
          <a:noFill/>
        </p:spPr>
        <p:txBody>
          <a:bodyPr wrap="square" rtlCol="0">
            <a:spAutoFit/>
          </a:bodyPr>
          <a:lstStyle/>
          <a:p>
            <a:pPr algn="ctr"/>
            <a:r>
              <a:rPr lang="en-US" altLang="zh-CN" sz="2100" b="1" dirty="0">
                <a:solidFill>
                  <a:srgbClr val="ADADAD"/>
                </a:solidFill>
              </a:rPr>
              <a:t>G = ( V )</a:t>
            </a:r>
            <a:endParaRPr lang="zh-CN" altLang="en-US" sz="2100" b="1" dirty="0">
              <a:solidFill>
                <a:srgbClr val="ADADAD"/>
              </a:solidFill>
            </a:endParaRPr>
          </a:p>
        </p:txBody>
      </p:sp>
      <p:sp>
        <p:nvSpPr>
          <p:cNvPr id="20" name="文本框 19"/>
          <p:cNvSpPr txBox="1"/>
          <p:nvPr/>
        </p:nvSpPr>
        <p:spPr>
          <a:xfrm>
            <a:off x="4594600" y="1322330"/>
            <a:ext cx="2785712" cy="253916"/>
          </a:xfrm>
          <a:prstGeom prst="rect">
            <a:avLst/>
          </a:prstGeom>
          <a:noFill/>
        </p:spPr>
        <p:txBody>
          <a:bodyPr wrap="square" rtlCol="0">
            <a:spAutoFit/>
          </a:bodyPr>
          <a:lstStyle/>
          <a:p>
            <a:pPr algn="ctr"/>
            <a:r>
              <a:rPr lang="en-US" altLang="zh-CN" sz="1050" b="1" dirty="0">
                <a:solidFill>
                  <a:srgbClr val="ADADAD"/>
                </a:solidFill>
              </a:rPr>
              <a:t>Vector Space</a:t>
            </a:r>
            <a:endParaRPr lang="zh-CN" altLang="en-US" sz="1050" b="1" dirty="0">
              <a:solidFill>
                <a:srgbClr val="ADADAD"/>
              </a:solidFill>
            </a:endParaRPr>
          </a:p>
        </p:txBody>
      </p:sp>
      <p:sp>
        <p:nvSpPr>
          <p:cNvPr id="24" name="文本框 23"/>
          <p:cNvSpPr txBox="1"/>
          <p:nvPr/>
        </p:nvSpPr>
        <p:spPr>
          <a:xfrm>
            <a:off x="3294272" y="2576793"/>
            <a:ext cx="1458162" cy="369332"/>
          </a:xfrm>
          <a:prstGeom prst="rect">
            <a:avLst/>
          </a:prstGeom>
          <a:noFill/>
        </p:spPr>
        <p:txBody>
          <a:bodyPr wrap="square" rtlCol="0">
            <a:spAutoFit/>
          </a:bodyPr>
          <a:lstStyle/>
          <a:p>
            <a:pPr algn="ctr"/>
            <a:r>
              <a:rPr lang="en-US" altLang="zh-CN" sz="1800" b="1" dirty="0">
                <a:solidFill>
                  <a:srgbClr val="00B0F0"/>
                </a:solidFill>
              </a:rPr>
              <a:t>generate</a:t>
            </a:r>
            <a:endParaRPr lang="zh-CN" altLang="en-US" sz="1800" b="1" dirty="0">
              <a:solidFill>
                <a:srgbClr val="00B0F0"/>
              </a:solidFill>
            </a:endParaRPr>
          </a:p>
        </p:txBody>
      </p:sp>
      <p:cxnSp>
        <p:nvCxnSpPr>
          <p:cNvPr id="7" name="直接箭头连接符 6"/>
          <p:cNvCxnSpPr/>
          <p:nvPr/>
        </p:nvCxnSpPr>
        <p:spPr>
          <a:xfrm>
            <a:off x="3537299" y="3273828"/>
            <a:ext cx="972108" cy="0"/>
          </a:xfrm>
          <a:prstGeom prst="straightConnector1">
            <a:avLst/>
          </a:prstGeom>
          <a:ln w="25400">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H="1">
            <a:off x="3498405" y="3057804"/>
            <a:ext cx="972108" cy="0"/>
          </a:xfrm>
          <a:prstGeom prst="straightConnector1">
            <a:avLst/>
          </a:prstGeom>
          <a:ln w="25400">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3255378" y="3305621"/>
            <a:ext cx="1458162" cy="369332"/>
          </a:xfrm>
          <a:prstGeom prst="rect">
            <a:avLst/>
          </a:prstGeom>
          <a:noFill/>
        </p:spPr>
        <p:txBody>
          <a:bodyPr wrap="square" rtlCol="0">
            <a:spAutoFit/>
          </a:bodyPr>
          <a:lstStyle/>
          <a:p>
            <a:pPr algn="ctr"/>
            <a:r>
              <a:rPr lang="en-US" altLang="zh-CN" sz="1800" b="1" dirty="0">
                <a:solidFill>
                  <a:srgbClr val="00B0F0"/>
                </a:solidFill>
              </a:rPr>
              <a:t>embed</a:t>
            </a:r>
            <a:endParaRPr lang="zh-CN" altLang="en-US" sz="1800" b="1" dirty="0">
              <a:solidFill>
                <a:srgbClr val="00B0F0"/>
              </a:solidFill>
            </a:endParaRPr>
          </a:p>
        </p:txBody>
      </p:sp>
      <p:sp>
        <p:nvSpPr>
          <p:cNvPr id="17" name="Shape 60">
            <a:extLst>
              <a:ext uri="{FF2B5EF4-FFF2-40B4-BE49-F238E27FC236}">
                <a16:creationId xmlns:a16="http://schemas.microsoft.com/office/drawing/2014/main" id="{E27B0F25-171D-4146-A0CD-D1E5FB9115D4}"/>
              </a:ext>
            </a:extLst>
          </p:cNvPr>
          <p:cNvSpPr txBox="1">
            <a:spLocks noGrp="1"/>
          </p:cNvSpPr>
          <p:nvPr>
            <p:ph type="title"/>
          </p:nvPr>
        </p:nvSpPr>
        <p:spPr>
          <a:xfrm>
            <a:off x="311700" y="246325"/>
            <a:ext cx="8520600" cy="572700"/>
          </a:xfrm>
          <a:prstGeom prst="rect">
            <a:avLst/>
          </a:prstGeom>
        </p:spPr>
        <p:txBody>
          <a:bodyPr spcFirstLastPara="1" wrap="square" lIns="91425" tIns="91425" rIns="91425" bIns="91425" anchor="t" anchorCtr="0">
            <a:noAutofit/>
          </a:bodyPr>
          <a:lstStyle/>
          <a:p>
            <a:pPr lvl="0"/>
            <a:r>
              <a:rPr lang="en-US" dirty="0">
                <a:solidFill>
                  <a:schemeClr val="tx1"/>
                </a:solidFill>
              </a:rPr>
              <a:t>Revisit network representation</a:t>
            </a:r>
          </a:p>
        </p:txBody>
      </p:sp>
      <p:sp>
        <p:nvSpPr>
          <p:cNvPr id="11" name="矩形 10">
            <a:extLst>
              <a:ext uri="{FF2B5EF4-FFF2-40B4-BE49-F238E27FC236}">
                <a16:creationId xmlns:a16="http://schemas.microsoft.com/office/drawing/2014/main" id="{8296E840-3A9D-1E4F-80B9-04C1C1664E94}"/>
              </a:ext>
            </a:extLst>
          </p:cNvPr>
          <p:cNvSpPr/>
          <p:nvPr/>
        </p:nvSpPr>
        <p:spPr>
          <a:xfrm>
            <a:off x="3968810" y="4240932"/>
            <a:ext cx="4572000" cy="1071575"/>
          </a:xfrm>
          <a:prstGeom prst="rect">
            <a:avLst/>
          </a:prstGeom>
        </p:spPr>
        <p:txBody>
          <a:bodyPr>
            <a:spAutoFit/>
          </a:bodyPr>
          <a:lstStyle/>
          <a:p>
            <a:pPr marL="914400" lvl="1" indent="-317500">
              <a:lnSpc>
                <a:spcPct val="115000"/>
              </a:lnSpc>
              <a:spcBef>
                <a:spcPts val="600"/>
              </a:spcBef>
              <a:buClr>
                <a:schemeClr val="lt2"/>
              </a:buClr>
              <a:buSzPts val="1400"/>
              <a:buFont typeface="Arial" panose="020B0604020202020204" pitchFamily="34" charset="0"/>
              <a:buChar char="•"/>
            </a:pPr>
            <a:r>
              <a:rPr lang="en" altLang="zh-CN" sz="1600" dirty="0">
                <a:solidFill>
                  <a:schemeClr val="lt2"/>
                </a:solidFill>
              </a:rPr>
              <a:t>Easy to parallel</a:t>
            </a:r>
          </a:p>
          <a:p>
            <a:pPr marL="914400" lvl="1" indent="-317500">
              <a:lnSpc>
                <a:spcPct val="115000"/>
              </a:lnSpc>
              <a:spcBef>
                <a:spcPts val="600"/>
              </a:spcBef>
              <a:buClr>
                <a:schemeClr val="lt2"/>
              </a:buClr>
              <a:buSzPts val="1400"/>
              <a:buFont typeface="Arial" panose="020B0604020202020204" pitchFamily="34" charset="0"/>
              <a:buChar char="•"/>
            </a:pPr>
            <a:r>
              <a:rPr lang="en" altLang="zh-CN" sz="1600" dirty="0">
                <a:solidFill>
                  <a:schemeClr val="lt2"/>
                </a:solidFill>
              </a:rPr>
              <a:t>Can apply classical ML methods</a:t>
            </a:r>
          </a:p>
          <a:p>
            <a:pPr marL="914400" lvl="1" indent="-317500">
              <a:lnSpc>
                <a:spcPct val="115000"/>
              </a:lnSpc>
              <a:spcBef>
                <a:spcPts val="600"/>
              </a:spcBef>
              <a:buClr>
                <a:schemeClr val="lt2"/>
              </a:buClr>
              <a:buSzPts val="1400"/>
              <a:buFont typeface="Arial" panose="020B0604020202020204" pitchFamily="34" charset="0"/>
              <a:buChar char="•"/>
            </a:pPr>
            <a:endParaRPr lang="zh-CN" altLang="en-US" sz="1600" dirty="0">
              <a:solidFill>
                <a:schemeClr val="lt2"/>
              </a:solidFill>
            </a:endParaRPr>
          </a:p>
        </p:txBody>
      </p:sp>
    </p:spTree>
    <p:extLst>
      <p:ext uri="{BB962C8B-B14F-4D97-AF65-F5344CB8AC3E}">
        <p14:creationId xmlns:p14="http://schemas.microsoft.com/office/powerpoint/2010/main" val="1550675022"/>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24"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50</a:t>
            </a:fld>
            <a:endParaRPr lang="en-US" dirty="0"/>
          </a:p>
        </p:txBody>
      </p:sp>
      <p:sp>
        <p:nvSpPr>
          <p:cNvPr id="19" name="标题 1"/>
          <p:cNvSpPr txBox="1">
            <a:spLocks/>
          </p:cNvSpPr>
          <p:nvPr/>
        </p:nvSpPr>
        <p:spPr>
          <a:xfrm>
            <a:off x="316800" y="85380"/>
            <a:ext cx="7984474"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pitchFamily="34" charset="-122"/>
                <a:ea typeface="微软雅黑" panose="020B0503020204020204" pitchFamily="34" charset="-122"/>
              </a:rPr>
              <a:t>Eigen-decomposition Reweighting</a:t>
            </a:r>
            <a:endParaRPr lang="zh-CN" altLang="en-US" sz="2800" b="1"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320400" y="824400"/>
            <a:ext cx="7619815" cy="3913379"/>
          </a:xfrm>
          <a:prstGeom prst="rect">
            <a:avLst/>
          </a:prstGeom>
          <a:noFill/>
        </p:spPr>
        <p:txBody>
          <a:bodyPr wrap="square" rtlCol="0">
            <a:spAutoFit/>
          </a:bodyPr>
          <a:lstStyle/>
          <a:p>
            <a:pPr marL="285750" indent="-285750" algn="just">
              <a:lnSpc>
                <a:spcPct val="130000"/>
              </a:lnSpc>
              <a:buClr>
                <a:srgbClr val="ADADAD"/>
              </a:buClr>
              <a:buFont typeface="Arial" panose="020B0604020202020204" pitchFamily="34" charset="0"/>
              <a:buChar char="•"/>
            </a:pPr>
            <a:r>
              <a:rPr lang="en-US" altLang="zh-CN" sz="1800" dirty="0">
                <a:solidFill>
                  <a:srgbClr val="ADADAD"/>
                </a:solidFill>
                <a:latin typeface="+mj-lt"/>
                <a:ea typeface="微软雅黑" panose="020B0503020204020204" pitchFamily="34" charset="-122"/>
              </a:rPr>
              <a:t> Eigen-decomposition reweighting</a:t>
            </a:r>
          </a:p>
          <a:p>
            <a:pPr marL="285750" indent="-285750" algn="just">
              <a:lnSpc>
                <a:spcPct val="130000"/>
              </a:lnSpc>
              <a:buClr>
                <a:srgbClr val="ADADAD"/>
              </a:buClr>
              <a:buFont typeface="Arial" panose="020B0604020202020204" pitchFamily="34" charset="0"/>
              <a:buChar char="•"/>
            </a:pPr>
            <a:endParaRPr lang="en-US" altLang="zh-CN" sz="2000" dirty="0">
              <a:solidFill>
                <a:srgbClr val="ADADAD"/>
              </a:solidFill>
              <a:latin typeface="+mj-lt"/>
              <a:ea typeface="微软雅黑" panose="020B0503020204020204" pitchFamily="34" charset="-122"/>
            </a:endParaRPr>
          </a:p>
          <a:p>
            <a:pPr marL="285750" indent="-285750" algn="just">
              <a:lnSpc>
                <a:spcPct val="130000"/>
              </a:lnSpc>
              <a:buClr>
                <a:srgbClr val="ADADAD"/>
              </a:buClr>
              <a:buFont typeface="Arial" panose="020B0604020202020204" pitchFamily="34" charset="0"/>
              <a:buChar char="•"/>
            </a:pPr>
            <a:endParaRPr lang="en-US" altLang="zh-CN" sz="2000" dirty="0">
              <a:solidFill>
                <a:srgbClr val="ADADAD"/>
              </a:solidFill>
              <a:latin typeface="+mj-lt"/>
              <a:ea typeface="微软雅黑" panose="020B0503020204020204" pitchFamily="34" charset="-122"/>
            </a:endParaRPr>
          </a:p>
          <a:p>
            <a:pPr marL="285750" indent="-285750" algn="just">
              <a:lnSpc>
                <a:spcPct val="130000"/>
              </a:lnSpc>
              <a:buClr>
                <a:srgbClr val="ADADAD"/>
              </a:buClr>
              <a:buFont typeface="Arial" panose="020B0604020202020204" pitchFamily="34" charset="0"/>
              <a:buChar char="•"/>
            </a:pPr>
            <a:endParaRPr lang="en-US" altLang="zh-CN" sz="2000" dirty="0">
              <a:solidFill>
                <a:srgbClr val="ADADAD"/>
              </a:solidFill>
              <a:latin typeface="+mj-lt"/>
              <a:ea typeface="微软雅黑" panose="020B0503020204020204" pitchFamily="34" charset="-122"/>
            </a:endParaRPr>
          </a:p>
          <a:p>
            <a:pPr marL="171450" lvl="1" indent="-171450" algn="just">
              <a:lnSpc>
                <a:spcPct val="130000"/>
              </a:lnSpc>
              <a:buClr>
                <a:srgbClr val="ADADAD"/>
              </a:buClr>
              <a:buFont typeface="Arial" panose="020B0604020202020204" pitchFamily="34" charset="0"/>
              <a:buChar char="•"/>
            </a:pPr>
            <a:endParaRPr lang="en-US" altLang="zh-CN" dirty="0">
              <a:solidFill>
                <a:srgbClr val="ADADAD"/>
              </a:solidFill>
              <a:latin typeface="+mj-lt"/>
              <a:ea typeface="微软雅黑" panose="020B0503020204020204" pitchFamily="34" charset="-122"/>
            </a:endParaRPr>
          </a:p>
          <a:p>
            <a:pPr marL="557213" lvl="1" indent="-214313" algn="just">
              <a:lnSpc>
                <a:spcPct val="130000"/>
              </a:lnSpc>
              <a:buClr>
                <a:srgbClr val="ADADAD"/>
              </a:buClr>
              <a:buFont typeface="Arial" panose="020B0604020202020204" pitchFamily="34" charset="0"/>
              <a:buChar char="•"/>
            </a:pPr>
            <a:endParaRPr lang="en-US" altLang="zh-CN" dirty="0">
              <a:solidFill>
                <a:srgbClr val="ADADAD"/>
              </a:solidFill>
              <a:latin typeface="+mj-lt"/>
              <a:ea typeface="微软雅黑" panose="020B0503020204020204" pitchFamily="34" charset="-122"/>
            </a:endParaRPr>
          </a:p>
          <a:p>
            <a:pPr marL="557213" lvl="1" indent="-214313" algn="just">
              <a:lnSpc>
                <a:spcPct val="130000"/>
              </a:lnSpc>
              <a:buClr>
                <a:srgbClr val="ADADAD"/>
              </a:buClr>
              <a:buFont typeface="Arial" panose="020B0604020202020204" pitchFamily="34" charset="0"/>
              <a:buChar char="•"/>
            </a:pPr>
            <a:endParaRPr lang="en-US" altLang="zh-CN" dirty="0">
              <a:solidFill>
                <a:srgbClr val="ADADAD"/>
              </a:solidFill>
              <a:latin typeface="+mj-lt"/>
              <a:ea typeface="微软雅黑" panose="020B0503020204020204" pitchFamily="34" charset="-122"/>
            </a:endParaRPr>
          </a:p>
          <a:p>
            <a:pPr marL="557213" lvl="1" indent="-214313" algn="just">
              <a:lnSpc>
                <a:spcPct val="130000"/>
              </a:lnSpc>
              <a:buClr>
                <a:srgbClr val="ADADAD"/>
              </a:buClr>
              <a:buFont typeface="Arial" panose="020B0604020202020204" pitchFamily="34" charset="0"/>
              <a:buChar char="•"/>
            </a:pPr>
            <a:endParaRPr lang="en-US" altLang="zh-CN" dirty="0">
              <a:solidFill>
                <a:srgbClr val="ADADAD"/>
              </a:solidFill>
              <a:latin typeface="+mj-lt"/>
              <a:ea typeface="微软雅黑" panose="020B0503020204020204" pitchFamily="34" charset="-122"/>
            </a:endParaRPr>
          </a:p>
          <a:p>
            <a:pPr marL="557213" lvl="1" indent="-214313" algn="just">
              <a:lnSpc>
                <a:spcPct val="130000"/>
              </a:lnSpc>
              <a:buClr>
                <a:srgbClr val="ADADAD"/>
              </a:buClr>
              <a:buFont typeface="Arial" panose="020B0604020202020204" pitchFamily="34" charset="0"/>
              <a:buChar char="•"/>
            </a:pPr>
            <a:endParaRPr lang="en-US" altLang="zh-CN" sz="1100" dirty="0">
              <a:solidFill>
                <a:srgbClr val="ADADAD"/>
              </a:solidFill>
              <a:latin typeface="+mj-lt"/>
              <a:ea typeface="微软雅黑" panose="020B0503020204020204" pitchFamily="34" charset="-122"/>
            </a:endParaRPr>
          </a:p>
          <a:p>
            <a:pPr marL="557213" lvl="1" indent="-214313" algn="just">
              <a:lnSpc>
                <a:spcPct val="130000"/>
              </a:lnSpc>
              <a:buClr>
                <a:srgbClr val="ADADAD"/>
              </a:buClr>
              <a:buFont typeface="Arial" panose="020B0604020202020204" pitchFamily="34" charset="0"/>
              <a:buChar char="•"/>
            </a:pPr>
            <a:endParaRPr lang="en-US" altLang="zh-CN" dirty="0">
              <a:solidFill>
                <a:srgbClr val="ADADAD"/>
              </a:solidFill>
              <a:latin typeface="+mj-lt"/>
              <a:ea typeface="微软雅黑" panose="020B0503020204020204" pitchFamily="34" charset="-122"/>
            </a:endParaRPr>
          </a:p>
          <a:p>
            <a:pPr marL="557213" lvl="1" indent="-214313" algn="just">
              <a:lnSpc>
                <a:spcPct val="130000"/>
              </a:lnSpc>
              <a:buClr>
                <a:srgbClr val="ADADAD"/>
              </a:buClr>
              <a:buFont typeface="Arial" panose="020B0604020202020204" pitchFamily="34" charset="0"/>
              <a:buChar char="•"/>
            </a:pPr>
            <a:endParaRPr lang="en-US" altLang="zh-CN" dirty="0">
              <a:solidFill>
                <a:srgbClr val="ADADAD"/>
              </a:solidFill>
              <a:latin typeface="+mj-lt"/>
              <a:ea typeface="微软雅黑" panose="020B0503020204020204" pitchFamily="34" charset="-122"/>
            </a:endParaRPr>
          </a:p>
          <a:p>
            <a:pPr marL="557213" lvl="1" indent="-214313" algn="just">
              <a:lnSpc>
                <a:spcPct val="130000"/>
              </a:lnSpc>
              <a:buClr>
                <a:srgbClr val="ADADAD"/>
              </a:buClr>
              <a:buFont typeface="Arial" panose="020B0604020202020204" pitchFamily="34" charset="0"/>
              <a:buChar char="•"/>
            </a:pPr>
            <a:r>
              <a:rPr lang="en-US" altLang="zh-CN" sz="1800" dirty="0">
                <a:solidFill>
                  <a:srgbClr val="FFFF00"/>
                </a:solidFill>
                <a:latin typeface="+mj-lt"/>
                <a:ea typeface="微软雅黑" panose="020B0503020204020204" pitchFamily="34" charset="-122"/>
              </a:rPr>
              <a:t>Insights: high-order proximity is simply re-weighting dimensions!</a:t>
            </a:r>
          </a:p>
        </p:txBody>
      </p:sp>
      <p:pic>
        <p:nvPicPr>
          <p:cNvPr id="2" name="图片 1"/>
          <p:cNvPicPr>
            <a:picLocks noChangeAspect="1"/>
          </p:cNvPicPr>
          <p:nvPr/>
        </p:nvPicPr>
        <p:blipFill>
          <a:blip r:embed="rId3"/>
          <a:stretch>
            <a:fillRect/>
          </a:stretch>
        </p:blipFill>
        <p:spPr>
          <a:xfrm>
            <a:off x="1141934" y="1323333"/>
            <a:ext cx="6848752" cy="748234"/>
          </a:xfrm>
          <a:prstGeom prst="rect">
            <a:avLst/>
          </a:prstGeom>
        </p:spPr>
      </p:pic>
      <mc:AlternateContent xmlns:mc="http://schemas.openxmlformats.org/markup-compatibility/2006" xmlns:a14="http://schemas.microsoft.com/office/drawing/2010/main">
        <mc:Choice Requires="a14">
          <p:sp>
            <p:nvSpPr>
              <p:cNvPr id="3" name="矩形 2"/>
              <p:cNvSpPr/>
              <p:nvPr/>
            </p:nvSpPr>
            <p:spPr>
              <a:xfrm>
                <a:off x="3008428" y="2447720"/>
                <a:ext cx="537459" cy="537459"/>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16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r>
                        <a:rPr lang="en-US" altLang="zh-CN" sz="16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𝐴</m:t>
                      </m:r>
                    </m:oMath>
                  </m:oMathPara>
                </a14:m>
                <a:endParaRPr lang="zh-CN" altLang="en-US" sz="1600">
                  <a:ln w="0"/>
                  <a:solidFill>
                    <a:schemeClr val="tx1"/>
                  </a:solidFill>
                  <a:effectLst>
                    <a:outerShdw blurRad="38100" dist="19050" dir="2700000" algn="tl" rotWithShape="0">
                      <a:schemeClr val="dk1">
                        <a:alpha val="40000"/>
                      </a:schemeClr>
                    </a:outerShdw>
                  </a:effectLst>
                </a:endParaRPr>
              </a:p>
            </p:txBody>
          </p:sp>
        </mc:Choice>
        <mc:Fallback xmlns="">
          <p:sp>
            <p:nvSpPr>
              <p:cNvPr id="3" name="矩形 2"/>
              <p:cNvSpPr>
                <a:spLocks noRot="1" noChangeAspect="1" noMove="1" noResize="1" noEditPoints="1" noAdjustHandles="1" noChangeArrowheads="1" noChangeShapeType="1" noTextEdit="1"/>
              </p:cNvSpPr>
              <p:nvPr/>
            </p:nvSpPr>
            <p:spPr>
              <a:xfrm>
                <a:off x="3008428" y="2447720"/>
                <a:ext cx="537459" cy="537459"/>
              </a:xfrm>
              <a:prstGeom prst="rect">
                <a:avLst/>
              </a:prstGeom>
              <a:blipFill>
                <a:blip r:embed="rId4"/>
                <a:stretch>
                  <a:fillRect/>
                </a:stretch>
              </a:blipFill>
              <a:ln w="19050">
                <a:solidFill>
                  <a:srgbClr val="00B0F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5499921" y="2362862"/>
                <a:ext cx="254654" cy="664776"/>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altLang="zh-CN" sz="1600" i="1">
                          <a:solidFill>
                            <a:schemeClr val="tx1"/>
                          </a:solidFill>
                          <a:latin typeface="Cambria Math" panose="02040503050406030204" pitchFamily="18" charset="0"/>
                        </a:rPr>
                        <m:t> </m:t>
                      </m:r>
                      <m:r>
                        <a:rPr lang="en-US" altLang="zh-CN" sz="1600" i="1">
                          <a:solidFill>
                            <a:schemeClr val="tx1"/>
                          </a:solidFill>
                          <a:latin typeface="Cambria Math" panose="02040503050406030204" pitchFamily="18" charset="0"/>
                        </a:rPr>
                        <m:t>𝑋</m:t>
                      </m:r>
                    </m:oMath>
                  </m:oMathPara>
                </a14:m>
                <a:endParaRPr lang="zh-CN" altLang="en-US" sz="1600" baseline="-25000" dirty="0">
                  <a:solidFill>
                    <a:schemeClr val="tx1"/>
                  </a:solidFill>
                </a:endParaRPr>
              </a:p>
            </p:txBody>
          </p:sp>
        </mc:Choice>
        <mc:Fallback xmlns="">
          <p:sp>
            <p:nvSpPr>
              <p:cNvPr id="8" name="矩形 7"/>
              <p:cNvSpPr>
                <a:spLocks noRot="1" noChangeAspect="1" noMove="1" noResize="1" noEditPoints="1" noAdjustHandles="1" noChangeArrowheads="1" noChangeShapeType="1" noTextEdit="1"/>
              </p:cNvSpPr>
              <p:nvPr/>
            </p:nvSpPr>
            <p:spPr>
              <a:xfrm>
                <a:off x="5499921" y="2362862"/>
                <a:ext cx="254654" cy="664776"/>
              </a:xfrm>
              <a:prstGeom prst="rect">
                <a:avLst/>
              </a:prstGeom>
              <a:blipFill>
                <a:blip r:embed="rId5"/>
                <a:stretch>
                  <a:fillRect/>
                </a:stretch>
              </a:blipFill>
              <a:ln w="19050"/>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5092078" y="2535239"/>
                <a:ext cx="305685" cy="3051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m:rPr>
                          <m:sty m:val="p"/>
                        </m:rPr>
                        <a:rPr lang="en-US" altLang="zh-CN" sz="1400">
                          <a:latin typeface="Cambria Math" panose="02040503050406030204" pitchFamily="18" charset="0"/>
                          <a:ea typeface="微软雅黑" panose="020B0503020204020204" pitchFamily="34" charset="-122"/>
                        </a:rPr>
                        <m:t>Λ</m:t>
                      </m:r>
                    </m:oMath>
                  </m:oMathPara>
                </a14:m>
                <a:endParaRPr lang="zh-CN" altLang="en-US" sz="1400" baseline="-25000" dirty="0">
                  <a:solidFill>
                    <a:schemeClr val="tx1"/>
                  </a:solidFill>
                </a:endParaRPr>
              </a:p>
            </p:txBody>
          </p:sp>
        </mc:Choice>
        <mc:Fallback xmlns="">
          <p:sp>
            <p:nvSpPr>
              <p:cNvPr id="9" name="矩形 8"/>
              <p:cNvSpPr>
                <a:spLocks noRot="1" noChangeAspect="1" noMove="1" noResize="1" noEditPoints="1" noAdjustHandles="1" noChangeArrowheads="1" noChangeShapeType="1" noTextEdit="1"/>
              </p:cNvSpPr>
              <p:nvPr/>
            </p:nvSpPr>
            <p:spPr>
              <a:xfrm>
                <a:off x="5092078" y="2535239"/>
                <a:ext cx="305685" cy="305100"/>
              </a:xfrm>
              <a:prstGeom prst="rect">
                <a:avLst/>
              </a:prstGeom>
              <a:blipFill>
                <a:blip r:embed="rId6"/>
                <a:stretch>
                  <a:fillRect/>
                </a:stretch>
              </a:blipFill>
              <a:ln w="19050"/>
            </p:spPr>
            <p:txBody>
              <a:bodyPr/>
              <a:lstStyle/>
              <a:p>
                <a:r>
                  <a:rPr lang="zh-CN" altLang="en-US">
                    <a:noFill/>
                  </a:rPr>
                  <a:t> </a:t>
                </a:r>
              </a:p>
            </p:txBody>
          </p:sp>
        </mc:Fallback>
      </mc:AlternateContent>
      <p:cxnSp>
        <p:nvCxnSpPr>
          <p:cNvPr id="6" name="直接箭头连接符 5"/>
          <p:cNvCxnSpPr/>
          <p:nvPr/>
        </p:nvCxnSpPr>
        <p:spPr>
          <a:xfrm>
            <a:off x="3735780" y="2666588"/>
            <a:ext cx="11881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3600961" y="2435755"/>
            <a:ext cx="1457771" cy="238527"/>
          </a:xfrm>
          <a:prstGeom prst="rect">
            <a:avLst/>
          </a:prstGeom>
          <a:noFill/>
        </p:spPr>
        <p:txBody>
          <a:bodyPr wrap="none" lIns="68580" tIns="34290" rIns="68580" bIns="34290">
            <a:spAutoFit/>
          </a:bodyPr>
          <a:lstStyle/>
          <a:p>
            <a:pPr algn="ctr"/>
            <a:r>
              <a:rPr lang="en-US" altLang="zh-CN" sz="1100" dirty="0">
                <a:ln w="0"/>
                <a:solidFill>
                  <a:schemeClr val="tx1"/>
                </a:solidFill>
              </a:rPr>
              <a:t>Eigen-decomposition</a:t>
            </a:r>
            <a:endParaRPr lang="zh-CN" altLang="en-US" sz="1100">
              <a:ln w="0"/>
              <a:solidFill>
                <a:schemeClr val="tx1"/>
              </a:solidFill>
            </a:endParaRPr>
          </a:p>
        </p:txBody>
      </p:sp>
      <p:cxnSp>
        <p:nvCxnSpPr>
          <p:cNvPr id="16" name="直接箭头连接符 15"/>
          <p:cNvCxnSpPr/>
          <p:nvPr/>
        </p:nvCxnSpPr>
        <p:spPr>
          <a:xfrm>
            <a:off x="3277157" y="3057363"/>
            <a:ext cx="0" cy="5273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a:off x="5625276" y="3092420"/>
            <a:ext cx="1972" cy="4193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矩形 21"/>
              <p:cNvSpPr/>
              <p:nvPr/>
            </p:nvSpPr>
            <p:spPr>
              <a:xfrm>
                <a:off x="3008428" y="3650325"/>
                <a:ext cx="537459" cy="537459"/>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16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r>
                        <a:rPr lang="en-US" altLang="zh-CN" sz="16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𝑆</m:t>
                      </m:r>
                    </m:oMath>
                  </m:oMathPara>
                </a14:m>
                <a:endParaRPr lang="zh-CN" altLang="en-US" sz="1600">
                  <a:ln w="0"/>
                  <a:solidFill>
                    <a:schemeClr val="tx1"/>
                  </a:solidFill>
                  <a:effectLst>
                    <a:outerShdw blurRad="38100" dist="19050" dir="2700000" algn="tl" rotWithShape="0">
                      <a:schemeClr val="dk1">
                        <a:alpha val="40000"/>
                      </a:schemeClr>
                    </a:outerShdw>
                  </a:effectLst>
                </a:endParaRPr>
              </a:p>
            </p:txBody>
          </p:sp>
        </mc:Choice>
        <mc:Fallback xmlns="">
          <p:sp>
            <p:nvSpPr>
              <p:cNvPr id="22" name="矩形 21"/>
              <p:cNvSpPr>
                <a:spLocks noRot="1" noChangeAspect="1" noMove="1" noResize="1" noEditPoints="1" noAdjustHandles="1" noChangeArrowheads="1" noChangeShapeType="1" noTextEdit="1"/>
              </p:cNvSpPr>
              <p:nvPr/>
            </p:nvSpPr>
            <p:spPr>
              <a:xfrm>
                <a:off x="3008428" y="3650325"/>
                <a:ext cx="537459" cy="537459"/>
              </a:xfrm>
              <a:prstGeom prst="rect">
                <a:avLst/>
              </a:prstGeom>
              <a:blipFill>
                <a:blip r:embed="rId7"/>
                <a:stretch>
                  <a:fillRect/>
                </a:stretch>
              </a:blipFill>
              <a:ln w="19050">
                <a:solidFill>
                  <a:srgbClr val="00B0F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矩形 22"/>
              <p:cNvSpPr/>
              <p:nvPr/>
            </p:nvSpPr>
            <p:spPr>
              <a:xfrm>
                <a:off x="3250269" y="3165765"/>
                <a:ext cx="1129925" cy="238527"/>
              </a:xfrm>
              <a:prstGeom prst="rect">
                <a:avLst/>
              </a:prstGeom>
              <a:noFill/>
            </p:spPr>
            <p:txBody>
              <a:bodyPr wrap="none" lIns="68580" tIns="34290" rIns="68580" bIns="34290">
                <a:spAutoFit/>
              </a:bodyPr>
              <a:lstStyle/>
              <a:p>
                <a:pPr algn="ctr"/>
                <a:r>
                  <a:rPr lang="en-US" altLang="zh-CN" sz="1100" dirty="0">
                    <a:ln w="0"/>
                    <a:solidFill>
                      <a:schemeClr val="tx1"/>
                    </a:solidFill>
                  </a:rPr>
                  <a:t>Polynomial</a:t>
                </a:r>
                <a:r>
                  <a:rPr lang="en-US" altLang="zh-CN" sz="1100" dirty="0">
                    <a:ln w="0"/>
                    <a:solidFill>
                      <a:schemeClr val="tx1"/>
                    </a:solidFill>
                    <a:effectLst>
                      <a:outerShdw blurRad="38100" dist="19050" dir="2700000" algn="tl" rotWithShape="0">
                        <a:schemeClr val="dk1">
                          <a:alpha val="40000"/>
                        </a:schemeClr>
                      </a:outerShdw>
                    </a:effectLst>
                  </a:rPr>
                  <a:t> </a:t>
                </a:r>
                <a14:m>
                  <m:oMath xmlns:m="http://schemas.openxmlformats.org/officeDocument/2006/math">
                    <m:r>
                      <a:rPr lang="en-US" altLang="zh-CN" sz="11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ℱ</m:t>
                    </m:r>
                    <m:d>
                      <m:dPr>
                        <m:ctrlPr>
                          <a:rPr lang="en-US" altLang="zh-CN" sz="11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US" altLang="zh-CN" sz="11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e>
                    </m:d>
                  </m:oMath>
                </a14:m>
                <a:endParaRPr lang="zh-CN" altLang="en-US" sz="1100" dirty="0">
                  <a:ln w="0"/>
                  <a:solidFill>
                    <a:schemeClr val="tx1"/>
                  </a:solidFill>
                  <a:effectLst>
                    <a:outerShdw blurRad="38100" dist="19050" dir="2700000" algn="tl" rotWithShape="0">
                      <a:schemeClr val="dk1">
                        <a:alpha val="40000"/>
                      </a:schemeClr>
                    </a:outerShdw>
                  </a:effectLst>
                </a:endParaRPr>
              </a:p>
            </p:txBody>
          </p:sp>
        </mc:Choice>
        <mc:Fallback xmlns="">
          <p:sp>
            <p:nvSpPr>
              <p:cNvPr id="23" name="矩形 22"/>
              <p:cNvSpPr>
                <a:spLocks noRot="1" noChangeAspect="1" noMove="1" noResize="1" noEditPoints="1" noAdjustHandles="1" noChangeArrowheads="1" noChangeShapeType="1" noTextEdit="1"/>
              </p:cNvSpPr>
              <p:nvPr/>
            </p:nvSpPr>
            <p:spPr>
              <a:xfrm>
                <a:off x="3250269" y="3165765"/>
                <a:ext cx="1129925" cy="238527"/>
              </a:xfrm>
              <a:prstGeom prst="rect">
                <a:avLst/>
              </a:prstGeom>
              <a:blipFill>
                <a:blip r:embed="rId8"/>
                <a:stretch>
                  <a:fillRect l="-1075" t="-7692" b="-2051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矩形 23"/>
              <p:cNvSpPr/>
              <p:nvPr/>
            </p:nvSpPr>
            <p:spPr>
              <a:xfrm>
                <a:off x="5603612" y="3165764"/>
                <a:ext cx="1129925" cy="238527"/>
              </a:xfrm>
              <a:prstGeom prst="rect">
                <a:avLst/>
              </a:prstGeom>
              <a:noFill/>
            </p:spPr>
            <p:txBody>
              <a:bodyPr wrap="none" lIns="68580" tIns="34290" rIns="68580" bIns="34290">
                <a:spAutoFit/>
              </a:bodyPr>
              <a:lstStyle/>
              <a:p>
                <a:pPr algn="ctr"/>
                <a:r>
                  <a:rPr lang="en-US" altLang="zh-CN" sz="1100" dirty="0">
                    <a:ln w="0"/>
                    <a:solidFill>
                      <a:schemeClr val="tx1"/>
                    </a:solidFill>
                  </a:rPr>
                  <a:t>Polynomial</a:t>
                </a:r>
                <a:r>
                  <a:rPr lang="en-US" altLang="zh-CN" sz="1100" dirty="0">
                    <a:ln w="0"/>
                    <a:solidFill>
                      <a:schemeClr val="tx1"/>
                    </a:solidFill>
                    <a:effectLst>
                      <a:outerShdw blurRad="38100" dist="19050" dir="2700000" algn="tl" rotWithShape="0">
                        <a:schemeClr val="dk1">
                          <a:alpha val="40000"/>
                        </a:schemeClr>
                      </a:outerShdw>
                    </a:effectLst>
                  </a:rPr>
                  <a:t> </a:t>
                </a:r>
                <a14:m>
                  <m:oMath xmlns:m="http://schemas.openxmlformats.org/officeDocument/2006/math">
                    <m:r>
                      <a:rPr lang="en-US" altLang="zh-CN" sz="11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ℱ</m:t>
                    </m:r>
                    <m:d>
                      <m:dPr>
                        <m:ctrlPr>
                          <a:rPr lang="en-US" altLang="zh-CN" sz="11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US" altLang="zh-CN" sz="11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e>
                    </m:d>
                  </m:oMath>
                </a14:m>
                <a:endParaRPr lang="zh-CN" altLang="en-US" sz="1100" dirty="0">
                  <a:ln w="0"/>
                  <a:solidFill>
                    <a:schemeClr val="tx1"/>
                  </a:solidFill>
                  <a:effectLst>
                    <a:outerShdw blurRad="38100" dist="19050" dir="2700000" algn="tl" rotWithShape="0">
                      <a:schemeClr val="dk1">
                        <a:alpha val="40000"/>
                      </a:schemeClr>
                    </a:outerShdw>
                  </a:effectLst>
                </a:endParaRPr>
              </a:p>
            </p:txBody>
          </p:sp>
        </mc:Choice>
        <mc:Fallback xmlns="">
          <p:sp>
            <p:nvSpPr>
              <p:cNvPr id="24" name="矩形 23"/>
              <p:cNvSpPr>
                <a:spLocks noRot="1" noChangeAspect="1" noMove="1" noResize="1" noEditPoints="1" noAdjustHandles="1" noChangeArrowheads="1" noChangeShapeType="1" noTextEdit="1"/>
              </p:cNvSpPr>
              <p:nvPr/>
            </p:nvSpPr>
            <p:spPr>
              <a:xfrm>
                <a:off x="5603612" y="3165764"/>
                <a:ext cx="1129925" cy="238527"/>
              </a:xfrm>
              <a:prstGeom prst="rect">
                <a:avLst/>
              </a:prstGeom>
              <a:blipFill>
                <a:blip r:embed="rId9"/>
                <a:stretch>
                  <a:fillRect l="-1075" t="-7692" b="-2051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矩形 24"/>
              <p:cNvSpPr/>
              <p:nvPr/>
            </p:nvSpPr>
            <p:spPr>
              <a:xfrm>
                <a:off x="5499921" y="3584690"/>
                <a:ext cx="254654" cy="664776"/>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altLang="zh-CN" sz="1600" i="1">
                          <a:solidFill>
                            <a:schemeClr val="tx1"/>
                          </a:solidFill>
                          <a:latin typeface="Cambria Math" panose="02040503050406030204" pitchFamily="18" charset="0"/>
                        </a:rPr>
                        <m:t> </m:t>
                      </m:r>
                      <m:r>
                        <a:rPr lang="en-US" altLang="zh-CN" sz="1600" i="1">
                          <a:solidFill>
                            <a:schemeClr val="tx1"/>
                          </a:solidFill>
                          <a:latin typeface="Cambria Math" panose="02040503050406030204" pitchFamily="18" charset="0"/>
                        </a:rPr>
                        <m:t>𝑋</m:t>
                      </m:r>
                    </m:oMath>
                  </m:oMathPara>
                </a14:m>
                <a:endParaRPr lang="zh-CN" altLang="en-US" sz="1600" baseline="-25000" dirty="0">
                  <a:solidFill>
                    <a:schemeClr val="tx1"/>
                  </a:solidFill>
                </a:endParaRPr>
              </a:p>
            </p:txBody>
          </p:sp>
        </mc:Choice>
        <mc:Fallback xmlns="">
          <p:sp>
            <p:nvSpPr>
              <p:cNvPr id="25" name="矩形 24"/>
              <p:cNvSpPr>
                <a:spLocks noRot="1" noChangeAspect="1" noMove="1" noResize="1" noEditPoints="1" noAdjustHandles="1" noChangeArrowheads="1" noChangeShapeType="1" noTextEdit="1"/>
              </p:cNvSpPr>
              <p:nvPr/>
            </p:nvSpPr>
            <p:spPr>
              <a:xfrm>
                <a:off x="5499921" y="3584690"/>
                <a:ext cx="254654" cy="664776"/>
              </a:xfrm>
              <a:prstGeom prst="rect">
                <a:avLst/>
              </a:prstGeom>
              <a:blipFill>
                <a:blip r:embed="rId10"/>
                <a:stretch>
                  <a:fillRect/>
                </a:stretch>
              </a:blipFill>
              <a:ln w="19050"/>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矩形 25"/>
              <p:cNvSpPr/>
              <p:nvPr/>
            </p:nvSpPr>
            <p:spPr>
              <a:xfrm>
                <a:off x="5092078" y="3750022"/>
                <a:ext cx="313729" cy="27834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altLang="zh-CN" sz="11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ℱ</m:t>
                      </m:r>
                      <m:d>
                        <m:dPr>
                          <m:ctrlPr>
                            <a:rPr lang="en-US" altLang="zh-CN" sz="11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m:rPr>
                              <m:sty m:val="p"/>
                            </m:rPr>
                            <a:rPr lang="en-US" altLang="zh-CN" sz="1100">
                              <a:latin typeface="Cambria Math" panose="02040503050406030204" pitchFamily="18" charset="0"/>
                              <a:ea typeface="微软雅黑" panose="020B0503020204020204" pitchFamily="34" charset="-122"/>
                            </a:rPr>
                            <m:t>Λ</m:t>
                          </m:r>
                        </m:e>
                      </m:d>
                    </m:oMath>
                  </m:oMathPara>
                </a14:m>
                <a:endParaRPr lang="zh-CN" altLang="en-US" sz="1100" baseline="-25000" dirty="0">
                  <a:solidFill>
                    <a:schemeClr val="tx1"/>
                  </a:solidFill>
                </a:endParaRPr>
              </a:p>
            </p:txBody>
          </p:sp>
        </mc:Choice>
        <mc:Fallback xmlns="">
          <p:sp>
            <p:nvSpPr>
              <p:cNvPr id="26" name="矩形 25"/>
              <p:cNvSpPr>
                <a:spLocks noRot="1" noChangeAspect="1" noMove="1" noResize="1" noEditPoints="1" noAdjustHandles="1" noChangeArrowheads="1" noChangeShapeType="1" noTextEdit="1"/>
              </p:cNvSpPr>
              <p:nvPr/>
            </p:nvSpPr>
            <p:spPr>
              <a:xfrm>
                <a:off x="5092078" y="3750022"/>
                <a:ext cx="313729" cy="278345"/>
              </a:xfrm>
              <a:prstGeom prst="rect">
                <a:avLst/>
              </a:prstGeom>
              <a:blipFill>
                <a:blip r:embed="rId11"/>
                <a:stretch>
                  <a:fillRect l="-16364"/>
                </a:stretch>
              </a:blipFill>
              <a:ln w="19050"/>
            </p:spPr>
            <p:txBody>
              <a:bodyPr/>
              <a:lstStyle/>
              <a:p>
                <a:r>
                  <a:rPr lang="zh-CN" altLang="en-US">
                    <a:noFill/>
                  </a:rPr>
                  <a:t> </a:t>
                </a:r>
              </a:p>
            </p:txBody>
          </p:sp>
        </mc:Fallback>
      </mc:AlternateContent>
      <p:cxnSp>
        <p:nvCxnSpPr>
          <p:cNvPr id="27" name="直接箭头连接符 26"/>
          <p:cNvCxnSpPr/>
          <p:nvPr/>
        </p:nvCxnSpPr>
        <p:spPr>
          <a:xfrm>
            <a:off x="3735780" y="3980855"/>
            <a:ext cx="11881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3600961" y="3750022"/>
            <a:ext cx="1457771" cy="238527"/>
          </a:xfrm>
          <a:prstGeom prst="rect">
            <a:avLst/>
          </a:prstGeom>
          <a:noFill/>
        </p:spPr>
        <p:txBody>
          <a:bodyPr wrap="none" lIns="68580" tIns="34290" rIns="68580" bIns="34290">
            <a:spAutoFit/>
          </a:bodyPr>
          <a:lstStyle/>
          <a:p>
            <a:pPr algn="ctr"/>
            <a:r>
              <a:rPr lang="en-US" altLang="zh-CN" sz="1100" dirty="0">
                <a:ln w="0"/>
                <a:solidFill>
                  <a:schemeClr val="tx1"/>
                </a:solidFill>
              </a:rPr>
              <a:t>Eigen-decomposition</a:t>
            </a:r>
            <a:endParaRPr lang="zh-CN" altLang="en-US" sz="1100" dirty="0">
              <a:ln w="0"/>
              <a:solidFill>
                <a:schemeClr val="tx1"/>
              </a:solidFill>
            </a:endParaRPr>
          </a:p>
        </p:txBody>
      </p:sp>
      <p:sp>
        <p:nvSpPr>
          <p:cNvPr id="29" name="矩形 28"/>
          <p:cNvSpPr/>
          <p:nvPr/>
        </p:nvSpPr>
        <p:spPr>
          <a:xfrm>
            <a:off x="1955029" y="3104456"/>
            <a:ext cx="1244572" cy="238527"/>
          </a:xfrm>
          <a:prstGeom prst="rect">
            <a:avLst/>
          </a:prstGeom>
          <a:noFill/>
        </p:spPr>
        <p:txBody>
          <a:bodyPr wrap="none" lIns="68580" tIns="34290" rIns="68580" bIns="34290">
            <a:spAutoFit/>
          </a:bodyPr>
          <a:lstStyle/>
          <a:p>
            <a:pPr algn="ctr"/>
            <a:r>
              <a:rPr lang="en-US" altLang="zh-CN" sz="1100" dirty="0">
                <a:ln w="0"/>
                <a:solidFill>
                  <a:srgbClr val="FFC000"/>
                </a:solidFill>
              </a:rPr>
              <a:t>Time Consuming!</a:t>
            </a:r>
            <a:endParaRPr lang="zh-CN" altLang="en-US" sz="1100" dirty="0">
              <a:ln w="0"/>
              <a:solidFill>
                <a:srgbClr val="FFC000"/>
              </a:solidFill>
            </a:endParaRPr>
          </a:p>
        </p:txBody>
      </p:sp>
      <p:sp>
        <p:nvSpPr>
          <p:cNvPr id="30" name="矩形 29"/>
          <p:cNvSpPr/>
          <p:nvPr/>
        </p:nvSpPr>
        <p:spPr>
          <a:xfrm>
            <a:off x="3734272" y="4045347"/>
            <a:ext cx="1244572" cy="238527"/>
          </a:xfrm>
          <a:prstGeom prst="rect">
            <a:avLst/>
          </a:prstGeom>
          <a:noFill/>
        </p:spPr>
        <p:txBody>
          <a:bodyPr wrap="none" lIns="68580" tIns="34290" rIns="68580" bIns="34290">
            <a:spAutoFit/>
          </a:bodyPr>
          <a:lstStyle/>
          <a:p>
            <a:pPr algn="ctr"/>
            <a:r>
              <a:rPr lang="en-US" altLang="zh-CN" sz="1100" dirty="0">
                <a:ln w="0"/>
                <a:solidFill>
                  <a:srgbClr val="FFC000"/>
                </a:solidFill>
              </a:rPr>
              <a:t>Time Consuming!</a:t>
            </a:r>
            <a:endParaRPr lang="zh-CN" altLang="en-US" sz="1100" dirty="0">
              <a:ln w="0"/>
              <a:solidFill>
                <a:srgbClr val="FFC000"/>
              </a:solidFill>
            </a:endParaRPr>
          </a:p>
        </p:txBody>
      </p:sp>
      <p:sp>
        <p:nvSpPr>
          <p:cNvPr id="31" name="矩形 30"/>
          <p:cNvSpPr/>
          <p:nvPr/>
        </p:nvSpPr>
        <p:spPr>
          <a:xfrm>
            <a:off x="3990491" y="2247445"/>
            <a:ext cx="678712" cy="238527"/>
          </a:xfrm>
          <a:prstGeom prst="rect">
            <a:avLst/>
          </a:prstGeom>
          <a:noFill/>
        </p:spPr>
        <p:txBody>
          <a:bodyPr wrap="none" lIns="68580" tIns="34290" rIns="68580" bIns="34290">
            <a:spAutoFit/>
          </a:bodyPr>
          <a:lstStyle/>
          <a:p>
            <a:pPr algn="ctr"/>
            <a:r>
              <a:rPr lang="en-US" altLang="zh-CN" sz="1100" dirty="0">
                <a:ln w="0"/>
                <a:solidFill>
                  <a:srgbClr val="00B050"/>
                </a:solidFill>
              </a:rPr>
              <a:t>Efficient!</a:t>
            </a:r>
            <a:endParaRPr lang="zh-CN" altLang="en-US" sz="1100">
              <a:ln w="0"/>
              <a:solidFill>
                <a:srgbClr val="00B050"/>
              </a:solidFill>
            </a:endParaRPr>
          </a:p>
        </p:txBody>
      </p:sp>
      <p:sp>
        <p:nvSpPr>
          <p:cNvPr id="32" name="矩形 31"/>
          <p:cNvSpPr/>
          <p:nvPr/>
        </p:nvSpPr>
        <p:spPr>
          <a:xfrm>
            <a:off x="4960014" y="3180725"/>
            <a:ext cx="678712" cy="238527"/>
          </a:xfrm>
          <a:prstGeom prst="rect">
            <a:avLst/>
          </a:prstGeom>
          <a:noFill/>
        </p:spPr>
        <p:txBody>
          <a:bodyPr wrap="none" lIns="68580" tIns="34290" rIns="68580" bIns="34290">
            <a:spAutoFit/>
          </a:bodyPr>
          <a:lstStyle/>
          <a:p>
            <a:pPr algn="ctr"/>
            <a:r>
              <a:rPr lang="en-US" altLang="zh-CN" sz="1100" dirty="0">
                <a:ln w="0"/>
                <a:solidFill>
                  <a:srgbClr val="00B050"/>
                </a:solidFill>
              </a:rPr>
              <a:t>Efficient!</a:t>
            </a:r>
            <a:endParaRPr lang="zh-CN" altLang="en-US" sz="1100">
              <a:ln w="0"/>
              <a:solidFill>
                <a:srgbClr val="00B050"/>
              </a:solidFill>
            </a:endParaRPr>
          </a:p>
        </p:txBody>
      </p:sp>
      <p:sp>
        <p:nvSpPr>
          <p:cNvPr id="34" name="矩形 33"/>
          <p:cNvSpPr/>
          <p:nvPr/>
        </p:nvSpPr>
        <p:spPr>
          <a:xfrm>
            <a:off x="1508173" y="4814265"/>
            <a:ext cx="6234767" cy="276999"/>
          </a:xfrm>
          <a:prstGeom prst="rect">
            <a:avLst/>
          </a:prstGeom>
        </p:spPr>
        <p:txBody>
          <a:bodyPr wrap="square">
            <a:spAutoFit/>
          </a:bodyPr>
          <a:lstStyle/>
          <a:p>
            <a:r>
              <a:rPr lang="en-US" altLang="zh-CN" sz="1200" dirty="0">
                <a:solidFill>
                  <a:schemeClr val="bg1">
                    <a:lumMod val="25000"/>
                    <a:lumOff val="75000"/>
                  </a:schemeClr>
                </a:solidFill>
                <a:ea typeface="华文楷体" panose="02010600040101010101" pitchFamily="2" charset="-122"/>
              </a:rPr>
              <a:t>Z. Zhang, et al. Arbitrary-Order Proximity Preserved Network Embedding. </a:t>
            </a:r>
            <a:r>
              <a:rPr lang="en-US" altLang="zh-CN" sz="1200" i="1" dirty="0">
                <a:solidFill>
                  <a:schemeClr val="bg1">
                    <a:lumMod val="25000"/>
                    <a:lumOff val="75000"/>
                  </a:schemeClr>
                </a:solidFill>
                <a:ea typeface="华文楷体" panose="02010600040101010101" pitchFamily="2" charset="-122"/>
              </a:rPr>
              <a:t>KDD, 2018. </a:t>
            </a:r>
            <a:endParaRPr lang="zh-CN" altLang="en-US" sz="1200" i="1" dirty="0">
              <a:solidFill>
                <a:schemeClr val="bg1">
                  <a:lumMod val="25000"/>
                  <a:lumOff val="75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7344204" y="4322718"/>
                <a:ext cx="1838387" cy="3317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i="1">
                              <a:solidFill>
                                <a:schemeClr val="tx1"/>
                              </a:solidFill>
                              <a:latin typeface="Cambria Math" panose="02040503050406030204" pitchFamily="18" charset="0"/>
                              <a:ea typeface="微软雅黑" panose="020B0503020204020204" pitchFamily="34" charset="-122"/>
                            </a:rPr>
                          </m:ctrlPr>
                        </m:sSupPr>
                        <m:e>
                          <m:r>
                            <a:rPr lang="en-US" altLang="zh-CN" i="1">
                              <a:solidFill>
                                <a:schemeClr val="tx1"/>
                              </a:solidFill>
                              <a:latin typeface="Cambria Math" panose="02040503050406030204" pitchFamily="18" charset="0"/>
                              <a:ea typeface="微软雅黑" panose="020B0503020204020204" pitchFamily="34" charset="-122"/>
                            </a:rPr>
                            <m:t>𝑈</m:t>
                          </m:r>
                        </m:e>
                        <m:sup>
                          <m:r>
                            <a:rPr lang="en-US" altLang="zh-CN" i="1">
                              <a:solidFill>
                                <a:schemeClr val="tx1"/>
                              </a:solidFill>
                              <a:latin typeface="Cambria Math" panose="02040503050406030204" pitchFamily="18" charset="0"/>
                              <a:ea typeface="微软雅黑" panose="020B0503020204020204" pitchFamily="34" charset="-122"/>
                            </a:rPr>
                            <m:t>∗</m:t>
                          </m:r>
                        </m:sup>
                      </m:sSup>
                      <m:r>
                        <a:rPr lang="en-US" altLang="zh-CN" i="1">
                          <a:solidFill>
                            <a:schemeClr val="tx1"/>
                          </a:solidFill>
                          <a:latin typeface="Cambria Math" panose="02040503050406030204" pitchFamily="18" charset="0"/>
                          <a:ea typeface="微软雅黑" panose="020B0503020204020204" pitchFamily="34" charset="-122"/>
                        </a:rPr>
                        <m:t>=</m:t>
                      </m:r>
                      <m:r>
                        <a:rPr lang="en-US" altLang="zh-CN" i="1">
                          <a:solidFill>
                            <a:schemeClr val="tx1"/>
                          </a:solidFill>
                          <a:latin typeface="Cambria Math" panose="02040503050406030204" pitchFamily="18" charset="0"/>
                          <a:ea typeface="微软雅黑" panose="020B0503020204020204" pitchFamily="34" charset="-122"/>
                        </a:rPr>
                        <m:t>𝑈</m:t>
                      </m:r>
                      <m:rad>
                        <m:radPr>
                          <m:degHide m:val="on"/>
                          <m:ctrlPr>
                            <a:rPr lang="en-US" altLang="zh-CN" i="1">
                              <a:solidFill>
                                <a:schemeClr val="tx1"/>
                              </a:solidFill>
                              <a:latin typeface="Cambria Math" panose="02040503050406030204" pitchFamily="18" charset="0"/>
                              <a:ea typeface="微软雅黑" panose="020B0503020204020204" pitchFamily="34" charset="-122"/>
                            </a:rPr>
                          </m:ctrlPr>
                        </m:radPr>
                        <m:deg/>
                        <m:e>
                          <m:r>
                            <m:rPr>
                              <m:sty m:val="p"/>
                            </m:rPr>
                            <a:rPr lang="en-US" altLang="zh-CN">
                              <a:solidFill>
                                <a:schemeClr val="tx1"/>
                              </a:solidFill>
                              <a:latin typeface="Cambria Math" panose="02040503050406030204" pitchFamily="18" charset="0"/>
                              <a:ea typeface="微软雅黑" panose="020B0503020204020204" pitchFamily="34" charset="-122"/>
                            </a:rPr>
                            <m:t>Σ</m:t>
                          </m:r>
                        </m:e>
                      </m:rad>
                      <m:r>
                        <a:rPr lang="en-US" altLang="zh-CN" i="1">
                          <a:solidFill>
                            <a:schemeClr val="tx1"/>
                          </a:solidFill>
                          <a:latin typeface="Cambria Math" panose="02040503050406030204" pitchFamily="18" charset="0"/>
                          <a:ea typeface="微软雅黑" panose="020B0503020204020204" pitchFamily="34" charset="-122"/>
                        </a:rPr>
                        <m:t>, </m:t>
                      </m:r>
                      <m:sSup>
                        <m:sSupPr>
                          <m:ctrlPr>
                            <a:rPr lang="en-US" altLang="zh-CN" i="1">
                              <a:solidFill>
                                <a:schemeClr val="tx1"/>
                              </a:solidFill>
                              <a:latin typeface="Cambria Math" panose="02040503050406030204" pitchFamily="18" charset="0"/>
                              <a:ea typeface="微软雅黑" panose="020B0503020204020204" pitchFamily="34" charset="-122"/>
                            </a:rPr>
                          </m:ctrlPr>
                        </m:sSupPr>
                        <m:e>
                          <m:r>
                            <a:rPr lang="en-US" altLang="zh-CN" i="1">
                              <a:solidFill>
                                <a:schemeClr val="tx1"/>
                              </a:solidFill>
                              <a:latin typeface="Cambria Math" panose="02040503050406030204" pitchFamily="18" charset="0"/>
                              <a:ea typeface="微软雅黑" panose="020B0503020204020204" pitchFamily="34" charset="-122"/>
                            </a:rPr>
                            <m:t>𝑉</m:t>
                          </m:r>
                        </m:e>
                        <m:sup>
                          <m:r>
                            <a:rPr lang="en-US" altLang="zh-CN" i="1">
                              <a:solidFill>
                                <a:schemeClr val="tx1"/>
                              </a:solidFill>
                              <a:latin typeface="Cambria Math" panose="02040503050406030204" pitchFamily="18" charset="0"/>
                              <a:ea typeface="微软雅黑" panose="020B0503020204020204" pitchFamily="34" charset="-122"/>
                            </a:rPr>
                            <m:t>∗</m:t>
                          </m:r>
                        </m:sup>
                      </m:sSup>
                      <m:r>
                        <a:rPr lang="en-US" altLang="zh-CN" i="1">
                          <a:solidFill>
                            <a:schemeClr val="tx1"/>
                          </a:solidFill>
                          <a:latin typeface="Cambria Math" panose="02040503050406030204" pitchFamily="18" charset="0"/>
                          <a:ea typeface="微软雅黑" panose="020B0503020204020204" pitchFamily="34" charset="-122"/>
                        </a:rPr>
                        <m:t>=</m:t>
                      </m:r>
                      <m:r>
                        <a:rPr lang="en-US" altLang="zh-CN" i="1">
                          <a:solidFill>
                            <a:schemeClr val="tx1"/>
                          </a:solidFill>
                          <a:latin typeface="Cambria Math" panose="02040503050406030204" pitchFamily="18" charset="0"/>
                          <a:ea typeface="微软雅黑" panose="020B0503020204020204" pitchFamily="34" charset="-122"/>
                        </a:rPr>
                        <m:t>𝑉</m:t>
                      </m:r>
                      <m:rad>
                        <m:radPr>
                          <m:degHide m:val="on"/>
                          <m:ctrlPr>
                            <a:rPr lang="en-US" altLang="zh-CN" i="1">
                              <a:solidFill>
                                <a:schemeClr val="tx1"/>
                              </a:solidFill>
                              <a:latin typeface="Cambria Math" panose="02040503050406030204" pitchFamily="18" charset="0"/>
                              <a:ea typeface="微软雅黑" panose="020B0503020204020204" pitchFamily="34" charset="-122"/>
                            </a:rPr>
                          </m:ctrlPr>
                        </m:radPr>
                        <m:deg/>
                        <m:e>
                          <m:r>
                            <m:rPr>
                              <m:sty m:val="p"/>
                            </m:rPr>
                            <a:rPr lang="en-US" altLang="zh-CN">
                              <a:solidFill>
                                <a:schemeClr val="tx1"/>
                              </a:solidFill>
                              <a:latin typeface="Cambria Math" panose="02040503050406030204" pitchFamily="18" charset="0"/>
                              <a:ea typeface="微软雅黑" panose="020B0503020204020204" pitchFamily="34" charset="-122"/>
                            </a:rPr>
                            <m:t>Σ</m:t>
                          </m:r>
                        </m:e>
                      </m:rad>
                    </m:oMath>
                  </m:oMathPara>
                </a14:m>
                <a:endParaRPr lang="zh-CN" altLang="en-US" dirty="0"/>
              </a:p>
            </p:txBody>
          </p:sp>
        </mc:Choice>
        <mc:Fallback xmlns="">
          <p:sp>
            <p:nvSpPr>
              <p:cNvPr id="7" name="矩形 6"/>
              <p:cNvSpPr>
                <a:spLocks noRot="1" noChangeAspect="1" noMove="1" noResize="1" noEditPoints="1" noAdjustHandles="1" noChangeArrowheads="1" noChangeShapeType="1" noTextEdit="1"/>
              </p:cNvSpPr>
              <p:nvPr/>
            </p:nvSpPr>
            <p:spPr>
              <a:xfrm>
                <a:off x="7344204" y="4322718"/>
                <a:ext cx="1838387" cy="331757"/>
              </a:xfrm>
              <a:prstGeom prst="rect">
                <a:avLst/>
              </a:prstGeom>
              <a:blipFill>
                <a:blip r:embed="rId12"/>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3411685"/>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3" grpId="0"/>
      <p:bldP spid="22" grpId="0" animBg="1"/>
      <p:bldP spid="23" grpId="0"/>
      <p:bldP spid="24" grpId="0"/>
      <p:bldP spid="25" grpId="0" animBg="1"/>
      <p:bldP spid="26" grpId="0" animBg="1"/>
      <p:bldP spid="28" grpId="0"/>
      <p:bldP spid="29" grpId="0"/>
      <p:bldP spid="30" grpId="0"/>
      <p:bldP spid="31" grpId="0"/>
      <p:bldP spid="3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51</a:t>
            </a:fld>
            <a:endParaRPr lang="en-US" dirty="0"/>
          </a:p>
        </p:txBody>
      </p:sp>
      <p:sp>
        <p:nvSpPr>
          <p:cNvPr id="19" name="标题 1"/>
          <p:cNvSpPr txBox="1">
            <a:spLocks/>
          </p:cNvSpPr>
          <p:nvPr/>
        </p:nvSpPr>
        <p:spPr>
          <a:xfrm>
            <a:off x="316800" y="86400"/>
            <a:ext cx="8051229"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pitchFamily="34" charset="-122"/>
                <a:ea typeface="微软雅黑" panose="020B0503020204020204" pitchFamily="34" charset="-122"/>
              </a:rPr>
              <a:t>Eigen-decomposition Reweighting (cont.)</a:t>
            </a:r>
            <a:endParaRPr lang="zh-CN" altLang="en-US" sz="2800" b="1" dirty="0">
              <a:latin typeface="微软雅黑" panose="020B0503020204020204" pitchFamily="34" charset="-122"/>
              <a:ea typeface="微软雅黑" panose="020B0503020204020204" pitchFamily="34" charset="-122"/>
            </a:endParaRPr>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0" name="文本框 9"/>
              <p:cNvSpPr txBox="1"/>
              <p:nvPr/>
            </p:nvSpPr>
            <p:spPr>
              <a:xfrm>
                <a:off x="320400" y="824400"/>
                <a:ext cx="8558976" cy="3624069"/>
              </a:xfrm>
              <a:prstGeom prst="rect">
                <a:avLst/>
              </a:prstGeom>
              <a:noFill/>
            </p:spPr>
            <p:txBody>
              <a:bodyPr wrap="square" rtlCol="0">
                <a:spAutoFit/>
              </a:bodyPr>
              <a:lstStyle/>
              <a:p>
                <a:pPr marL="285750" indent="-285750" algn="just">
                  <a:spcBef>
                    <a:spcPts val="450"/>
                  </a:spcBef>
                  <a:buClr>
                    <a:srgbClr val="ADADAD"/>
                  </a:buClr>
                  <a:buFont typeface="Arial" panose="020B0604020202020204" pitchFamily="34" charset="0"/>
                  <a:buChar char="•"/>
                </a:pPr>
                <a:r>
                  <a:rPr lang="en-US" altLang="zh-CN" sz="2400" dirty="0" smtClean="0">
                    <a:solidFill>
                      <a:srgbClr val="ADADAD"/>
                    </a:solidFill>
                    <a:latin typeface="+mj-lt"/>
                    <a:ea typeface="微软雅黑" panose="020B0503020204020204" pitchFamily="34" charset="-122"/>
                  </a:rPr>
                  <a:t> One more challenge: Re-ordering of dimensions</a:t>
                </a:r>
              </a:p>
              <a:p>
                <a:pPr marL="557213" lvl="1" indent="-214313">
                  <a:spcBef>
                    <a:spcPts val="450"/>
                  </a:spcBef>
                  <a:buClr>
                    <a:srgbClr val="ADADAD"/>
                  </a:buClr>
                  <a:buFont typeface="Arial" panose="020B0604020202020204" pitchFamily="34" charset="0"/>
                  <a:buChar char="•"/>
                </a:pPr>
                <a:r>
                  <a:rPr lang="en-US" altLang="zh-CN" sz="1800" dirty="0" smtClean="0">
                    <a:solidFill>
                      <a:srgbClr val="ADADAD"/>
                    </a:solidFill>
                    <a:ea typeface="微软雅黑" panose="020B0503020204020204" pitchFamily="34" charset="-122"/>
                  </a:rPr>
                  <a:t> As </a:t>
                </a:r>
                <a:r>
                  <a:rPr lang="el-GR" altLang="zh-CN" sz="1800" dirty="0" smtClean="0">
                    <a:solidFill>
                      <a:srgbClr val="ADADAD"/>
                    </a:solidFill>
                    <a:ea typeface="微软雅黑" panose="020B0503020204020204" pitchFamily="34" charset="-122"/>
                  </a:rPr>
                  <a:t>Λ</a:t>
                </a:r>
                <a:r>
                  <a:rPr lang="en-US" altLang="zh-CN" sz="1800" dirty="0" smtClean="0">
                    <a:solidFill>
                      <a:srgbClr val="ADADAD"/>
                    </a:solidFill>
                    <a:ea typeface="微软雅黑" panose="020B0503020204020204" pitchFamily="34" charset="-122"/>
                  </a:rPr>
                  <a:t> is not necessarily positive, </a:t>
                </a:r>
                <a:r>
                  <a:rPr lang="en-US" altLang="zh-CN" sz="1800" dirty="0">
                    <a:solidFill>
                      <a:srgbClr val="ADADAD"/>
                    </a:solidFill>
                    <a:ea typeface="微软雅黑" panose="020B0503020204020204" pitchFamily="34" charset="-122"/>
                  </a:rPr>
                  <a:t>t</a:t>
                </a:r>
                <a:r>
                  <a:rPr lang="en-US" altLang="zh-CN" sz="1800" dirty="0" smtClean="0">
                    <a:solidFill>
                      <a:srgbClr val="ADADAD"/>
                    </a:solidFill>
                    <a:ea typeface="微软雅黑" panose="020B0503020204020204" pitchFamily="34" charset="-122"/>
                  </a:rPr>
                  <a:t>he top-d </a:t>
                </a:r>
                <a:r>
                  <a:rPr lang="el-GR" altLang="zh-CN" sz="1800" dirty="0" smtClean="0">
                    <a:solidFill>
                      <a:srgbClr val="ADADAD"/>
                    </a:solidFill>
                    <a:ea typeface="微软雅黑" panose="020B0503020204020204" pitchFamily="34" charset="-122"/>
                  </a:rPr>
                  <a:t>ℱ(Λ)</a:t>
                </a:r>
                <a:r>
                  <a:rPr lang="en-US" altLang="zh-CN" sz="1800" dirty="0" smtClean="0">
                    <a:solidFill>
                      <a:srgbClr val="ADADAD"/>
                    </a:solidFill>
                    <a:ea typeface="微软雅黑" panose="020B0503020204020204" pitchFamily="34" charset="-122"/>
                  </a:rPr>
                  <a:t> may not correspond to the top-d </a:t>
                </a:r>
                <a:r>
                  <a:rPr lang="el-GR" altLang="zh-CN" sz="1800" dirty="0" smtClean="0">
                    <a:solidFill>
                      <a:srgbClr val="ADADAD"/>
                    </a:solidFill>
                    <a:ea typeface="微软雅黑" panose="020B0503020204020204" pitchFamily="34" charset="-122"/>
                  </a:rPr>
                  <a:t>Λ</a:t>
                </a:r>
                <a:endParaRPr lang="en-US" altLang="zh-CN" sz="1800" dirty="0" smtClean="0">
                  <a:solidFill>
                    <a:srgbClr val="ADADAD"/>
                  </a:solidFill>
                  <a:ea typeface="微软雅黑" panose="020B0503020204020204" pitchFamily="34" charset="-122"/>
                </a:endParaRPr>
              </a:p>
              <a:p>
                <a:pPr marL="557213" lvl="1" indent="-214313">
                  <a:spcBef>
                    <a:spcPts val="450"/>
                  </a:spcBef>
                  <a:buClr>
                    <a:srgbClr val="ADADAD"/>
                  </a:buClr>
                  <a:buFont typeface="Arial" panose="020B0604020202020204" pitchFamily="34" charset="0"/>
                  <a:buChar char="•"/>
                </a:pPr>
                <a:r>
                  <a:rPr lang="en-US" altLang="zh-CN" sz="1800" dirty="0" smtClean="0">
                    <a:solidFill>
                      <a:srgbClr val="ADADAD"/>
                    </a:solidFill>
                    <a:ea typeface="微软雅黑" panose="020B0503020204020204" pitchFamily="34" charset="-122"/>
                  </a:rPr>
                  <a:t> How many </a:t>
                </a:r>
                <a:r>
                  <a:rPr lang="en-US" altLang="zh-CN" sz="1800" dirty="0" err="1" smtClean="0">
                    <a:solidFill>
                      <a:srgbClr val="ADADAD"/>
                    </a:solidFill>
                    <a:ea typeface="微软雅黑" panose="020B0503020204020204" pitchFamily="34" charset="-122"/>
                  </a:rPr>
                  <a:t>eigen</a:t>
                </a:r>
                <a:r>
                  <a:rPr lang="en-US" altLang="zh-CN" sz="1800" dirty="0" smtClean="0">
                    <a:solidFill>
                      <a:srgbClr val="ADADAD"/>
                    </a:solidFill>
                    <a:ea typeface="微软雅黑" panose="020B0503020204020204" pitchFamily="34" charset="-122"/>
                  </a:rPr>
                  <a:t> pairs of A do we need for top-d </a:t>
                </a:r>
                <a:r>
                  <a:rPr lang="en-US" altLang="zh-CN" sz="1800" dirty="0" err="1" smtClean="0">
                    <a:solidFill>
                      <a:srgbClr val="ADADAD"/>
                    </a:solidFill>
                    <a:ea typeface="微软雅黑" panose="020B0503020204020204" pitchFamily="34" charset="-122"/>
                  </a:rPr>
                  <a:t>eigen</a:t>
                </a:r>
                <a:r>
                  <a:rPr lang="en-US" altLang="zh-CN" sz="1800" dirty="0">
                    <a:solidFill>
                      <a:srgbClr val="ADADAD"/>
                    </a:solidFill>
                    <a:ea typeface="微软雅黑" panose="020B0503020204020204" pitchFamily="34" charset="-122"/>
                  </a:rPr>
                  <a:t> </a:t>
                </a:r>
                <a:r>
                  <a:rPr lang="en-US" altLang="zh-CN" sz="1800" dirty="0" smtClean="0">
                    <a:solidFill>
                      <a:srgbClr val="ADADAD"/>
                    </a:solidFill>
                    <a:ea typeface="微软雅黑" panose="020B0503020204020204" pitchFamily="34" charset="-122"/>
                  </a:rPr>
                  <a:t>pairs </a:t>
                </a:r>
                <a:r>
                  <a:rPr lang="en-US" altLang="zh-CN" sz="1800" dirty="0">
                    <a:solidFill>
                      <a:srgbClr val="ADADAD"/>
                    </a:solidFill>
                    <a:ea typeface="微软雅黑" panose="020B0503020204020204" pitchFamily="34" charset="-122"/>
                  </a:rPr>
                  <a:t>of </a:t>
                </a:r>
                <a14:m>
                  <m:oMath xmlns:m="http://schemas.openxmlformats.org/officeDocument/2006/math">
                    <m:r>
                      <a:rPr lang="en-US" altLang="zh-CN" sz="1800" i="1">
                        <a:solidFill>
                          <a:srgbClr val="ADADAD"/>
                        </a:solidFill>
                        <a:latin typeface="Cambria Math" panose="02040503050406030204" pitchFamily="18" charset="0"/>
                        <a:ea typeface="微软雅黑" panose="020B0503020204020204" pitchFamily="34" charset="-122"/>
                      </a:rPr>
                      <m:t>𝑆</m:t>
                    </m:r>
                    <m:r>
                      <a:rPr lang="en-US" altLang="zh-CN" sz="1800" b="0" i="1" smtClean="0">
                        <a:solidFill>
                          <a:srgbClr val="ADADAD"/>
                        </a:solidFill>
                        <a:latin typeface="Cambria Math" panose="02040503050406030204" pitchFamily="18" charset="0"/>
                        <a:ea typeface="微软雅黑" panose="020B0503020204020204" pitchFamily="34" charset="-122"/>
                      </a:rPr>
                      <m:t>=</m:t>
                    </m:r>
                    <m:r>
                      <a:rPr lang="el-GR" altLang="zh-CN" sz="1800" i="1">
                        <a:solidFill>
                          <a:srgbClr val="ADADAD"/>
                        </a:solidFill>
                        <a:latin typeface="Cambria Math" panose="02040503050406030204" pitchFamily="18" charset="0"/>
                        <a:ea typeface="微软雅黑" panose="020B0503020204020204" pitchFamily="34" charset="-122"/>
                      </a:rPr>
                      <m:t>ℱ</m:t>
                    </m:r>
                    <m:r>
                      <a:rPr lang="el-GR" altLang="zh-CN" sz="1800" i="1">
                        <a:solidFill>
                          <a:srgbClr val="ADADAD"/>
                        </a:solidFill>
                        <a:latin typeface="Cambria Math" panose="02040503050406030204" pitchFamily="18" charset="0"/>
                        <a:ea typeface="微软雅黑" panose="020B0503020204020204" pitchFamily="34" charset="-122"/>
                      </a:rPr>
                      <m:t>(</m:t>
                    </m:r>
                    <m:r>
                      <a:rPr lang="en-US" altLang="zh-CN" sz="1800" b="0" i="1" smtClean="0">
                        <a:solidFill>
                          <a:srgbClr val="ADADAD"/>
                        </a:solidFill>
                        <a:latin typeface="Cambria Math" panose="02040503050406030204" pitchFamily="18" charset="0"/>
                        <a:ea typeface="微软雅黑" panose="020B0503020204020204" pitchFamily="34" charset="-122"/>
                      </a:rPr>
                      <m:t>𝐴</m:t>
                    </m:r>
                    <m:r>
                      <a:rPr lang="el-GR" altLang="zh-CN" sz="1800" i="1">
                        <a:solidFill>
                          <a:srgbClr val="ADADAD"/>
                        </a:solidFill>
                        <a:latin typeface="Cambria Math" panose="02040503050406030204" pitchFamily="18" charset="0"/>
                        <a:ea typeface="微软雅黑" panose="020B0503020204020204" pitchFamily="34" charset="-122"/>
                      </a:rPr>
                      <m:t>)</m:t>
                    </m:r>
                  </m:oMath>
                </a14:m>
                <a:r>
                  <a:rPr lang="en-US" altLang="zh-CN" sz="1800" dirty="0" smtClean="0">
                    <a:solidFill>
                      <a:srgbClr val="ADADAD"/>
                    </a:solidFill>
                    <a:ea typeface="微软雅黑" panose="020B0503020204020204" pitchFamily="34" charset="-122"/>
                  </a:rPr>
                  <a:t>?</a:t>
                </a:r>
                <a:endParaRPr lang="en-US" altLang="zh-CN" sz="1800" dirty="0">
                  <a:solidFill>
                    <a:srgbClr val="ADADAD"/>
                  </a:solidFill>
                  <a:ea typeface="微软雅黑" panose="020B0503020204020204" pitchFamily="34" charset="-122"/>
                </a:endParaRPr>
              </a:p>
              <a:p>
                <a:pPr marL="557213" lvl="1" indent="-214313">
                  <a:spcBef>
                    <a:spcPts val="450"/>
                  </a:spcBef>
                  <a:buClr>
                    <a:srgbClr val="ADADAD"/>
                  </a:buClr>
                  <a:buFont typeface="Arial" panose="020B0604020202020204" pitchFamily="34" charset="0"/>
                  <a:buChar char="•"/>
                </a:pPr>
                <a:endParaRPr lang="en-US" altLang="zh-CN" sz="1500" dirty="0">
                  <a:solidFill>
                    <a:srgbClr val="ADADAD"/>
                  </a:solidFill>
                  <a:ea typeface="微软雅黑" panose="020B0503020204020204" pitchFamily="34" charset="-122"/>
                </a:endParaRPr>
              </a:p>
              <a:p>
                <a:pPr marL="557213" lvl="1" indent="-214313">
                  <a:spcBef>
                    <a:spcPts val="450"/>
                  </a:spcBef>
                  <a:buClr>
                    <a:srgbClr val="ADADAD"/>
                  </a:buClr>
                  <a:buFont typeface="Arial" panose="020B0604020202020204" pitchFamily="34" charset="0"/>
                  <a:buChar char="•"/>
                </a:pPr>
                <a:endParaRPr lang="en-US" altLang="zh-CN" sz="1500" dirty="0" smtClean="0">
                  <a:solidFill>
                    <a:srgbClr val="ADADAD"/>
                  </a:solidFill>
                  <a:ea typeface="微软雅黑" panose="020B0503020204020204" pitchFamily="34" charset="-122"/>
                </a:endParaRPr>
              </a:p>
              <a:p>
                <a:pPr marL="557213" lvl="1" indent="-214313">
                  <a:spcBef>
                    <a:spcPts val="450"/>
                  </a:spcBef>
                  <a:buClr>
                    <a:srgbClr val="ADADAD"/>
                  </a:buClr>
                  <a:buFont typeface="Arial" panose="020B0604020202020204" pitchFamily="34" charset="0"/>
                  <a:buChar char="•"/>
                </a:pPr>
                <a:endParaRPr lang="en-US" altLang="zh-CN" sz="1500" dirty="0" smtClean="0">
                  <a:solidFill>
                    <a:srgbClr val="ADADAD"/>
                  </a:solidFill>
                  <a:ea typeface="微软雅黑" panose="020B0503020204020204" pitchFamily="34" charset="-122"/>
                </a:endParaRPr>
              </a:p>
              <a:p>
                <a:pPr lvl="1">
                  <a:spcBef>
                    <a:spcPts val="450"/>
                  </a:spcBef>
                  <a:buClr>
                    <a:srgbClr val="ADADAD"/>
                  </a:buClr>
                </a:pPr>
                <a:endParaRPr lang="en-US" altLang="zh-CN" sz="1500" dirty="0">
                  <a:solidFill>
                    <a:srgbClr val="ADADAD"/>
                  </a:solidFill>
                  <a:ea typeface="微软雅黑" panose="020B0503020204020204" pitchFamily="34" charset="-122"/>
                </a:endParaRPr>
              </a:p>
              <a:p>
                <a:pPr marL="557213" lvl="1" indent="-214313">
                  <a:spcBef>
                    <a:spcPts val="450"/>
                  </a:spcBef>
                  <a:buClr>
                    <a:srgbClr val="ADADAD"/>
                  </a:buClr>
                  <a:buFont typeface="Arial" panose="020B0604020202020204" pitchFamily="34" charset="0"/>
                  <a:buChar char="•"/>
                </a:pPr>
                <a:r>
                  <a:rPr lang="en-US" altLang="zh-CN" sz="1800" dirty="0" smtClean="0">
                    <a:solidFill>
                      <a:srgbClr val="ADADAD"/>
                    </a:solidFill>
                    <a:ea typeface="微软雅黑" panose="020B0503020204020204" pitchFamily="34" charset="-122"/>
                  </a:rPr>
                  <a:t>How large is </a:t>
                </a:r>
                <a14:m>
                  <m:oMath xmlns:m="http://schemas.openxmlformats.org/officeDocument/2006/math">
                    <m:r>
                      <a:rPr lang="en-US" altLang="zh-CN" sz="1800" i="1">
                        <a:solidFill>
                          <a:schemeClr val="tx1"/>
                        </a:solidFill>
                        <a:latin typeface="Cambria Math" panose="02040503050406030204" pitchFamily="18" charset="0"/>
                        <a:ea typeface="微软雅黑" panose="020B0503020204020204" pitchFamily="34" charset="-122"/>
                      </a:rPr>
                      <m:t>𝑙</m:t>
                    </m:r>
                    <m:r>
                      <a:rPr lang="en-US" altLang="zh-CN" sz="1800" i="1">
                        <a:solidFill>
                          <a:schemeClr val="tx1"/>
                        </a:solidFill>
                        <a:latin typeface="Cambria Math" panose="02040503050406030204" pitchFamily="18" charset="0"/>
                        <a:ea typeface="微软雅黑" panose="020B0503020204020204" pitchFamily="34" charset="-122"/>
                      </a:rPr>
                      <m:t> </m:t>
                    </m:r>
                  </m:oMath>
                </a14:m>
                <a:r>
                  <a:rPr lang="en-US" altLang="zh-CN" sz="1800" dirty="0" smtClean="0">
                    <a:solidFill>
                      <a:srgbClr val="ADADAD"/>
                    </a:solidFill>
                    <a:ea typeface="微软雅黑" panose="020B0503020204020204" pitchFamily="34" charset="-122"/>
                  </a:rPr>
                  <a:t>:   </a:t>
                </a:r>
                <a14:m>
                  <m:oMath xmlns:m="http://schemas.openxmlformats.org/officeDocument/2006/math">
                    <m:r>
                      <a:rPr lang="en-US" altLang="zh-CN" sz="1800" i="1" smtClean="0">
                        <a:solidFill>
                          <a:schemeClr val="tx1"/>
                        </a:solidFill>
                        <a:latin typeface="Cambria Math" panose="02040503050406030204" pitchFamily="18" charset="0"/>
                        <a:ea typeface="微软雅黑" panose="020B0503020204020204" pitchFamily="34" charset="-122"/>
                      </a:rPr>
                      <m:t>𝑙</m:t>
                    </m:r>
                    <m:r>
                      <a:rPr lang="en-US" altLang="zh-CN" sz="1800" i="1" smtClean="0">
                        <a:solidFill>
                          <a:schemeClr val="tx1"/>
                        </a:solidFill>
                        <a:latin typeface="Cambria Math" panose="02040503050406030204" pitchFamily="18" charset="0"/>
                        <a:ea typeface="微软雅黑" panose="020B0503020204020204" pitchFamily="34" charset="-122"/>
                      </a:rPr>
                      <m:t>≈2</m:t>
                    </m:r>
                    <m:r>
                      <a:rPr lang="en-US" altLang="zh-CN" sz="1800" i="1" smtClean="0">
                        <a:solidFill>
                          <a:schemeClr val="tx1"/>
                        </a:solidFill>
                        <a:latin typeface="Cambria Math" panose="02040503050406030204" pitchFamily="18" charset="0"/>
                        <a:ea typeface="微软雅黑" panose="020B0503020204020204" pitchFamily="34" charset="-122"/>
                      </a:rPr>
                      <m:t>𝑑</m:t>
                    </m:r>
                  </m:oMath>
                </a14:m>
                <a:r>
                  <a:rPr lang="zh-CN" altLang="en-US" sz="1800" dirty="0">
                    <a:solidFill>
                      <a:schemeClr val="tx1"/>
                    </a:solidFill>
                    <a:ea typeface="微软雅黑" panose="020B0503020204020204" pitchFamily="34" charset="-122"/>
                  </a:rPr>
                  <a:t> </a:t>
                </a:r>
                <a:endParaRPr lang="en-US" altLang="zh-CN" sz="1800" dirty="0">
                  <a:solidFill>
                    <a:schemeClr val="tx1"/>
                  </a:solidFill>
                  <a:ea typeface="微软雅黑" panose="020B0503020204020204" pitchFamily="34" charset="-122"/>
                </a:endParaRPr>
              </a:p>
              <a:p>
                <a:pPr marL="900113" lvl="2" indent="-214313">
                  <a:spcBef>
                    <a:spcPts val="450"/>
                  </a:spcBef>
                  <a:buClr>
                    <a:srgbClr val="ADADAD"/>
                  </a:buClr>
                  <a:buFont typeface="Arial" panose="020B0604020202020204" pitchFamily="34" charset="0"/>
                  <a:buChar char="•"/>
                </a:pPr>
                <a:r>
                  <a:rPr lang="en-US" altLang="zh-CN" sz="1800" dirty="0">
                    <a:solidFill>
                      <a:srgbClr val="ADADAD"/>
                    </a:solidFill>
                    <a:ea typeface="微软雅黑" panose="020B0503020204020204" pitchFamily="34" charset="-122"/>
                  </a:rPr>
                  <a:t> </a:t>
                </a:r>
                <a:r>
                  <a:rPr lang="en-US" altLang="zh-CN" sz="1600" dirty="0">
                    <a:solidFill>
                      <a:srgbClr val="ADADAD"/>
                    </a:solidFill>
                    <a:ea typeface="微软雅黑" panose="020B0503020204020204" pitchFamily="34" charset="-122"/>
                  </a:rPr>
                  <a:t>Proven for random (Erdos-Renyi), random power-law networks</a:t>
                </a:r>
              </a:p>
              <a:p>
                <a:pPr marL="900113" lvl="2" indent="-214313">
                  <a:spcBef>
                    <a:spcPts val="450"/>
                  </a:spcBef>
                  <a:buClr>
                    <a:srgbClr val="ADADAD"/>
                  </a:buClr>
                  <a:buFont typeface="Arial" panose="020B0604020202020204" pitchFamily="34" charset="0"/>
                  <a:buChar char="•"/>
                </a:pPr>
                <a:r>
                  <a:rPr lang="en-US" altLang="zh-CN" sz="1600" dirty="0">
                    <a:solidFill>
                      <a:srgbClr val="ADADAD"/>
                    </a:solidFill>
                    <a:ea typeface="微软雅黑" panose="020B0503020204020204" pitchFamily="34" charset="-122"/>
                  </a:rPr>
                  <a:t> Verified on experiments</a:t>
                </a:r>
                <a:endParaRPr lang="zh-CN" altLang="en-US" sz="1600" dirty="0">
                  <a:solidFill>
                    <a:srgbClr val="ADADAD"/>
                  </a:solidFill>
                  <a:ea typeface="微软雅黑" panose="020B0503020204020204" pitchFamily="34" charset="-122"/>
                </a:endParaRPr>
              </a:p>
            </p:txBody>
          </p:sp>
        </mc:Choice>
        <mc:Fallback xmlns="">
          <p:sp>
            <p:nvSpPr>
              <p:cNvPr id="10" name="文本框 9"/>
              <p:cNvSpPr txBox="1">
                <a:spLocks noRot="1" noChangeAspect="1" noMove="1" noResize="1" noEditPoints="1" noAdjustHandles="1" noChangeArrowheads="1" noChangeShapeType="1" noTextEdit="1"/>
              </p:cNvSpPr>
              <p:nvPr/>
            </p:nvSpPr>
            <p:spPr>
              <a:xfrm>
                <a:off x="320400" y="824400"/>
                <a:ext cx="8558976" cy="3624069"/>
              </a:xfrm>
              <a:prstGeom prst="rect">
                <a:avLst/>
              </a:prstGeom>
              <a:blipFill>
                <a:blip r:embed="rId3"/>
                <a:stretch>
                  <a:fillRect l="-997" t="-1176" b="-336"/>
                </a:stretch>
              </a:blipFill>
            </p:spPr>
            <p:txBody>
              <a:bodyPr/>
              <a:lstStyle/>
              <a:p>
                <a:r>
                  <a:rPr lang="zh-CN" altLang="en-US">
                    <a:noFill/>
                  </a:rPr>
                  <a:t> </a:t>
                </a:r>
              </a:p>
            </p:txBody>
          </p:sp>
        </mc:Fallback>
      </mc:AlternateContent>
      <p:pic>
        <p:nvPicPr>
          <p:cNvPr id="3" name="图片 2"/>
          <p:cNvPicPr>
            <a:picLocks noChangeAspect="1"/>
          </p:cNvPicPr>
          <p:nvPr/>
        </p:nvPicPr>
        <p:blipFill>
          <a:blip r:embed="rId4"/>
          <a:stretch>
            <a:fillRect/>
          </a:stretch>
        </p:blipFill>
        <p:spPr>
          <a:xfrm>
            <a:off x="1600701" y="2255941"/>
            <a:ext cx="6049710" cy="1067816"/>
          </a:xfrm>
          <a:prstGeom prst="rect">
            <a:avLst/>
          </a:prstGeom>
        </p:spPr>
      </p:pic>
      <p:sp>
        <p:nvSpPr>
          <p:cNvPr id="8" name="矩形 7"/>
          <p:cNvSpPr/>
          <p:nvPr/>
        </p:nvSpPr>
        <p:spPr>
          <a:xfrm>
            <a:off x="1508173" y="4814265"/>
            <a:ext cx="6234767" cy="276999"/>
          </a:xfrm>
          <a:prstGeom prst="rect">
            <a:avLst/>
          </a:prstGeom>
        </p:spPr>
        <p:txBody>
          <a:bodyPr wrap="square">
            <a:spAutoFit/>
          </a:bodyPr>
          <a:lstStyle/>
          <a:p>
            <a:r>
              <a:rPr lang="en-US" altLang="zh-CN" sz="1200" dirty="0">
                <a:solidFill>
                  <a:schemeClr val="bg1">
                    <a:lumMod val="25000"/>
                    <a:lumOff val="75000"/>
                  </a:schemeClr>
                </a:solidFill>
                <a:ea typeface="华文楷体" panose="02010600040101010101" pitchFamily="2" charset="-122"/>
              </a:rPr>
              <a:t>Z. Zhang, et al. Arbitrary-Order Proximity Preserved Network Embedding. </a:t>
            </a:r>
            <a:r>
              <a:rPr lang="en-US" altLang="zh-CN" sz="1200" i="1" dirty="0">
                <a:solidFill>
                  <a:schemeClr val="bg1">
                    <a:lumMod val="25000"/>
                    <a:lumOff val="75000"/>
                  </a:schemeClr>
                </a:solidFill>
                <a:ea typeface="华文楷体" panose="02010600040101010101" pitchFamily="2" charset="-122"/>
              </a:rPr>
              <a:t>KDD, 2018. </a:t>
            </a:r>
            <a:endParaRPr lang="zh-CN" altLang="en-US" sz="1200" i="1" dirty="0">
              <a:solidFill>
                <a:schemeClr val="bg1">
                  <a:lumMod val="25000"/>
                  <a:lumOff val="75000"/>
                </a:schemeClr>
              </a:solidFill>
            </a:endParaRPr>
          </a:p>
        </p:txBody>
      </p:sp>
    </p:spTree>
    <p:extLst>
      <p:ext uri="{BB962C8B-B14F-4D97-AF65-F5344CB8AC3E}">
        <p14:creationId xmlns:p14="http://schemas.microsoft.com/office/powerpoint/2010/main" val="2585245729"/>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395288" y="791270"/>
            <a:ext cx="7491143" cy="4488536"/>
          </a:xfrm>
          <a:prstGeom prst="rect">
            <a:avLst/>
          </a:prstGeom>
          <a:noFill/>
        </p:spPr>
        <p:txBody>
          <a:bodyPr wrap="square" rtlCol="0">
            <a:spAutoFit/>
          </a:bodyPr>
          <a:lstStyle/>
          <a:p>
            <a:pPr marL="285750" indent="-285750" algn="just">
              <a:lnSpc>
                <a:spcPct val="130000"/>
              </a:lnSpc>
              <a:buClr>
                <a:srgbClr val="ADADAD"/>
              </a:buClr>
              <a:buFont typeface="Arial" panose="020B0604020202020204" pitchFamily="34" charset="0"/>
              <a:buChar char="•"/>
            </a:pPr>
            <a:r>
              <a:rPr lang="en-US" altLang="zh-CN" sz="1800" dirty="0">
                <a:solidFill>
                  <a:srgbClr val="ADADAD"/>
                </a:solidFill>
                <a:latin typeface="+mj-lt"/>
                <a:ea typeface="微软雅黑" panose="020B0503020204020204" pitchFamily="34" charset="-122"/>
              </a:rPr>
              <a:t> Shifting across different orders/</a:t>
            </a:r>
            <a:r>
              <a:rPr lang="en-US" altLang="zh-CN" sz="1800" dirty="0">
                <a:solidFill>
                  <a:srgbClr val="ADADAD"/>
                </a:solidFill>
                <a:ea typeface="微软雅黑" panose="020B0503020204020204" pitchFamily="34" charset="-122"/>
              </a:rPr>
              <a:t>weights</a:t>
            </a:r>
            <a:r>
              <a:rPr lang="en-US" altLang="zh-CN" sz="1800" dirty="0">
                <a:solidFill>
                  <a:srgbClr val="ADADAD"/>
                </a:solidFill>
                <a:latin typeface="+mj-lt"/>
                <a:ea typeface="微软雅黑" panose="020B0503020204020204" pitchFamily="34" charset="-122"/>
              </a:rPr>
              <a:t>:</a:t>
            </a:r>
          </a:p>
          <a:p>
            <a:pPr marL="285750" indent="-285750" algn="just">
              <a:lnSpc>
                <a:spcPct val="130000"/>
              </a:lnSpc>
              <a:buClr>
                <a:srgbClr val="ADADAD"/>
              </a:buClr>
              <a:buFont typeface="Arial" panose="020B0604020202020204" pitchFamily="34" charset="0"/>
              <a:buChar char="•"/>
            </a:pPr>
            <a:endParaRPr lang="en-US" altLang="zh-CN" sz="1800" dirty="0">
              <a:solidFill>
                <a:srgbClr val="ADADAD"/>
              </a:solidFill>
              <a:latin typeface="+mj-lt"/>
              <a:ea typeface="微软雅黑" panose="020B0503020204020204" pitchFamily="34" charset="-122"/>
            </a:endParaRPr>
          </a:p>
          <a:p>
            <a:pPr marL="285750" indent="-285750" algn="just">
              <a:lnSpc>
                <a:spcPct val="130000"/>
              </a:lnSpc>
              <a:buClr>
                <a:srgbClr val="ADADAD"/>
              </a:buClr>
              <a:buFont typeface="Arial" panose="020B0604020202020204" pitchFamily="34" charset="0"/>
              <a:buChar char="•"/>
            </a:pPr>
            <a:endParaRPr lang="en-US" altLang="zh-CN" sz="1800" dirty="0">
              <a:solidFill>
                <a:srgbClr val="ADADAD"/>
              </a:solidFill>
              <a:latin typeface="+mj-lt"/>
              <a:ea typeface="微软雅黑" panose="020B0503020204020204" pitchFamily="34" charset="-122"/>
            </a:endParaRPr>
          </a:p>
          <a:p>
            <a:pPr marL="285750" indent="-285750" algn="just">
              <a:lnSpc>
                <a:spcPct val="130000"/>
              </a:lnSpc>
              <a:buClr>
                <a:srgbClr val="ADADAD"/>
              </a:buClr>
              <a:buFont typeface="Arial" panose="020B0604020202020204" pitchFamily="34" charset="0"/>
              <a:buChar char="•"/>
            </a:pPr>
            <a:endParaRPr lang="en-US" altLang="zh-CN" sz="1800" dirty="0">
              <a:solidFill>
                <a:srgbClr val="ADADAD"/>
              </a:solidFill>
              <a:latin typeface="+mj-lt"/>
              <a:ea typeface="微软雅黑" panose="020B0503020204020204" pitchFamily="34" charset="-122"/>
            </a:endParaRPr>
          </a:p>
          <a:p>
            <a:pPr marL="285750" indent="-285750" algn="just">
              <a:lnSpc>
                <a:spcPct val="130000"/>
              </a:lnSpc>
              <a:buClr>
                <a:srgbClr val="ADADAD"/>
              </a:buClr>
              <a:buFont typeface="Arial" panose="020B0604020202020204" pitchFamily="34" charset="0"/>
              <a:buChar char="•"/>
            </a:pPr>
            <a:endParaRPr lang="en-US" altLang="zh-CN" sz="1800" dirty="0">
              <a:solidFill>
                <a:srgbClr val="ADADAD"/>
              </a:solidFill>
              <a:latin typeface="+mj-lt"/>
              <a:ea typeface="微软雅黑" panose="020B0503020204020204" pitchFamily="34" charset="-122"/>
            </a:endParaRPr>
          </a:p>
          <a:p>
            <a:pPr marL="285750" indent="-285750" algn="just">
              <a:lnSpc>
                <a:spcPct val="130000"/>
              </a:lnSpc>
              <a:buClr>
                <a:srgbClr val="ADADAD"/>
              </a:buClr>
              <a:buFont typeface="Arial" panose="020B0604020202020204" pitchFamily="34" charset="0"/>
              <a:buChar char="•"/>
            </a:pPr>
            <a:endParaRPr lang="en-US" altLang="zh-CN" sz="1800" dirty="0">
              <a:solidFill>
                <a:srgbClr val="ADADAD"/>
              </a:solidFill>
              <a:latin typeface="+mj-lt"/>
              <a:ea typeface="微软雅黑" panose="020B0503020204020204" pitchFamily="34" charset="-122"/>
            </a:endParaRPr>
          </a:p>
          <a:p>
            <a:pPr marL="285750" indent="-285750" algn="just">
              <a:lnSpc>
                <a:spcPct val="130000"/>
              </a:lnSpc>
              <a:buClr>
                <a:srgbClr val="ADADAD"/>
              </a:buClr>
              <a:buFont typeface="Arial" panose="020B0604020202020204" pitchFamily="34" charset="0"/>
              <a:buChar char="•"/>
            </a:pPr>
            <a:endParaRPr lang="en-US" altLang="zh-CN" sz="1800" dirty="0">
              <a:solidFill>
                <a:srgbClr val="ADADAD"/>
              </a:solidFill>
              <a:latin typeface="+mj-lt"/>
              <a:ea typeface="微软雅黑" panose="020B0503020204020204" pitchFamily="34" charset="-122"/>
            </a:endParaRPr>
          </a:p>
          <a:p>
            <a:pPr marL="285750" indent="-285750" algn="just">
              <a:lnSpc>
                <a:spcPct val="130000"/>
              </a:lnSpc>
              <a:buClr>
                <a:srgbClr val="ADADAD"/>
              </a:buClr>
              <a:buFont typeface="Arial" panose="020B0604020202020204" pitchFamily="34" charset="0"/>
              <a:buChar char="•"/>
            </a:pPr>
            <a:endParaRPr lang="en-US" altLang="zh-CN" sz="2000" dirty="0">
              <a:solidFill>
                <a:srgbClr val="ADADAD"/>
              </a:solidFill>
              <a:latin typeface="+mj-lt"/>
              <a:ea typeface="微软雅黑" panose="020B0503020204020204" pitchFamily="34" charset="-122"/>
            </a:endParaRPr>
          </a:p>
          <a:p>
            <a:pPr marL="557213" lvl="1" indent="-214313" algn="just">
              <a:lnSpc>
                <a:spcPct val="130000"/>
              </a:lnSpc>
              <a:buClr>
                <a:srgbClr val="ADADAD"/>
              </a:buClr>
              <a:buFont typeface="Arial" panose="020B0604020202020204" pitchFamily="34" charset="0"/>
              <a:buChar char="•"/>
            </a:pPr>
            <a:r>
              <a:rPr lang="en-US" altLang="zh-CN" sz="1500" dirty="0">
                <a:solidFill>
                  <a:srgbClr val="ADADAD"/>
                </a:solidFill>
                <a:ea typeface="微软雅黑" panose="020B0503020204020204" pitchFamily="34" charset="-122"/>
              </a:rPr>
              <a:t> Preserving arbitrary-order proximity</a:t>
            </a:r>
          </a:p>
          <a:p>
            <a:pPr marL="557213" lvl="1" indent="-214313" algn="just">
              <a:lnSpc>
                <a:spcPct val="130000"/>
              </a:lnSpc>
              <a:buClr>
                <a:srgbClr val="ADADAD"/>
              </a:buClr>
              <a:buFont typeface="Arial" panose="020B0604020202020204" pitchFamily="34" charset="0"/>
              <a:buChar char="•"/>
            </a:pPr>
            <a:r>
              <a:rPr lang="en-US" altLang="zh-CN" sz="1500" dirty="0">
                <a:solidFill>
                  <a:srgbClr val="ADADAD"/>
                </a:solidFill>
                <a:ea typeface="微软雅黑" panose="020B0503020204020204" pitchFamily="34" charset="-122"/>
              </a:rPr>
              <a:t> Low marginal cost</a:t>
            </a:r>
          </a:p>
          <a:p>
            <a:pPr marL="557213" lvl="1" indent="-214313" algn="just">
              <a:lnSpc>
                <a:spcPct val="130000"/>
              </a:lnSpc>
              <a:buClr>
                <a:srgbClr val="ADADAD"/>
              </a:buClr>
              <a:buFont typeface="Arial" panose="020B0604020202020204" pitchFamily="34" charset="0"/>
              <a:buChar char="•"/>
            </a:pPr>
            <a:r>
              <a:rPr lang="en-US" altLang="zh-CN" sz="1500" dirty="0">
                <a:solidFill>
                  <a:srgbClr val="ADADAD"/>
                </a:solidFill>
                <a:ea typeface="微软雅黑" panose="020B0503020204020204" pitchFamily="34" charset="-122"/>
              </a:rPr>
              <a:t> Accurate and efficient </a:t>
            </a:r>
          </a:p>
          <a:p>
            <a:pPr marL="285750" indent="-285750" algn="just">
              <a:lnSpc>
                <a:spcPct val="130000"/>
              </a:lnSpc>
              <a:buClr>
                <a:srgbClr val="ADADAD"/>
              </a:buClr>
              <a:buFont typeface="Arial" panose="020B0604020202020204" pitchFamily="34" charset="0"/>
              <a:buChar char="•"/>
            </a:pPr>
            <a:endParaRPr lang="en-US" altLang="zh-CN" sz="1800" dirty="0">
              <a:solidFill>
                <a:srgbClr val="ADADAD"/>
              </a:solidFill>
              <a:latin typeface="+mj-lt"/>
              <a:ea typeface="微软雅黑" panose="020B0503020204020204" pitchFamily="34" charset="-122"/>
            </a:endParaRPr>
          </a:p>
          <a:p>
            <a:pPr marL="514350" lvl="1" indent="-171450" algn="just">
              <a:lnSpc>
                <a:spcPct val="130000"/>
              </a:lnSpc>
              <a:buClr>
                <a:srgbClr val="ADADAD"/>
              </a:buClr>
              <a:buFont typeface="Arial" panose="020B0604020202020204" pitchFamily="34" charset="0"/>
              <a:buChar char="•"/>
            </a:pPr>
            <a:endParaRPr lang="en-US" altLang="zh-CN" sz="1200" dirty="0">
              <a:solidFill>
                <a:srgbClr val="ADADAD"/>
              </a:solidFill>
              <a:latin typeface="+mj-lt"/>
              <a:ea typeface="微软雅黑" panose="020B0503020204020204" pitchFamily="34" charset="-122"/>
            </a:endParaRPr>
          </a:p>
        </p:txBody>
      </p:sp>
      <p:sp>
        <p:nvSpPr>
          <p:cNvPr id="4" name="灯片编号占位符 3"/>
          <p:cNvSpPr>
            <a:spLocks noGrp="1"/>
          </p:cNvSpPr>
          <p:nvPr>
            <p:ph type="sldNum" sz="quarter" idx="12"/>
          </p:nvPr>
        </p:nvSpPr>
        <p:spPr/>
        <p:txBody>
          <a:bodyPr/>
          <a:lstStyle/>
          <a:p>
            <a:fld id="{0CFEC368-1D7A-4F81-ABF6-AE0E36BAF64C}" type="slidenum">
              <a:rPr lang="en-US" smtClean="0"/>
              <a:pPr/>
              <a:t>52</a:t>
            </a:fld>
            <a:endParaRPr lang="en-US" dirty="0"/>
          </a:p>
        </p:txBody>
      </p:sp>
      <p:sp>
        <p:nvSpPr>
          <p:cNvPr id="19" name="标题 1"/>
          <p:cNvSpPr txBox="1">
            <a:spLocks/>
          </p:cNvSpPr>
          <p:nvPr/>
        </p:nvSpPr>
        <p:spPr>
          <a:xfrm>
            <a:off x="316800" y="86400"/>
            <a:ext cx="7123169"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pitchFamily="34" charset="-122"/>
                <a:ea typeface="微软雅黑" panose="020B0503020204020204" pitchFamily="34" charset="-122"/>
              </a:rPr>
              <a:t>Preserving Arbitrary-Order Proximity</a:t>
            </a:r>
            <a:endParaRPr lang="zh-CN" altLang="en-US" sz="2800" b="1" dirty="0">
              <a:latin typeface="微软雅黑" panose="020B0503020204020204" pitchFamily="34" charset="-122"/>
              <a:ea typeface="微软雅黑" panose="020B0503020204020204" pitchFamily="34" charset="-122"/>
            </a:endParaRPr>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p:pic>
        <p:nvPicPr>
          <p:cNvPr id="33" name="Picture 2" descr="Image result for soci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658" y="1889405"/>
            <a:ext cx="2069642" cy="1006567"/>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直接箭头连接符 33"/>
          <p:cNvCxnSpPr/>
          <p:nvPr/>
        </p:nvCxnSpPr>
        <p:spPr>
          <a:xfrm>
            <a:off x="3685664" y="2411522"/>
            <a:ext cx="11881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3578897" y="2180689"/>
            <a:ext cx="1401667" cy="230832"/>
          </a:xfrm>
          <a:prstGeom prst="rect">
            <a:avLst/>
          </a:prstGeom>
          <a:noFill/>
        </p:spPr>
        <p:txBody>
          <a:bodyPr wrap="none" lIns="68580" tIns="34290" rIns="68580" bIns="34290">
            <a:spAutoFit/>
          </a:bodyPr>
          <a:lstStyle/>
          <a:p>
            <a:pPr algn="ctr"/>
            <a:r>
              <a:rPr lang="en-US" altLang="zh-CN" sz="1050" dirty="0">
                <a:ln w="0"/>
                <a:solidFill>
                  <a:schemeClr val="tx1"/>
                </a:solidFill>
              </a:rPr>
              <a:t>Eigen-decomposition</a:t>
            </a:r>
            <a:endParaRPr lang="zh-CN" altLang="en-US" sz="1050">
              <a:ln w="0"/>
              <a:solidFill>
                <a:schemeClr val="tx1"/>
              </a:solidFill>
            </a:endParaRPr>
          </a:p>
        </p:txBody>
      </p:sp>
      <mc:AlternateContent xmlns:mc="http://schemas.openxmlformats.org/markup-compatibility/2006" xmlns:a14="http://schemas.microsoft.com/office/drawing/2010/main">
        <mc:Choice Requires="a14">
          <p:sp>
            <p:nvSpPr>
              <p:cNvPr id="36" name="矩形 35"/>
              <p:cNvSpPr/>
              <p:nvPr/>
            </p:nvSpPr>
            <p:spPr>
              <a:xfrm>
                <a:off x="5410326" y="2079134"/>
                <a:ext cx="254654" cy="664776"/>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altLang="zh-CN" sz="1500" i="1">
                          <a:solidFill>
                            <a:schemeClr val="tx1"/>
                          </a:solidFill>
                          <a:latin typeface="Cambria Math" panose="02040503050406030204" pitchFamily="18" charset="0"/>
                        </a:rPr>
                        <m:t> </m:t>
                      </m:r>
                      <m:r>
                        <a:rPr lang="en-US" altLang="zh-CN" sz="1500" i="1">
                          <a:solidFill>
                            <a:schemeClr val="tx1"/>
                          </a:solidFill>
                          <a:latin typeface="Cambria Math" panose="02040503050406030204" pitchFamily="18" charset="0"/>
                        </a:rPr>
                        <m:t>𝑋</m:t>
                      </m:r>
                    </m:oMath>
                  </m:oMathPara>
                </a14:m>
                <a:endParaRPr lang="zh-CN" altLang="en-US" sz="1500" baseline="-25000" dirty="0">
                  <a:solidFill>
                    <a:schemeClr val="tx1"/>
                  </a:solidFill>
                </a:endParaRPr>
              </a:p>
            </p:txBody>
          </p:sp>
        </mc:Choice>
        <mc:Fallback xmlns="">
          <p:sp>
            <p:nvSpPr>
              <p:cNvPr id="36" name="矩形 35"/>
              <p:cNvSpPr>
                <a:spLocks noRot="1" noChangeAspect="1" noMove="1" noResize="1" noEditPoints="1" noAdjustHandles="1" noChangeArrowheads="1" noChangeShapeType="1" noTextEdit="1"/>
              </p:cNvSpPr>
              <p:nvPr/>
            </p:nvSpPr>
            <p:spPr>
              <a:xfrm>
                <a:off x="5410326" y="2079134"/>
                <a:ext cx="254654" cy="664776"/>
              </a:xfrm>
              <a:prstGeom prst="rect">
                <a:avLst/>
              </a:prstGeom>
              <a:blipFill>
                <a:blip r:embed="rId4"/>
                <a:stretch>
                  <a:fillRect l="-17391"/>
                </a:stretch>
              </a:blipFill>
              <a:ln w="19050"/>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矩形 36"/>
              <p:cNvSpPr/>
              <p:nvPr/>
            </p:nvSpPr>
            <p:spPr>
              <a:xfrm>
                <a:off x="5002483" y="2251511"/>
                <a:ext cx="305685" cy="3051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m:rPr>
                          <m:sty m:val="p"/>
                        </m:rPr>
                        <a:rPr lang="en-US" altLang="zh-CN" sz="1200">
                          <a:latin typeface="Cambria Math" panose="02040503050406030204" pitchFamily="18" charset="0"/>
                          <a:ea typeface="微软雅黑" panose="020B0503020204020204" pitchFamily="34" charset="-122"/>
                        </a:rPr>
                        <m:t>Λ</m:t>
                      </m:r>
                    </m:oMath>
                  </m:oMathPara>
                </a14:m>
                <a:endParaRPr lang="zh-CN" altLang="en-US" sz="1200" baseline="-25000" dirty="0">
                  <a:solidFill>
                    <a:schemeClr val="tx1"/>
                  </a:solidFill>
                </a:endParaRPr>
              </a:p>
            </p:txBody>
          </p:sp>
        </mc:Choice>
        <mc:Fallback xmlns="">
          <p:sp>
            <p:nvSpPr>
              <p:cNvPr id="37" name="矩形 36"/>
              <p:cNvSpPr>
                <a:spLocks noRot="1" noChangeAspect="1" noMove="1" noResize="1" noEditPoints="1" noAdjustHandles="1" noChangeArrowheads="1" noChangeShapeType="1" noTextEdit="1"/>
              </p:cNvSpPr>
              <p:nvPr/>
            </p:nvSpPr>
            <p:spPr>
              <a:xfrm>
                <a:off x="5002483" y="2251511"/>
                <a:ext cx="305685" cy="305100"/>
              </a:xfrm>
              <a:prstGeom prst="rect">
                <a:avLst/>
              </a:prstGeom>
              <a:blipFill>
                <a:blip r:embed="rId5"/>
                <a:stretch>
                  <a:fillRect/>
                </a:stretch>
              </a:blipFill>
              <a:ln w="19050"/>
            </p:spPr>
            <p:txBody>
              <a:bodyPr/>
              <a:lstStyle/>
              <a:p>
                <a:r>
                  <a:rPr lang="zh-CN" altLang="en-US">
                    <a:noFill/>
                  </a:rPr>
                  <a:t> </a:t>
                </a:r>
              </a:p>
            </p:txBody>
          </p:sp>
        </mc:Fallback>
      </mc:AlternateContent>
      <p:cxnSp>
        <p:nvCxnSpPr>
          <p:cNvPr id="38" name="直接箭头连接符 37"/>
          <p:cNvCxnSpPr/>
          <p:nvPr/>
        </p:nvCxnSpPr>
        <p:spPr>
          <a:xfrm flipV="1">
            <a:off x="5774803" y="1726919"/>
            <a:ext cx="564464" cy="5245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V="1">
            <a:off x="5801128" y="2107925"/>
            <a:ext cx="529763" cy="2622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5806155" y="2487905"/>
            <a:ext cx="533112" cy="619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6827139" y="3266859"/>
            <a:ext cx="594066" cy="253916"/>
          </a:xfrm>
          <a:prstGeom prst="rect">
            <a:avLst/>
          </a:prstGeom>
          <a:noFill/>
        </p:spPr>
        <p:txBody>
          <a:bodyPr wrap="square" rtlCol="0">
            <a:spAutoFit/>
          </a:bodyPr>
          <a:lstStyle/>
          <a:p>
            <a:r>
              <a:rPr lang="en-US" altLang="zh-CN" sz="1050" dirty="0"/>
              <a:t>……</a:t>
            </a:r>
            <a:endParaRPr lang="zh-CN" altLang="en-US" sz="1050" dirty="0"/>
          </a:p>
        </p:txBody>
      </p:sp>
      <mc:AlternateContent xmlns:mc="http://schemas.openxmlformats.org/markup-compatibility/2006" xmlns:a14="http://schemas.microsoft.com/office/drawing/2010/main">
        <mc:Choice Requires="a14">
          <p:sp>
            <p:nvSpPr>
              <p:cNvPr id="43" name="矩形 42"/>
              <p:cNvSpPr/>
              <p:nvPr/>
            </p:nvSpPr>
            <p:spPr>
              <a:xfrm>
                <a:off x="6420015" y="1872447"/>
                <a:ext cx="402966" cy="402966"/>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15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oMath>
                  </m:oMathPara>
                </a14:m>
                <a:endParaRPr lang="zh-CN" altLang="en-US" sz="1500">
                  <a:ln w="0"/>
                  <a:solidFill>
                    <a:schemeClr val="tx1"/>
                  </a:solidFill>
                  <a:effectLst>
                    <a:outerShdw blurRad="38100" dist="19050" dir="2700000" algn="tl" rotWithShape="0">
                      <a:schemeClr val="dk1">
                        <a:alpha val="40000"/>
                      </a:schemeClr>
                    </a:outerShdw>
                  </a:effectLst>
                </a:endParaRPr>
              </a:p>
            </p:txBody>
          </p:sp>
        </mc:Choice>
        <mc:Fallback xmlns="">
          <p:sp>
            <p:nvSpPr>
              <p:cNvPr id="43" name="矩形 42"/>
              <p:cNvSpPr>
                <a:spLocks noRot="1" noChangeAspect="1" noMove="1" noResize="1" noEditPoints="1" noAdjustHandles="1" noChangeArrowheads="1" noChangeShapeType="1" noTextEdit="1"/>
              </p:cNvSpPr>
              <p:nvPr/>
            </p:nvSpPr>
            <p:spPr>
              <a:xfrm>
                <a:off x="6420015" y="1872447"/>
                <a:ext cx="402966" cy="402966"/>
              </a:xfrm>
              <a:prstGeom prst="rect">
                <a:avLst/>
              </a:prstGeom>
              <a:blipFill>
                <a:blip r:embed="rId6"/>
                <a:stretch>
                  <a:fillRect b="-5714"/>
                </a:stretch>
              </a:blipFill>
              <a:ln w="19050">
                <a:solidFill>
                  <a:srgbClr val="00B0F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矩形 43"/>
              <p:cNvSpPr/>
              <p:nvPr/>
            </p:nvSpPr>
            <p:spPr>
              <a:xfrm>
                <a:off x="6422414" y="1377314"/>
                <a:ext cx="402966" cy="402966"/>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15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oMath>
                  </m:oMathPara>
                </a14:m>
                <a:endParaRPr lang="zh-CN" altLang="en-US" sz="1500">
                  <a:ln w="0"/>
                  <a:solidFill>
                    <a:schemeClr val="tx1"/>
                  </a:solidFill>
                  <a:effectLst>
                    <a:outerShdw blurRad="38100" dist="19050" dir="2700000" algn="tl" rotWithShape="0">
                      <a:schemeClr val="dk1">
                        <a:alpha val="40000"/>
                      </a:schemeClr>
                    </a:outerShdw>
                  </a:effectLst>
                </a:endParaRPr>
              </a:p>
            </p:txBody>
          </p:sp>
        </mc:Choice>
        <mc:Fallback xmlns="">
          <p:sp>
            <p:nvSpPr>
              <p:cNvPr id="44" name="矩形 43"/>
              <p:cNvSpPr>
                <a:spLocks noRot="1" noChangeAspect="1" noMove="1" noResize="1" noEditPoints="1" noAdjustHandles="1" noChangeArrowheads="1" noChangeShapeType="1" noTextEdit="1"/>
              </p:cNvSpPr>
              <p:nvPr/>
            </p:nvSpPr>
            <p:spPr>
              <a:xfrm>
                <a:off x="6422414" y="1377314"/>
                <a:ext cx="402966" cy="402966"/>
              </a:xfrm>
              <a:prstGeom prst="rect">
                <a:avLst/>
              </a:prstGeom>
              <a:blipFill>
                <a:blip r:embed="rId6"/>
                <a:stretch>
                  <a:fillRect b="-5714"/>
                </a:stretch>
              </a:blipFill>
              <a:ln w="19050">
                <a:solidFill>
                  <a:srgbClr val="00B0F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矩形 44"/>
              <p:cNvSpPr/>
              <p:nvPr/>
            </p:nvSpPr>
            <p:spPr>
              <a:xfrm>
                <a:off x="6420015" y="2360737"/>
                <a:ext cx="402966" cy="402966"/>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15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oMath>
                  </m:oMathPara>
                </a14:m>
                <a:endParaRPr lang="zh-CN" altLang="en-US" sz="1500">
                  <a:ln w="0"/>
                  <a:solidFill>
                    <a:schemeClr val="tx1"/>
                  </a:solidFill>
                  <a:effectLst>
                    <a:outerShdw blurRad="38100" dist="19050" dir="2700000" algn="tl" rotWithShape="0">
                      <a:schemeClr val="dk1">
                        <a:alpha val="40000"/>
                      </a:schemeClr>
                    </a:outerShdw>
                  </a:effectLst>
                </a:endParaRPr>
              </a:p>
            </p:txBody>
          </p:sp>
        </mc:Choice>
        <mc:Fallback xmlns="">
          <p:sp>
            <p:nvSpPr>
              <p:cNvPr id="45" name="矩形 44"/>
              <p:cNvSpPr>
                <a:spLocks noRot="1" noChangeAspect="1" noMove="1" noResize="1" noEditPoints="1" noAdjustHandles="1" noChangeArrowheads="1" noChangeShapeType="1" noTextEdit="1"/>
              </p:cNvSpPr>
              <p:nvPr/>
            </p:nvSpPr>
            <p:spPr>
              <a:xfrm>
                <a:off x="6420015" y="2360737"/>
                <a:ext cx="402966" cy="402966"/>
              </a:xfrm>
              <a:prstGeom prst="rect">
                <a:avLst/>
              </a:prstGeom>
              <a:blipFill>
                <a:blip r:embed="rId7"/>
                <a:stretch>
                  <a:fillRect b="-2857"/>
                </a:stretch>
              </a:blipFill>
              <a:ln w="19050">
                <a:solidFill>
                  <a:srgbClr val="00B0F0"/>
                </a:solidFill>
              </a:ln>
            </p:spPr>
            <p:txBody>
              <a:bodyPr/>
              <a:lstStyle/>
              <a:p>
                <a:r>
                  <a:rPr lang="zh-CN" altLang="en-US">
                    <a:noFill/>
                  </a:rPr>
                  <a:t> </a:t>
                </a:r>
              </a:p>
            </p:txBody>
          </p:sp>
        </mc:Fallback>
      </mc:AlternateContent>
      <p:sp>
        <p:nvSpPr>
          <p:cNvPr id="47" name="矩形 46"/>
          <p:cNvSpPr/>
          <p:nvPr/>
        </p:nvSpPr>
        <p:spPr>
          <a:xfrm>
            <a:off x="6856526" y="1441693"/>
            <a:ext cx="997710" cy="253916"/>
          </a:xfrm>
          <a:prstGeom prst="rect">
            <a:avLst/>
          </a:prstGeom>
          <a:noFill/>
        </p:spPr>
        <p:txBody>
          <a:bodyPr wrap="none" lIns="68580" tIns="34290" rIns="68580" bIns="34290">
            <a:spAutoFit/>
          </a:bodyPr>
          <a:lstStyle/>
          <a:p>
            <a:pPr algn="ctr"/>
            <a:r>
              <a:rPr lang="en-US" altLang="zh-CN" sz="1200" dirty="0">
                <a:ln w="0"/>
                <a:solidFill>
                  <a:schemeClr val="tx1"/>
                </a:solidFill>
              </a:rPr>
              <a:t>Embedding1</a:t>
            </a:r>
            <a:endParaRPr lang="zh-CN" altLang="en-US" sz="1200" dirty="0">
              <a:ln w="0"/>
              <a:solidFill>
                <a:schemeClr val="tx1"/>
              </a:solidFill>
            </a:endParaRPr>
          </a:p>
        </p:txBody>
      </p:sp>
      <p:sp>
        <p:nvSpPr>
          <p:cNvPr id="48" name="矩形 47"/>
          <p:cNvSpPr/>
          <p:nvPr/>
        </p:nvSpPr>
        <p:spPr>
          <a:xfrm>
            <a:off x="6856526" y="1933489"/>
            <a:ext cx="997710" cy="253916"/>
          </a:xfrm>
          <a:prstGeom prst="rect">
            <a:avLst/>
          </a:prstGeom>
          <a:noFill/>
        </p:spPr>
        <p:txBody>
          <a:bodyPr wrap="none" lIns="68580" tIns="34290" rIns="68580" bIns="34290">
            <a:spAutoFit/>
          </a:bodyPr>
          <a:lstStyle/>
          <a:p>
            <a:pPr algn="ctr"/>
            <a:r>
              <a:rPr lang="en-US" altLang="zh-CN" sz="1200" dirty="0">
                <a:ln w="0"/>
                <a:solidFill>
                  <a:schemeClr val="tx1"/>
                </a:solidFill>
              </a:rPr>
              <a:t>Embedding2</a:t>
            </a:r>
            <a:endParaRPr lang="zh-CN" altLang="en-US" sz="1200" dirty="0">
              <a:ln w="0"/>
              <a:solidFill>
                <a:schemeClr val="tx1"/>
              </a:solidFill>
            </a:endParaRPr>
          </a:p>
        </p:txBody>
      </p:sp>
      <p:sp>
        <p:nvSpPr>
          <p:cNvPr id="49" name="矩形 48"/>
          <p:cNvSpPr/>
          <p:nvPr/>
        </p:nvSpPr>
        <p:spPr>
          <a:xfrm>
            <a:off x="6856526" y="2442106"/>
            <a:ext cx="997710" cy="253916"/>
          </a:xfrm>
          <a:prstGeom prst="rect">
            <a:avLst/>
          </a:prstGeom>
          <a:noFill/>
        </p:spPr>
        <p:txBody>
          <a:bodyPr wrap="none" lIns="68580" tIns="34290" rIns="68580" bIns="34290">
            <a:spAutoFit/>
          </a:bodyPr>
          <a:lstStyle/>
          <a:p>
            <a:pPr algn="ctr"/>
            <a:r>
              <a:rPr lang="en-US" altLang="zh-CN" sz="1200" dirty="0">
                <a:ln w="0"/>
                <a:solidFill>
                  <a:schemeClr val="tx1"/>
                </a:solidFill>
              </a:rPr>
              <a:t>Embedding3</a:t>
            </a:r>
            <a:endParaRPr lang="zh-CN" altLang="en-US" sz="1200" dirty="0">
              <a:ln w="0"/>
              <a:solidFill>
                <a:schemeClr val="tx1"/>
              </a:solidFill>
            </a:endParaRPr>
          </a:p>
        </p:txBody>
      </p:sp>
      <p:sp>
        <p:nvSpPr>
          <p:cNvPr id="51" name="矩形 50"/>
          <p:cNvSpPr/>
          <p:nvPr/>
        </p:nvSpPr>
        <p:spPr>
          <a:xfrm>
            <a:off x="5376342" y="3052323"/>
            <a:ext cx="875882" cy="300082"/>
          </a:xfrm>
          <a:prstGeom prst="rect">
            <a:avLst/>
          </a:prstGeom>
          <a:noFill/>
        </p:spPr>
        <p:txBody>
          <a:bodyPr wrap="none" lIns="68580" tIns="34290" rIns="68580" bIns="34290">
            <a:spAutoFit/>
          </a:bodyPr>
          <a:lstStyle/>
          <a:p>
            <a:pPr algn="ctr"/>
            <a:r>
              <a:rPr lang="en-US" altLang="zh-CN" sz="1500" dirty="0">
                <a:solidFill>
                  <a:srgbClr val="00B050"/>
                </a:solidFill>
                <a:latin typeface="+mj-lt"/>
                <a:ea typeface="微软雅黑" panose="020B0503020204020204" pitchFamily="34" charset="-122"/>
              </a:rPr>
              <a:t>Efficient!</a:t>
            </a:r>
            <a:endParaRPr lang="zh-CN" altLang="en-US" sz="1500" dirty="0">
              <a:solidFill>
                <a:srgbClr val="00B050"/>
              </a:solidFill>
              <a:latin typeface="+mj-lt"/>
              <a:ea typeface="微软雅黑" panose="020B0503020204020204" pitchFamily="34" charset="-122"/>
            </a:endParaRPr>
          </a:p>
        </p:txBody>
      </p:sp>
      <p:sp>
        <p:nvSpPr>
          <p:cNvPr id="52" name="矩形 51"/>
          <p:cNvSpPr/>
          <p:nvPr/>
        </p:nvSpPr>
        <p:spPr>
          <a:xfrm>
            <a:off x="5665380" y="1587157"/>
            <a:ext cx="649858" cy="253916"/>
          </a:xfrm>
          <a:prstGeom prst="rect">
            <a:avLst/>
          </a:prstGeom>
          <a:noFill/>
        </p:spPr>
        <p:txBody>
          <a:bodyPr wrap="none" lIns="68580" tIns="34290" rIns="68580" bIns="34290">
            <a:spAutoFit/>
          </a:bodyPr>
          <a:lstStyle/>
          <a:p>
            <a:pPr algn="ctr"/>
            <a:r>
              <a:rPr lang="en-US" altLang="zh-CN" sz="1200" dirty="0">
                <a:ln w="0"/>
                <a:solidFill>
                  <a:schemeClr val="tx1"/>
                </a:solidFill>
              </a:rPr>
              <a:t>Shifting</a:t>
            </a:r>
            <a:endParaRPr lang="zh-CN" altLang="en-US" sz="1200">
              <a:ln w="0"/>
              <a:solidFill>
                <a:schemeClr val="tx1"/>
              </a:solidFill>
            </a:endParaRPr>
          </a:p>
        </p:txBody>
      </p:sp>
      <mc:AlternateContent xmlns:mc="http://schemas.openxmlformats.org/markup-compatibility/2006" xmlns:a14="http://schemas.microsoft.com/office/drawing/2010/main">
        <mc:Choice Requires="a14">
          <p:sp>
            <p:nvSpPr>
              <p:cNvPr id="41" name="矩形 40">
                <a:extLst>
                  <a:ext uri="{FF2B5EF4-FFF2-40B4-BE49-F238E27FC236}">
                    <a16:creationId xmlns:a16="http://schemas.microsoft.com/office/drawing/2014/main" id="{9E9E6DCD-38FE-467A-97A6-B5438B4B8324}"/>
                  </a:ext>
                </a:extLst>
              </p:cNvPr>
              <p:cNvSpPr/>
              <p:nvPr/>
            </p:nvSpPr>
            <p:spPr>
              <a:xfrm>
                <a:off x="6429198" y="2834027"/>
                <a:ext cx="402966" cy="402966"/>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15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oMath>
                  </m:oMathPara>
                </a14:m>
                <a:endParaRPr lang="zh-CN" altLang="en-US" sz="1500">
                  <a:ln w="0"/>
                  <a:solidFill>
                    <a:schemeClr val="tx1"/>
                  </a:solidFill>
                  <a:effectLst>
                    <a:outerShdw blurRad="38100" dist="19050" dir="2700000" algn="tl" rotWithShape="0">
                      <a:schemeClr val="dk1">
                        <a:alpha val="40000"/>
                      </a:schemeClr>
                    </a:outerShdw>
                  </a:effectLst>
                </a:endParaRPr>
              </a:p>
            </p:txBody>
          </p:sp>
        </mc:Choice>
        <mc:Fallback xmlns="">
          <p:sp>
            <p:nvSpPr>
              <p:cNvPr id="41" name="矩形 40">
                <a:extLst>
                  <a:ext uri="{FF2B5EF4-FFF2-40B4-BE49-F238E27FC236}">
                    <a16:creationId xmlns:a16="http://schemas.microsoft.com/office/drawing/2014/main" id="{9E9E6DCD-38FE-467A-97A6-B5438B4B8324}"/>
                  </a:ext>
                </a:extLst>
              </p:cNvPr>
              <p:cNvSpPr>
                <a:spLocks noRot="1" noChangeAspect="1" noMove="1" noResize="1" noEditPoints="1" noAdjustHandles="1" noChangeArrowheads="1" noChangeShapeType="1" noTextEdit="1"/>
              </p:cNvSpPr>
              <p:nvPr/>
            </p:nvSpPr>
            <p:spPr>
              <a:xfrm>
                <a:off x="6429198" y="2834027"/>
                <a:ext cx="402966" cy="402966"/>
              </a:xfrm>
              <a:prstGeom prst="rect">
                <a:avLst/>
              </a:prstGeom>
              <a:blipFill>
                <a:blip r:embed="rId8"/>
                <a:stretch>
                  <a:fillRect b="-2857"/>
                </a:stretch>
              </a:blipFill>
              <a:ln w="19050">
                <a:solidFill>
                  <a:srgbClr val="00B0F0"/>
                </a:solidFill>
              </a:ln>
            </p:spPr>
            <p:txBody>
              <a:bodyPr/>
              <a:lstStyle/>
              <a:p>
                <a:r>
                  <a:rPr lang="zh-CN" altLang="en-US">
                    <a:noFill/>
                  </a:rPr>
                  <a:t> </a:t>
                </a:r>
              </a:p>
            </p:txBody>
          </p:sp>
        </mc:Fallback>
      </mc:AlternateContent>
      <p:sp>
        <p:nvSpPr>
          <p:cNvPr id="46" name="矩形 45">
            <a:extLst>
              <a:ext uri="{FF2B5EF4-FFF2-40B4-BE49-F238E27FC236}">
                <a16:creationId xmlns:a16="http://schemas.microsoft.com/office/drawing/2014/main" id="{16017F1F-53D4-4BC3-B4A1-8470429B67DD}"/>
              </a:ext>
            </a:extLst>
          </p:cNvPr>
          <p:cNvSpPr/>
          <p:nvPr/>
        </p:nvSpPr>
        <p:spPr>
          <a:xfrm>
            <a:off x="6867461" y="2887390"/>
            <a:ext cx="997710" cy="253916"/>
          </a:xfrm>
          <a:prstGeom prst="rect">
            <a:avLst/>
          </a:prstGeom>
          <a:noFill/>
        </p:spPr>
        <p:txBody>
          <a:bodyPr wrap="none" lIns="68580" tIns="34290" rIns="68580" bIns="34290">
            <a:spAutoFit/>
          </a:bodyPr>
          <a:lstStyle/>
          <a:p>
            <a:pPr algn="ctr"/>
            <a:r>
              <a:rPr lang="en-US" altLang="zh-CN" sz="1200" dirty="0">
                <a:ln w="0"/>
                <a:solidFill>
                  <a:schemeClr val="tx1"/>
                </a:solidFill>
              </a:rPr>
              <a:t>Embedding4</a:t>
            </a:r>
            <a:endParaRPr lang="zh-CN" altLang="en-US" sz="1200" dirty="0">
              <a:ln w="0"/>
              <a:solidFill>
                <a:schemeClr val="tx1"/>
              </a:solidFill>
            </a:endParaRPr>
          </a:p>
        </p:txBody>
      </p:sp>
      <p:cxnSp>
        <p:nvCxnSpPr>
          <p:cNvPr id="50" name="直接箭头连接符 49">
            <a:extLst>
              <a:ext uri="{FF2B5EF4-FFF2-40B4-BE49-F238E27FC236}">
                <a16:creationId xmlns:a16="http://schemas.microsoft.com/office/drawing/2014/main" id="{DC35FCD0-A408-4673-8D65-17EB95A0E738}"/>
              </a:ext>
            </a:extLst>
          </p:cNvPr>
          <p:cNvCxnSpPr>
            <a:cxnSpLocks/>
          </p:cNvCxnSpPr>
          <p:nvPr/>
        </p:nvCxnSpPr>
        <p:spPr>
          <a:xfrm>
            <a:off x="5832795" y="2614480"/>
            <a:ext cx="555078" cy="3290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1508173" y="4814265"/>
            <a:ext cx="6234767" cy="276999"/>
          </a:xfrm>
          <a:prstGeom prst="rect">
            <a:avLst/>
          </a:prstGeom>
        </p:spPr>
        <p:txBody>
          <a:bodyPr wrap="square">
            <a:spAutoFit/>
          </a:bodyPr>
          <a:lstStyle/>
          <a:p>
            <a:r>
              <a:rPr lang="en-US" altLang="zh-CN" sz="1200" dirty="0">
                <a:solidFill>
                  <a:schemeClr val="bg1">
                    <a:lumMod val="25000"/>
                    <a:lumOff val="75000"/>
                  </a:schemeClr>
                </a:solidFill>
                <a:ea typeface="华文楷体" panose="02010600040101010101" pitchFamily="2" charset="-122"/>
              </a:rPr>
              <a:t>Z. Zhang, et al. Arbitrary-Order Proximity Preserved Network Embedding. </a:t>
            </a:r>
            <a:r>
              <a:rPr lang="en-US" altLang="zh-CN" sz="1200" i="1" dirty="0">
                <a:solidFill>
                  <a:schemeClr val="bg1">
                    <a:lumMod val="25000"/>
                    <a:lumOff val="75000"/>
                  </a:schemeClr>
                </a:solidFill>
                <a:ea typeface="华文楷体" panose="02010600040101010101" pitchFamily="2" charset="-122"/>
              </a:rPr>
              <a:t>KDD, 2018. </a:t>
            </a:r>
            <a:endParaRPr lang="zh-CN" altLang="en-US" sz="1200" i="1" dirty="0">
              <a:solidFill>
                <a:schemeClr val="bg1">
                  <a:lumMod val="25000"/>
                  <a:lumOff val="75000"/>
                </a:schemeClr>
              </a:solidFill>
            </a:endParaRPr>
          </a:p>
        </p:txBody>
      </p:sp>
    </p:spTree>
    <p:extLst>
      <p:ext uri="{BB962C8B-B14F-4D97-AF65-F5344CB8AC3E}">
        <p14:creationId xmlns:p14="http://schemas.microsoft.com/office/powerpoint/2010/main" val="1944582920"/>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5"/>
                                        </p:tgtEl>
                                        <p:attrNameLst>
                                          <p:attrName>style.visibility</p:attrName>
                                        </p:attrNameLst>
                                      </p:cBhvr>
                                      <p:to>
                                        <p:strVal val="visible"/>
                                      </p:to>
                                    </p:set>
                                  </p:childTnLst>
                                </p:cTn>
                              </p:par>
                              <p:par>
                                <p:cTn id="10" presetID="1" presetClass="entr" presetSubtype="0" fill="hold" nodeType="withEffect">
                                  <p:stCondLst>
                                    <p:cond delay="500"/>
                                  </p:stCondLst>
                                  <p:childTnLst>
                                    <p:set>
                                      <p:cBhvr>
                                        <p:cTn id="11" dur="1" fill="hold">
                                          <p:stCondLst>
                                            <p:cond delay="0"/>
                                          </p:stCondLst>
                                        </p:cTn>
                                        <p:tgtEl>
                                          <p:spTgt spid="34"/>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37"/>
                                        </p:tgtEl>
                                        <p:attrNameLst>
                                          <p:attrName>style.visibility</p:attrName>
                                        </p:attrNameLst>
                                      </p:cBhvr>
                                      <p:to>
                                        <p:strVal val="visible"/>
                                      </p:to>
                                    </p:set>
                                  </p:childTnLst>
                                </p:cTn>
                              </p:par>
                              <p:par>
                                <p:cTn id="14" presetID="1" presetClass="entr" presetSubtype="0" fill="hold" grpId="0" nodeType="withEffect">
                                  <p:stCondLst>
                                    <p:cond delay="500"/>
                                  </p:stCondLst>
                                  <p:childTnLst>
                                    <p:set>
                                      <p:cBhvr>
                                        <p:cTn id="15" dur="1" fill="hold">
                                          <p:stCondLst>
                                            <p:cond delay="0"/>
                                          </p:stCondLst>
                                        </p:cTn>
                                        <p:tgtEl>
                                          <p:spTgt spid="36"/>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50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50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50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50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50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50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50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50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grpId="0" nodeType="withEffect">
                                  <p:stCondLst>
                                    <p:cond delay="50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50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grpId="0" nodeType="withEffect">
                                  <p:stCondLst>
                                    <p:cond delay="50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grpId="0" nodeType="withEffect">
                                  <p:stCondLst>
                                    <p:cond delay="50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50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50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nodeType="withEffect">
                                  <p:stCondLst>
                                    <p:cond delay="50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8" end="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xEl>
                                              <p:pRg st="9" end="9"/>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P spid="42" grpId="0"/>
      <p:bldP spid="43" grpId="0" animBg="1"/>
      <p:bldP spid="44" grpId="0" animBg="1"/>
      <p:bldP spid="45" grpId="0" animBg="1"/>
      <p:bldP spid="47" grpId="0"/>
      <p:bldP spid="48" grpId="0"/>
      <p:bldP spid="49" grpId="0"/>
      <p:bldP spid="51" grpId="0"/>
      <p:bldP spid="52" grpId="0"/>
      <p:bldP spid="41" grpId="0" animBg="1"/>
      <p:bldP spid="4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53</a:t>
            </a:fld>
            <a:endParaRPr lang="en-US" dirty="0"/>
          </a:p>
        </p:txBody>
      </p:sp>
      <p:sp>
        <p:nvSpPr>
          <p:cNvPr id="19" name="标题 1"/>
          <p:cNvSpPr txBox="1">
            <a:spLocks/>
          </p:cNvSpPr>
          <p:nvPr/>
        </p:nvSpPr>
        <p:spPr>
          <a:xfrm>
            <a:off x="343959" y="86400"/>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pitchFamily="34" charset="-122"/>
                <a:ea typeface="微软雅黑" panose="020B0503020204020204" pitchFamily="34" charset="-122"/>
              </a:rPr>
              <a:t>Algorithm Framework</a:t>
            </a:r>
            <a:endParaRPr lang="zh-CN" altLang="en-US" sz="2800" b="1" dirty="0">
              <a:latin typeface="微软雅黑" panose="020B0503020204020204" pitchFamily="34" charset="-122"/>
              <a:ea typeface="微软雅黑" panose="020B0503020204020204" pitchFamily="34" charset="-122"/>
            </a:endParaRPr>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0" name="文本框 9"/>
              <p:cNvSpPr txBox="1"/>
              <p:nvPr/>
            </p:nvSpPr>
            <p:spPr>
              <a:xfrm>
                <a:off x="125127" y="1122375"/>
                <a:ext cx="7045693" cy="404983"/>
              </a:xfrm>
              <a:prstGeom prst="rect">
                <a:avLst/>
              </a:prstGeom>
              <a:noFill/>
            </p:spPr>
            <p:txBody>
              <a:bodyPr wrap="square" rtlCol="0">
                <a:spAutoFit/>
              </a:bodyPr>
              <a:lstStyle/>
              <a:p>
                <a:pPr marL="628650" lvl="1" indent="-285750">
                  <a:spcBef>
                    <a:spcPts val="400"/>
                  </a:spcBef>
                  <a:buClr>
                    <a:srgbClr val="ADADAD"/>
                  </a:buClr>
                  <a:buFont typeface="Arial" panose="020B0604020202020204" pitchFamily="34" charset="0"/>
                  <a:buChar char="•"/>
                </a:pPr>
                <a:r>
                  <a:rPr lang="en-US" altLang="zh-CN" sz="1800" dirty="0">
                    <a:solidFill>
                      <a:srgbClr val="ADADAD"/>
                    </a:solidFill>
                    <a:latin typeface="+mj-lt"/>
                    <a:ea typeface="微软雅黑" panose="020B0503020204020204" pitchFamily="34" charset="-122"/>
                  </a:rPr>
                  <a:t>Time complexity: </a:t>
                </a:r>
                <a14:m>
                  <m:oMath xmlns:m="http://schemas.openxmlformats.org/officeDocument/2006/math">
                    <m:r>
                      <a:rPr lang="en-US" altLang="zh-CN" sz="1800" i="1">
                        <a:solidFill>
                          <a:srgbClr val="ADADAD"/>
                        </a:solidFill>
                        <a:latin typeface="Cambria Math" panose="02040503050406030204" pitchFamily="18" charset="0"/>
                        <a:ea typeface="微软雅黑" panose="020B0503020204020204" pitchFamily="34" charset="-122"/>
                      </a:rPr>
                      <m:t>𝑂</m:t>
                    </m:r>
                    <m:d>
                      <m:dPr>
                        <m:ctrlPr>
                          <a:rPr lang="en-US" altLang="zh-CN" sz="1800" i="1">
                            <a:solidFill>
                              <a:srgbClr val="ADADAD"/>
                            </a:solidFill>
                            <a:latin typeface="Cambria Math" panose="02040503050406030204" pitchFamily="18" charset="0"/>
                            <a:ea typeface="微软雅黑" panose="020B0503020204020204" pitchFamily="34" charset="-122"/>
                          </a:rPr>
                        </m:ctrlPr>
                      </m:dPr>
                      <m:e>
                        <m:r>
                          <a:rPr lang="en-US" altLang="zh-CN" sz="1800" i="1">
                            <a:solidFill>
                              <a:srgbClr val="ADADAD"/>
                            </a:solidFill>
                            <a:latin typeface="Cambria Math" panose="02040503050406030204" pitchFamily="18" charset="0"/>
                            <a:ea typeface="微软雅黑" panose="020B0503020204020204" pitchFamily="34" charset="-122"/>
                          </a:rPr>
                          <m:t>𝑇</m:t>
                        </m:r>
                        <m:d>
                          <m:dPr>
                            <m:ctrlPr>
                              <a:rPr lang="en-US" altLang="zh-CN" sz="1800" i="1">
                                <a:solidFill>
                                  <a:srgbClr val="ADADAD"/>
                                </a:solidFill>
                                <a:latin typeface="Cambria Math" panose="02040503050406030204" pitchFamily="18" charset="0"/>
                                <a:ea typeface="微软雅黑" panose="020B0503020204020204" pitchFamily="34" charset="-122"/>
                              </a:rPr>
                            </m:ctrlPr>
                          </m:dPr>
                          <m:e>
                            <m:r>
                              <a:rPr lang="en-US" altLang="zh-CN" sz="1800" i="1">
                                <a:solidFill>
                                  <a:srgbClr val="ADADAD"/>
                                </a:solidFill>
                                <a:latin typeface="Cambria Math" panose="02040503050406030204" pitchFamily="18" charset="0"/>
                                <a:ea typeface="微软雅黑" panose="020B0503020204020204" pitchFamily="34" charset="-122"/>
                              </a:rPr>
                              <m:t>𝑁</m:t>
                            </m:r>
                            <m:sSup>
                              <m:sSupPr>
                                <m:ctrlPr>
                                  <a:rPr lang="en-US" altLang="zh-CN" sz="1800" i="1">
                                    <a:solidFill>
                                      <a:srgbClr val="ADADAD"/>
                                    </a:solidFill>
                                    <a:latin typeface="Cambria Math" panose="02040503050406030204" pitchFamily="18" charset="0"/>
                                    <a:ea typeface="微软雅黑" panose="020B0503020204020204" pitchFamily="34" charset="-122"/>
                                  </a:rPr>
                                </m:ctrlPr>
                              </m:sSupPr>
                              <m:e>
                                <m:r>
                                  <a:rPr lang="en-US" altLang="zh-CN" sz="1800" i="1">
                                    <a:solidFill>
                                      <a:srgbClr val="ADADAD"/>
                                    </a:solidFill>
                                    <a:latin typeface="Cambria Math" panose="02040503050406030204" pitchFamily="18" charset="0"/>
                                    <a:ea typeface="微软雅黑" panose="020B0503020204020204" pitchFamily="34" charset="-122"/>
                                  </a:rPr>
                                  <m:t>𝑙</m:t>
                                </m:r>
                              </m:e>
                              <m:sup>
                                <m:r>
                                  <a:rPr lang="en-US" altLang="zh-CN" sz="1800" i="1">
                                    <a:solidFill>
                                      <a:srgbClr val="ADADAD"/>
                                    </a:solidFill>
                                    <a:latin typeface="Cambria Math" panose="02040503050406030204" pitchFamily="18" charset="0"/>
                                    <a:ea typeface="微软雅黑" panose="020B0503020204020204" pitchFamily="34" charset="-122"/>
                                  </a:rPr>
                                  <m:t>2</m:t>
                                </m:r>
                              </m:sup>
                            </m:sSup>
                            <m:r>
                              <a:rPr lang="en-US" altLang="zh-CN" sz="1800" i="1">
                                <a:solidFill>
                                  <a:srgbClr val="ADADAD"/>
                                </a:solidFill>
                                <a:latin typeface="Cambria Math" panose="02040503050406030204" pitchFamily="18" charset="0"/>
                                <a:ea typeface="微软雅黑" panose="020B0503020204020204" pitchFamily="34" charset="-122"/>
                              </a:rPr>
                              <m:t>+</m:t>
                            </m:r>
                            <m:r>
                              <a:rPr lang="en-US" altLang="zh-CN" sz="1800" i="1">
                                <a:solidFill>
                                  <a:srgbClr val="ADADAD"/>
                                </a:solidFill>
                                <a:latin typeface="Cambria Math" panose="02040503050406030204" pitchFamily="18" charset="0"/>
                                <a:ea typeface="微软雅黑" panose="020B0503020204020204" pitchFamily="34" charset="-122"/>
                              </a:rPr>
                              <m:t>𝑀𝑙</m:t>
                            </m:r>
                          </m:e>
                        </m:d>
                        <m:r>
                          <a:rPr lang="en-US" altLang="zh-CN" sz="1800" i="1">
                            <a:solidFill>
                              <a:srgbClr val="ADADAD"/>
                            </a:solidFill>
                            <a:latin typeface="Cambria Math" panose="02040503050406030204" pitchFamily="18" charset="0"/>
                            <a:ea typeface="微软雅黑" panose="020B0503020204020204" pitchFamily="34" charset="-122"/>
                          </a:rPr>
                          <m:t>+</m:t>
                        </m:r>
                        <m:r>
                          <a:rPr lang="en-US" altLang="zh-CN" sz="1800" i="1">
                            <a:solidFill>
                              <a:srgbClr val="ADADAD"/>
                            </a:solidFill>
                            <a:latin typeface="Cambria Math" panose="02040503050406030204" pitchFamily="18" charset="0"/>
                            <a:ea typeface="微软雅黑" panose="020B0503020204020204" pitchFamily="34" charset="-122"/>
                          </a:rPr>
                          <m:t>𝑟</m:t>
                        </m:r>
                        <m:d>
                          <m:dPr>
                            <m:ctrlPr>
                              <a:rPr lang="en-US" altLang="zh-CN" sz="1800" i="1">
                                <a:solidFill>
                                  <a:srgbClr val="ADADAD"/>
                                </a:solidFill>
                                <a:latin typeface="Cambria Math" panose="02040503050406030204" pitchFamily="18" charset="0"/>
                                <a:ea typeface="微软雅黑" panose="020B0503020204020204" pitchFamily="34" charset="-122"/>
                              </a:rPr>
                            </m:ctrlPr>
                          </m:dPr>
                          <m:e>
                            <m:r>
                              <a:rPr lang="en-US" altLang="zh-CN" sz="1800" i="1">
                                <a:solidFill>
                                  <a:srgbClr val="ADADAD"/>
                                </a:solidFill>
                                <a:latin typeface="Cambria Math" panose="02040503050406030204" pitchFamily="18" charset="0"/>
                                <a:ea typeface="微软雅黑" panose="020B0503020204020204" pitchFamily="34" charset="-122"/>
                              </a:rPr>
                              <m:t>𝑙</m:t>
                            </m:r>
                            <m:r>
                              <a:rPr lang="en-US" altLang="zh-CN" sz="1800" i="1">
                                <a:solidFill>
                                  <a:srgbClr val="ADADAD"/>
                                </a:solidFill>
                                <a:latin typeface="Cambria Math" panose="02040503050406030204" pitchFamily="18" charset="0"/>
                                <a:ea typeface="微软雅黑" panose="020B0503020204020204" pitchFamily="34" charset="-122"/>
                              </a:rPr>
                              <m:t>+</m:t>
                            </m:r>
                            <m:r>
                              <a:rPr lang="en-US" altLang="zh-CN" sz="1800" i="1">
                                <a:solidFill>
                                  <a:srgbClr val="ADADAD"/>
                                </a:solidFill>
                                <a:latin typeface="Cambria Math" panose="02040503050406030204" pitchFamily="18" charset="0"/>
                                <a:ea typeface="微软雅黑" panose="020B0503020204020204" pitchFamily="34" charset="-122"/>
                              </a:rPr>
                              <m:t>𝑁𝑑</m:t>
                            </m:r>
                          </m:e>
                        </m:d>
                      </m:e>
                    </m:d>
                  </m:oMath>
                </a14:m>
                <a:endParaRPr lang="en-US" altLang="zh-CN" sz="1800" dirty="0">
                  <a:solidFill>
                    <a:srgbClr val="ADADAD"/>
                  </a:solidFill>
                  <a:latin typeface="+mj-lt"/>
                  <a:ea typeface="微软雅黑" panose="020B0503020204020204" pitchFamily="34" charset="-122"/>
                </a:endParaRPr>
              </a:p>
            </p:txBody>
          </p:sp>
        </mc:Choice>
        <mc:Fallback xmlns="">
          <p:sp>
            <p:nvSpPr>
              <p:cNvPr id="10" name="文本框 9"/>
              <p:cNvSpPr txBox="1">
                <a:spLocks noRot="1" noChangeAspect="1" noMove="1" noResize="1" noEditPoints="1" noAdjustHandles="1" noChangeArrowheads="1" noChangeShapeType="1" noTextEdit="1"/>
              </p:cNvSpPr>
              <p:nvPr/>
            </p:nvSpPr>
            <p:spPr>
              <a:xfrm>
                <a:off x="125127" y="1122375"/>
                <a:ext cx="7045693" cy="404983"/>
              </a:xfrm>
              <a:prstGeom prst="rect">
                <a:avLst/>
              </a:prstGeom>
              <a:blipFill>
                <a:blip r:embed="rId3"/>
                <a:stretch>
                  <a:fillRect b="-18182"/>
                </a:stretch>
              </a:blipFill>
            </p:spPr>
            <p:txBody>
              <a:bodyPr/>
              <a:lstStyle/>
              <a:p>
                <a:r>
                  <a:rPr lang="zh-CN" altLang="en-US">
                    <a:noFill/>
                  </a:rPr>
                  <a:t> </a:t>
                </a:r>
              </a:p>
            </p:txBody>
          </p:sp>
        </mc:Fallback>
      </mc:AlternateContent>
      <p:pic>
        <p:nvPicPr>
          <p:cNvPr id="2" name="图片 1"/>
          <p:cNvPicPr>
            <a:picLocks noChangeAspect="1"/>
          </p:cNvPicPr>
          <p:nvPr/>
        </p:nvPicPr>
        <p:blipFill rotWithShape="1">
          <a:blip r:embed="rId4"/>
          <a:srcRect l="-165" t="5275" r="165" b="-2436"/>
          <a:stretch/>
        </p:blipFill>
        <p:spPr>
          <a:xfrm>
            <a:off x="4611042" y="1848043"/>
            <a:ext cx="4095383" cy="2468997"/>
          </a:xfrm>
          <a:prstGeom prst="rect">
            <a:avLst/>
          </a:prstGeom>
        </p:spPr>
      </p:pic>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23042E59-AC58-234E-B36A-678354D5E96D}"/>
                  </a:ext>
                </a:extLst>
              </p:cNvPr>
              <p:cNvSpPr/>
              <p:nvPr/>
            </p:nvSpPr>
            <p:spPr>
              <a:xfrm>
                <a:off x="39042" y="1745856"/>
                <a:ext cx="4572000" cy="1579920"/>
              </a:xfrm>
              <a:prstGeom prst="rect">
                <a:avLst/>
              </a:prstGeom>
            </p:spPr>
            <p:txBody>
              <a:bodyPr>
                <a:spAutoFit/>
              </a:bodyPr>
              <a:lstStyle/>
              <a:p>
                <a:pPr marL="942975" lvl="2" indent="-257175">
                  <a:spcBef>
                    <a:spcPts val="400"/>
                  </a:spcBef>
                  <a:buClr>
                    <a:srgbClr val="ADADAD"/>
                  </a:buClr>
                  <a:buFont typeface="Arial" panose="020B0604020202020204" pitchFamily="34" charset="0"/>
                  <a:buChar char="•"/>
                </a:pPr>
                <a14:m>
                  <m:oMath xmlns:m="http://schemas.openxmlformats.org/officeDocument/2006/math">
                    <m:r>
                      <a:rPr lang="en-US" altLang="zh-CN" sz="1500">
                        <a:solidFill>
                          <a:srgbClr val="ADADAD"/>
                        </a:solidFill>
                        <a:latin typeface="Cambria Math" panose="02040503050406030204" pitchFamily="18" charset="0"/>
                        <a:ea typeface="微软雅黑" panose="020B0503020204020204" pitchFamily="34" charset="-122"/>
                      </a:rPr>
                      <m:t>𝑁</m:t>
                    </m:r>
                  </m:oMath>
                </a14:m>
                <a:r>
                  <a:rPr lang="en-US" altLang="zh-CN" sz="1500" dirty="0">
                    <a:solidFill>
                      <a:srgbClr val="ADADAD"/>
                    </a:solidFill>
                    <a:ea typeface="微软雅黑" panose="020B0503020204020204" pitchFamily="34" charset="-122"/>
                  </a:rPr>
                  <a:t>: number of nodes; </a:t>
                </a:r>
                <a14:m>
                  <m:oMath xmlns:m="http://schemas.openxmlformats.org/officeDocument/2006/math">
                    <m:r>
                      <a:rPr lang="en-US" altLang="zh-CN" sz="1500" i="1">
                        <a:solidFill>
                          <a:srgbClr val="ADADAD"/>
                        </a:solidFill>
                        <a:latin typeface="Cambria Math" panose="02040503050406030204" pitchFamily="18" charset="0"/>
                        <a:ea typeface="微软雅黑" panose="020B0503020204020204" pitchFamily="34" charset="-122"/>
                      </a:rPr>
                      <m:t>𝑀</m:t>
                    </m:r>
                  </m:oMath>
                </a14:m>
                <a:r>
                  <a:rPr lang="en-US" altLang="zh-CN" sz="1500" dirty="0">
                    <a:solidFill>
                      <a:srgbClr val="ADADAD"/>
                    </a:solidFill>
                    <a:ea typeface="微软雅黑" panose="020B0503020204020204" pitchFamily="34" charset="-122"/>
                  </a:rPr>
                  <a:t>: number of edges; </a:t>
                </a:r>
                <a14:m>
                  <m:oMath xmlns:m="http://schemas.openxmlformats.org/officeDocument/2006/math">
                    <m:r>
                      <a:rPr lang="en-US" altLang="zh-CN" sz="1500" i="1">
                        <a:solidFill>
                          <a:srgbClr val="ADADAD"/>
                        </a:solidFill>
                        <a:latin typeface="Cambria Math" panose="02040503050406030204" pitchFamily="18" charset="0"/>
                        <a:ea typeface="微软雅黑" panose="020B0503020204020204" pitchFamily="34" charset="-122"/>
                      </a:rPr>
                      <m:t>𝑇</m:t>
                    </m:r>
                  </m:oMath>
                </a14:m>
                <a:r>
                  <a:rPr lang="en-US" altLang="zh-CN" sz="1500" dirty="0">
                    <a:solidFill>
                      <a:srgbClr val="ADADAD"/>
                    </a:solidFill>
                    <a:ea typeface="微软雅黑" panose="020B0503020204020204" pitchFamily="34" charset="-122"/>
                  </a:rPr>
                  <a:t>: iteration; </a:t>
                </a:r>
                <a14:m>
                  <m:oMath xmlns:m="http://schemas.openxmlformats.org/officeDocument/2006/math">
                    <m:r>
                      <a:rPr lang="en-US" altLang="zh-CN" sz="1500" i="1">
                        <a:solidFill>
                          <a:srgbClr val="ADADAD"/>
                        </a:solidFill>
                        <a:latin typeface="Cambria Math" panose="02040503050406030204" pitchFamily="18" charset="0"/>
                        <a:ea typeface="微软雅黑" panose="020B0503020204020204" pitchFamily="34" charset="-122"/>
                      </a:rPr>
                      <m:t>𝑑</m:t>
                    </m:r>
                  </m:oMath>
                </a14:m>
                <a:r>
                  <a:rPr lang="en-US" altLang="zh-CN" sz="1500" dirty="0">
                    <a:solidFill>
                      <a:srgbClr val="ADADAD"/>
                    </a:solidFill>
                    <a:ea typeface="微软雅黑" panose="020B0503020204020204" pitchFamily="34" charset="-122"/>
                  </a:rPr>
                  <a:t>: embedding dimension (</a:t>
                </a:r>
                <a14:m>
                  <m:oMath xmlns:m="http://schemas.openxmlformats.org/officeDocument/2006/math">
                    <m:r>
                      <a:rPr lang="en-US" altLang="zh-CN" sz="1500" i="1">
                        <a:solidFill>
                          <a:srgbClr val="ADADAD"/>
                        </a:solidFill>
                        <a:latin typeface="Cambria Math" panose="02040503050406030204" pitchFamily="18" charset="0"/>
                        <a:ea typeface="微软雅黑" panose="020B0503020204020204" pitchFamily="34" charset="-122"/>
                      </a:rPr>
                      <m:t>𝑙</m:t>
                    </m:r>
                    <m:r>
                      <a:rPr lang="zh-CN" altLang="en-US" sz="1500" i="1">
                        <a:solidFill>
                          <a:srgbClr val="ADADAD"/>
                        </a:solidFill>
                        <a:latin typeface="Cambria Math" panose="02040503050406030204" pitchFamily="18" charset="0"/>
                        <a:ea typeface="微软雅黑" panose="020B0503020204020204" pitchFamily="34" charset="-122"/>
                      </a:rPr>
                      <m:t>≈</m:t>
                    </m:r>
                    <m:r>
                      <a:rPr lang="en-US" altLang="zh-CN" sz="1500" i="1">
                        <a:solidFill>
                          <a:srgbClr val="ADADAD"/>
                        </a:solidFill>
                        <a:latin typeface="Cambria Math" panose="02040503050406030204" pitchFamily="18" charset="0"/>
                        <a:ea typeface="微软雅黑" panose="020B0503020204020204" pitchFamily="34" charset="-122"/>
                      </a:rPr>
                      <m:t>2</m:t>
                    </m:r>
                    <m:r>
                      <a:rPr lang="en-US" altLang="zh-CN" sz="1500" i="1">
                        <a:solidFill>
                          <a:srgbClr val="ADADAD"/>
                        </a:solidFill>
                        <a:latin typeface="Cambria Math" panose="02040503050406030204" pitchFamily="18" charset="0"/>
                        <a:ea typeface="微软雅黑" panose="020B0503020204020204" pitchFamily="34" charset="-122"/>
                      </a:rPr>
                      <m:t>𝑑</m:t>
                    </m:r>
                  </m:oMath>
                </a14:m>
                <a:r>
                  <a:rPr lang="en-US" altLang="zh-CN" sz="1500" dirty="0">
                    <a:solidFill>
                      <a:srgbClr val="ADADAD"/>
                    </a:solidFill>
                    <a:ea typeface="微软雅黑" panose="020B0503020204020204" pitchFamily="34" charset="-122"/>
                  </a:rPr>
                  <a:t>); </a:t>
                </a:r>
                <a14:m>
                  <m:oMath xmlns:m="http://schemas.openxmlformats.org/officeDocument/2006/math">
                    <m:r>
                      <a:rPr lang="en-US" altLang="zh-CN" sz="1500" i="1">
                        <a:solidFill>
                          <a:srgbClr val="ADADAD"/>
                        </a:solidFill>
                        <a:latin typeface="Cambria Math" panose="02040503050406030204" pitchFamily="18" charset="0"/>
                        <a:ea typeface="微软雅黑" panose="020B0503020204020204" pitchFamily="34" charset="-122"/>
                      </a:rPr>
                      <m:t>𝑟</m:t>
                    </m:r>
                  </m:oMath>
                </a14:m>
                <a:r>
                  <a:rPr lang="en-US" altLang="zh-CN" sz="1500" dirty="0">
                    <a:solidFill>
                      <a:srgbClr val="ADADAD"/>
                    </a:solidFill>
                    <a:ea typeface="微软雅黑" panose="020B0503020204020204" pitchFamily="34" charset="-122"/>
                  </a:rPr>
                  <a:t>: number of shifting</a:t>
                </a:r>
              </a:p>
              <a:p>
                <a:pPr marL="942975" lvl="2" indent="-257175">
                  <a:spcBef>
                    <a:spcPts val="400"/>
                  </a:spcBef>
                  <a:buClr>
                    <a:srgbClr val="ADADAD"/>
                  </a:buClr>
                  <a:buFont typeface="Arial" panose="020B0604020202020204" pitchFamily="34" charset="0"/>
                  <a:buChar char="•"/>
                </a:pPr>
                <a:r>
                  <a:rPr lang="en-US" altLang="zh-CN" sz="1500" dirty="0">
                    <a:solidFill>
                      <a:srgbClr val="FFC000"/>
                    </a:solidFill>
                    <a:ea typeface="微软雅黑" panose="020B0503020204020204" pitchFamily="34" charset="-122"/>
                  </a:rPr>
                  <a:t>Linear</a:t>
                </a:r>
                <a:r>
                  <a:rPr lang="en-US" altLang="zh-CN" sz="1500" dirty="0">
                    <a:solidFill>
                      <a:srgbClr val="FFFF00"/>
                    </a:solidFill>
                    <a:ea typeface="微软雅黑" panose="020B0503020204020204" pitchFamily="34" charset="-122"/>
                  </a:rPr>
                  <a:t> </a:t>
                </a:r>
                <a:r>
                  <a:rPr lang="en-US" altLang="zh-CN" sz="1500" dirty="0" err="1">
                    <a:solidFill>
                      <a:srgbClr val="ADADAD"/>
                    </a:solidFill>
                    <a:ea typeface="微软雅黑" panose="020B0503020204020204" pitchFamily="34" charset="-122"/>
                  </a:rPr>
                  <a:t>w.r.t</a:t>
                </a:r>
                <a:r>
                  <a:rPr lang="en-US" altLang="zh-CN" sz="1500" dirty="0">
                    <a:solidFill>
                      <a:srgbClr val="ADADAD"/>
                    </a:solidFill>
                    <a:ea typeface="微软雅黑" panose="020B0503020204020204" pitchFamily="34" charset="-122"/>
                  </a:rPr>
                  <a:t>. the network size</a:t>
                </a:r>
              </a:p>
              <a:p>
                <a:pPr marL="942975" lvl="2" indent="-257175">
                  <a:spcBef>
                    <a:spcPts val="400"/>
                  </a:spcBef>
                  <a:buClr>
                    <a:srgbClr val="ADADAD"/>
                  </a:buClr>
                  <a:buFont typeface="Arial" panose="020B0604020202020204" pitchFamily="34" charset="0"/>
                  <a:buChar char="•"/>
                </a:pPr>
                <a:r>
                  <a:rPr lang="en-US" altLang="zh-CN" sz="1500" dirty="0">
                    <a:solidFill>
                      <a:srgbClr val="FFC000"/>
                    </a:solidFill>
                    <a:ea typeface="微软雅黑" panose="020B0503020204020204" pitchFamily="34" charset="-122"/>
                  </a:rPr>
                  <a:t>Marginal cost </a:t>
                </a:r>
                <a:r>
                  <a:rPr lang="en-US" altLang="zh-CN" sz="1500" dirty="0">
                    <a:solidFill>
                      <a:srgbClr val="ADADAD"/>
                    </a:solidFill>
                    <a:ea typeface="微软雅黑" panose="020B0503020204020204" pitchFamily="34" charset="-122"/>
                  </a:rPr>
                  <a:t>of shifting across orders/weights</a:t>
                </a:r>
              </a:p>
            </p:txBody>
          </p:sp>
        </mc:Choice>
        <mc:Fallback xmlns="">
          <p:sp>
            <p:nvSpPr>
              <p:cNvPr id="3" name="矩形 2">
                <a:extLst>
                  <a:ext uri="{FF2B5EF4-FFF2-40B4-BE49-F238E27FC236}">
                    <a16:creationId xmlns:a16="http://schemas.microsoft.com/office/drawing/2014/main" id="{23042E59-AC58-234E-B36A-678354D5E96D}"/>
                  </a:ext>
                </a:extLst>
              </p:cNvPr>
              <p:cNvSpPr>
                <a:spLocks noRot="1" noChangeAspect="1" noMove="1" noResize="1" noEditPoints="1" noAdjustHandles="1" noChangeArrowheads="1" noChangeShapeType="1" noTextEdit="1"/>
              </p:cNvSpPr>
              <p:nvPr/>
            </p:nvSpPr>
            <p:spPr>
              <a:xfrm>
                <a:off x="39042" y="1745856"/>
                <a:ext cx="4572000" cy="1579920"/>
              </a:xfrm>
              <a:prstGeom prst="rect">
                <a:avLst/>
              </a:prstGeom>
              <a:blipFill>
                <a:blip r:embed="rId5"/>
                <a:stretch>
                  <a:fillRect b="-3175"/>
                </a:stretch>
              </a:blipFill>
            </p:spPr>
            <p:txBody>
              <a:bodyPr/>
              <a:lstStyle/>
              <a:p>
                <a:r>
                  <a:rPr lang="zh-CN" altLang="en-US">
                    <a:noFill/>
                  </a:rPr>
                  <a:t> </a:t>
                </a:r>
              </a:p>
            </p:txBody>
          </p:sp>
        </mc:Fallback>
      </mc:AlternateContent>
      <p:sp>
        <p:nvSpPr>
          <p:cNvPr id="9" name="矩形 8"/>
          <p:cNvSpPr/>
          <p:nvPr/>
        </p:nvSpPr>
        <p:spPr>
          <a:xfrm>
            <a:off x="1508173" y="4814265"/>
            <a:ext cx="6234767" cy="276999"/>
          </a:xfrm>
          <a:prstGeom prst="rect">
            <a:avLst/>
          </a:prstGeom>
        </p:spPr>
        <p:txBody>
          <a:bodyPr wrap="square">
            <a:spAutoFit/>
          </a:bodyPr>
          <a:lstStyle/>
          <a:p>
            <a:r>
              <a:rPr lang="en-US" altLang="zh-CN" sz="1200" dirty="0">
                <a:solidFill>
                  <a:schemeClr val="bg1">
                    <a:lumMod val="25000"/>
                    <a:lumOff val="75000"/>
                  </a:schemeClr>
                </a:solidFill>
                <a:ea typeface="华文楷体" panose="02010600040101010101" pitchFamily="2" charset="-122"/>
              </a:rPr>
              <a:t>Z. Zhang, et al. Arbitrary-Order Proximity Preserved Network Embedding. </a:t>
            </a:r>
            <a:r>
              <a:rPr lang="en-US" altLang="zh-CN" sz="1200" i="1" dirty="0">
                <a:solidFill>
                  <a:schemeClr val="bg1">
                    <a:lumMod val="25000"/>
                    <a:lumOff val="75000"/>
                  </a:schemeClr>
                </a:solidFill>
                <a:ea typeface="华文楷体" panose="02010600040101010101" pitchFamily="2" charset="-122"/>
              </a:rPr>
              <a:t>KDD, 2018. </a:t>
            </a:r>
            <a:endParaRPr lang="zh-CN" altLang="en-US" sz="1200" i="1" dirty="0">
              <a:solidFill>
                <a:schemeClr val="bg1">
                  <a:lumMod val="25000"/>
                  <a:lumOff val="75000"/>
                </a:schemeClr>
              </a:solidFill>
            </a:endParaRPr>
          </a:p>
        </p:txBody>
      </p:sp>
    </p:spTree>
    <p:extLst>
      <p:ext uri="{BB962C8B-B14F-4D97-AF65-F5344CB8AC3E}">
        <p14:creationId xmlns:p14="http://schemas.microsoft.com/office/powerpoint/2010/main" val="1875188013"/>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395288" y="812833"/>
            <a:ext cx="7547332" cy="379078"/>
          </a:xfrm>
          <a:prstGeom prst="rect">
            <a:avLst/>
          </a:prstGeom>
          <a:noFill/>
        </p:spPr>
        <p:txBody>
          <a:bodyPr wrap="square" rtlCol="0">
            <a:spAutoFit/>
          </a:bodyPr>
          <a:lstStyle/>
          <a:p>
            <a:pPr marL="285750" indent="-285750" algn="just">
              <a:lnSpc>
                <a:spcPct val="130000"/>
              </a:lnSpc>
              <a:buClr>
                <a:srgbClr val="ADADAD"/>
              </a:buClr>
              <a:buFont typeface="Arial" panose="020B0604020202020204" pitchFamily="34" charset="0"/>
              <a:buChar char="•"/>
            </a:pPr>
            <a:r>
              <a:rPr lang="en-US" altLang="zh-CN" sz="1600" dirty="0">
                <a:solidFill>
                  <a:srgbClr val="ADADAD"/>
                </a:solidFill>
                <a:latin typeface="+mj-lt"/>
                <a:ea typeface="微软雅黑" panose="020B0503020204020204" pitchFamily="34" charset="-122"/>
              </a:rPr>
              <a:t> Preserving the High-Order Proximity</a:t>
            </a:r>
            <a:endParaRPr lang="zh-CN" altLang="en-US" sz="1600" dirty="0">
              <a:solidFill>
                <a:srgbClr val="ADADAD"/>
              </a:solidFill>
              <a:latin typeface="+mj-lt"/>
              <a:ea typeface="微软雅黑" panose="020B0503020204020204" pitchFamily="34" charset="-122"/>
            </a:endParaRPr>
          </a:p>
        </p:txBody>
      </p:sp>
      <p:sp>
        <p:nvSpPr>
          <p:cNvPr id="4" name="灯片编号占位符 3"/>
          <p:cNvSpPr>
            <a:spLocks noGrp="1"/>
          </p:cNvSpPr>
          <p:nvPr>
            <p:ph type="sldNum" sz="quarter" idx="12"/>
          </p:nvPr>
        </p:nvSpPr>
        <p:spPr/>
        <p:txBody>
          <a:bodyPr/>
          <a:lstStyle/>
          <a:p>
            <a:fld id="{0CFEC368-1D7A-4F81-ABF6-AE0E36BAF64C}" type="slidenum">
              <a:rPr lang="en-US" smtClean="0"/>
              <a:pPr/>
              <a:t>54</a:t>
            </a:fld>
            <a:endParaRPr lang="en-US" dirty="0"/>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671933" y="1571755"/>
            <a:ext cx="5854139" cy="2411495"/>
          </a:xfrm>
          <a:prstGeom prst="rect">
            <a:avLst/>
          </a:prstGeom>
        </p:spPr>
      </p:pic>
      <p:sp>
        <p:nvSpPr>
          <p:cNvPr id="7" name="文本框 6"/>
          <p:cNvSpPr txBox="1"/>
          <p:nvPr/>
        </p:nvSpPr>
        <p:spPr>
          <a:xfrm>
            <a:off x="1671933" y="4151797"/>
            <a:ext cx="5854139" cy="343235"/>
          </a:xfrm>
          <a:prstGeom prst="rect">
            <a:avLst/>
          </a:prstGeom>
          <a:noFill/>
        </p:spPr>
        <p:txBody>
          <a:bodyPr wrap="square" rtlCol="0">
            <a:spAutoFit/>
          </a:bodyPr>
          <a:lstStyle/>
          <a:p>
            <a:pPr algn="just">
              <a:lnSpc>
                <a:spcPct val="130000"/>
              </a:lnSpc>
            </a:pPr>
            <a:r>
              <a:rPr lang="en-US" altLang="zh-CN" dirty="0">
                <a:solidFill>
                  <a:srgbClr val="ADADAD"/>
                </a:solidFill>
                <a:latin typeface="+mj-lt"/>
                <a:ea typeface="微软雅黑" panose="020B0503020204020204" pitchFamily="34" charset="-122"/>
              </a:rPr>
              <a:t>Achieves the </a:t>
            </a:r>
            <a:r>
              <a:rPr lang="en-US" altLang="zh-CN" dirty="0">
                <a:solidFill>
                  <a:srgbClr val="FFC000"/>
                </a:solidFill>
                <a:latin typeface="+mj-lt"/>
                <a:ea typeface="微软雅黑" panose="020B0503020204020204" pitchFamily="34" charset="-122"/>
              </a:rPr>
              <a:t>optimal solution </a:t>
            </a:r>
            <a:r>
              <a:rPr lang="en-US" altLang="zh-CN" dirty="0">
                <a:solidFill>
                  <a:srgbClr val="ADADAD"/>
                </a:solidFill>
                <a:latin typeface="+mj-lt"/>
                <a:ea typeface="微软雅黑" panose="020B0503020204020204" pitchFamily="34" charset="-122"/>
              </a:rPr>
              <a:t>while being </a:t>
            </a:r>
            <a:r>
              <a:rPr lang="en-US" altLang="zh-CN" dirty="0">
                <a:solidFill>
                  <a:srgbClr val="FFC000"/>
                </a:solidFill>
                <a:latin typeface="+mj-lt"/>
                <a:ea typeface="微软雅黑" panose="020B0503020204020204" pitchFamily="34" charset="-122"/>
              </a:rPr>
              <a:t>extremely efficient</a:t>
            </a:r>
            <a:endParaRPr lang="zh-CN" altLang="en-US" dirty="0">
              <a:solidFill>
                <a:srgbClr val="FFC000"/>
              </a:solidFill>
              <a:latin typeface="+mj-lt"/>
              <a:ea typeface="微软雅黑" panose="020B0503020204020204" pitchFamily="34" charset="-122"/>
            </a:endParaRPr>
          </a:p>
        </p:txBody>
      </p:sp>
      <p:sp>
        <p:nvSpPr>
          <p:cNvPr id="13" name="标题 1">
            <a:extLst>
              <a:ext uri="{FF2B5EF4-FFF2-40B4-BE49-F238E27FC236}">
                <a16:creationId xmlns:a16="http://schemas.microsoft.com/office/drawing/2014/main" id="{900CB9A0-A1E7-104E-864F-908992506D36}"/>
              </a:ext>
            </a:extLst>
          </p:cNvPr>
          <p:cNvSpPr txBox="1">
            <a:spLocks/>
          </p:cNvSpPr>
          <p:nvPr/>
        </p:nvSpPr>
        <p:spPr>
          <a:xfrm>
            <a:off x="316800" y="86400"/>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pitchFamily="34" charset="-122"/>
                <a:ea typeface="微软雅黑" panose="020B0503020204020204" pitchFamily="34" charset="-122"/>
              </a:rPr>
              <a:t>Experimental Results</a:t>
            </a:r>
            <a:endParaRPr lang="zh-CN" altLang="en-US" sz="2800" b="1" dirty="0">
              <a:latin typeface="微软雅黑" panose="020B0503020204020204" pitchFamily="34" charset="-122"/>
              <a:ea typeface="微软雅黑" panose="020B0503020204020204" pitchFamily="34" charset="-122"/>
            </a:endParaRPr>
          </a:p>
        </p:txBody>
      </p:sp>
      <p:sp>
        <p:nvSpPr>
          <p:cNvPr id="9" name="矩形 8"/>
          <p:cNvSpPr/>
          <p:nvPr/>
        </p:nvSpPr>
        <p:spPr>
          <a:xfrm>
            <a:off x="1508173" y="4814265"/>
            <a:ext cx="6234767" cy="276999"/>
          </a:xfrm>
          <a:prstGeom prst="rect">
            <a:avLst/>
          </a:prstGeom>
        </p:spPr>
        <p:txBody>
          <a:bodyPr wrap="square">
            <a:spAutoFit/>
          </a:bodyPr>
          <a:lstStyle/>
          <a:p>
            <a:r>
              <a:rPr lang="en-US" altLang="zh-CN" sz="1200" dirty="0">
                <a:solidFill>
                  <a:schemeClr val="bg1">
                    <a:lumMod val="25000"/>
                    <a:lumOff val="75000"/>
                  </a:schemeClr>
                </a:solidFill>
                <a:ea typeface="华文楷体" panose="02010600040101010101" pitchFamily="2" charset="-122"/>
              </a:rPr>
              <a:t>Z. Zhang, et al. Arbitrary-Order Proximity Preserved Network Embedding. </a:t>
            </a:r>
            <a:r>
              <a:rPr lang="en-US" altLang="zh-CN" sz="1200" i="1" dirty="0">
                <a:solidFill>
                  <a:schemeClr val="bg1">
                    <a:lumMod val="25000"/>
                    <a:lumOff val="75000"/>
                  </a:schemeClr>
                </a:solidFill>
                <a:ea typeface="华文楷体" panose="02010600040101010101" pitchFamily="2" charset="-122"/>
              </a:rPr>
              <a:t>KDD, 2018. </a:t>
            </a:r>
            <a:endParaRPr lang="zh-CN" altLang="en-US" sz="1200" i="1" dirty="0">
              <a:solidFill>
                <a:schemeClr val="bg1">
                  <a:lumMod val="25000"/>
                  <a:lumOff val="75000"/>
                </a:schemeClr>
              </a:solidFill>
            </a:endParaRPr>
          </a:p>
        </p:txBody>
      </p:sp>
    </p:spTree>
    <p:extLst>
      <p:ext uri="{BB962C8B-B14F-4D97-AF65-F5344CB8AC3E}">
        <p14:creationId xmlns:p14="http://schemas.microsoft.com/office/powerpoint/2010/main" val="2536517366"/>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473918" y="1111493"/>
            <a:ext cx="3676046" cy="3791271"/>
          </a:xfrm>
          <a:prstGeom prst="rect">
            <a:avLst/>
          </a:prstGeom>
        </p:spPr>
      </p:pic>
      <p:sp>
        <p:nvSpPr>
          <p:cNvPr id="4" name="灯片编号占位符 3"/>
          <p:cNvSpPr>
            <a:spLocks noGrp="1"/>
          </p:cNvSpPr>
          <p:nvPr>
            <p:ph type="sldNum" sz="quarter" idx="12"/>
          </p:nvPr>
        </p:nvSpPr>
        <p:spPr/>
        <p:txBody>
          <a:bodyPr/>
          <a:lstStyle/>
          <a:p>
            <a:fld id="{0CFEC368-1D7A-4F81-ABF6-AE0E36BAF64C}" type="slidenum">
              <a:rPr lang="en-US" smtClean="0"/>
              <a:pPr/>
              <a:t>55</a:t>
            </a:fld>
            <a:endParaRPr lang="en-US" dirty="0"/>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95288" y="825828"/>
            <a:ext cx="7541327" cy="661207"/>
          </a:xfrm>
          <a:prstGeom prst="rect">
            <a:avLst/>
          </a:prstGeom>
          <a:noFill/>
        </p:spPr>
        <p:txBody>
          <a:bodyPr wrap="square" rtlCol="0">
            <a:spAutoFit/>
          </a:bodyPr>
          <a:lstStyle/>
          <a:p>
            <a:pPr marL="285750" indent="-285750" algn="just">
              <a:lnSpc>
                <a:spcPct val="130000"/>
              </a:lnSpc>
              <a:buClr>
                <a:srgbClr val="ADADAD"/>
              </a:buClr>
              <a:buFont typeface="Arial" panose="020B0604020202020204" pitchFamily="34" charset="0"/>
              <a:buChar char="•"/>
            </a:pPr>
            <a:r>
              <a:rPr lang="en-US" altLang="zh-CN" sz="1500" dirty="0">
                <a:solidFill>
                  <a:srgbClr val="ADADAD"/>
                </a:solidFill>
                <a:latin typeface="+mj-lt"/>
                <a:ea typeface="微软雅黑" panose="020B0503020204020204" pitchFamily="34" charset="-122"/>
              </a:rPr>
              <a:t> Link Prediction</a:t>
            </a:r>
          </a:p>
          <a:p>
            <a:pPr marL="628650" lvl="1" indent="-285750" algn="just">
              <a:lnSpc>
                <a:spcPct val="130000"/>
              </a:lnSpc>
              <a:buClr>
                <a:srgbClr val="ADADAD"/>
              </a:buClr>
              <a:buFont typeface="Arial" panose="020B0604020202020204" pitchFamily="34" charset="0"/>
              <a:buChar char="•"/>
            </a:pPr>
            <a:endParaRPr lang="zh-CN" altLang="en-US" sz="1500" dirty="0">
              <a:solidFill>
                <a:srgbClr val="ADADAD"/>
              </a:solidFill>
              <a:latin typeface="+mj-lt"/>
              <a:ea typeface="微软雅黑" panose="020B0503020204020204" pitchFamily="34" charset="-122"/>
            </a:endParaRPr>
          </a:p>
        </p:txBody>
      </p:sp>
      <p:cxnSp>
        <p:nvCxnSpPr>
          <p:cNvPr id="7" name="直接箭头连接符 6"/>
          <p:cNvCxnSpPr/>
          <p:nvPr/>
        </p:nvCxnSpPr>
        <p:spPr>
          <a:xfrm flipV="1">
            <a:off x="5184627" y="3745989"/>
            <a:ext cx="0" cy="54389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516792" y="3867894"/>
            <a:ext cx="744436" cy="300082"/>
          </a:xfrm>
          <a:prstGeom prst="rect">
            <a:avLst/>
          </a:prstGeom>
          <a:noFill/>
        </p:spPr>
        <p:txBody>
          <a:bodyPr wrap="none" lIns="68580" tIns="34290" rIns="68580" bIns="3429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500" dirty="0">
                <a:ln w="0"/>
                <a:solidFill>
                  <a:srgbClr val="FF0000"/>
                </a:solidFill>
                <a:effectLst>
                  <a:outerShdw blurRad="38100" dist="19050" dir="2700000" algn="tl" rotWithShape="0">
                    <a:schemeClr val="dk1">
                      <a:alpha val="40000"/>
                    </a:schemeClr>
                  </a:outerShdw>
                </a:effectLst>
              </a:rPr>
              <a:t>+200%</a:t>
            </a:r>
            <a:endParaRPr lang="zh-CN" altLang="en-US" sz="1500" dirty="0">
              <a:ln w="0"/>
              <a:effectLst>
                <a:outerShdw blurRad="38100" dist="19050" dir="2700000" algn="tl" rotWithShape="0">
                  <a:schemeClr val="dk1">
                    <a:alpha val="40000"/>
                  </a:schemeClr>
                </a:outerShdw>
              </a:effectLst>
            </a:endParaRPr>
          </a:p>
        </p:txBody>
      </p:sp>
      <p:cxnSp>
        <p:nvCxnSpPr>
          <p:cNvPr id="9" name="直接箭头连接符 8"/>
          <p:cNvCxnSpPr/>
          <p:nvPr/>
        </p:nvCxnSpPr>
        <p:spPr>
          <a:xfrm flipV="1">
            <a:off x="3084021" y="3759882"/>
            <a:ext cx="0" cy="421988"/>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2395272" y="3845217"/>
            <a:ext cx="742030" cy="300082"/>
          </a:xfrm>
          <a:prstGeom prst="rect">
            <a:avLst/>
          </a:prstGeom>
          <a:noFill/>
        </p:spPr>
        <p:txBody>
          <a:bodyPr wrap="square" lIns="68580" tIns="34290" rIns="68580" bIns="3429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500" dirty="0">
                <a:ln w="0"/>
                <a:solidFill>
                  <a:srgbClr val="FF0000"/>
                </a:solidFill>
                <a:effectLst>
                  <a:outerShdw blurRad="38100" dist="19050" dir="2700000" algn="tl" rotWithShape="0">
                    <a:schemeClr val="dk1">
                      <a:alpha val="40000"/>
                    </a:schemeClr>
                  </a:outerShdw>
                </a:effectLst>
              </a:rPr>
              <a:t>+100%</a:t>
            </a:r>
            <a:endParaRPr lang="zh-CN" altLang="en-US" sz="1500" dirty="0">
              <a:ln w="0"/>
              <a:effectLst>
                <a:outerShdw blurRad="38100" dist="19050" dir="2700000" algn="tl" rotWithShape="0">
                  <a:schemeClr val="dk1">
                    <a:alpha val="40000"/>
                  </a:schemeClr>
                </a:outerShdw>
              </a:effectLst>
            </a:endParaRPr>
          </a:p>
        </p:txBody>
      </p:sp>
      <p:sp>
        <p:nvSpPr>
          <p:cNvPr id="15" name="标题 1">
            <a:extLst>
              <a:ext uri="{FF2B5EF4-FFF2-40B4-BE49-F238E27FC236}">
                <a16:creationId xmlns:a16="http://schemas.microsoft.com/office/drawing/2014/main" id="{05B19DEB-9C3B-DC41-AE93-DB1280BDF70B}"/>
              </a:ext>
            </a:extLst>
          </p:cNvPr>
          <p:cNvSpPr txBox="1">
            <a:spLocks/>
          </p:cNvSpPr>
          <p:nvPr/>
        </p:nvSpPr>
        <p:spPr>
          <a:xfrm>
            <a:off x="316800" y="86400"/>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pitchFamily="34" charset="-122"/>
                <a:ea typeface="微软雅黑" panose="020B0503020204020204" pitchFamily="34" charset="-122"/>
              </a:rPr>
              <a:t>Experimental Results</a:t>
            </a:r>
            <a:endParaRPr lang="zh-CN" altLang="en-US" sz="2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93682870"/>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56</a:t>
            </a:fld>
            <a:endParaRPr lang="en-US" sz="1050" b="1" kern="1200">
              <a:solidFill>
                <a:srgbClr val="FFFFFF"/>
              </a:solidFill>
              <a:ea typeface="+mn-ea"/>
              <a:cs typeface="+mn-cs"/>
            </a:endParaRPr>
          </a:p>
        </p:txBody>
      </p:sp>
      <p:sp>
        <p:nvSpPr>
          <p:cNvPr id="21" name="标题 1"/>
          <p:cNvSpPr txBox="1">
            <a:spLocks/>
          </p:cNvSpPr>
          <p:nvPr/>
        </p:nvSpPr>
        <p:spPr>
          <a:xfrm>
            <a:off x="311827" y="84292"/>
            <a:ext cx="637270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defRPr/>
            </a:pPr>
            <a:r>
              <a:rPr lang="en-US" altLang="zh-CN" sz="2800" b="1" dirty="0">
                <a:latin typeface="微软雅黑" panose="020B0503020204020204" pitchFamily="34" charset="-122"/>
                <a:ea typeface="微软雅黑" panose="020B0503020204020204" pitchFamily="34" charset="-122"/>
              </a:rPr>
              <a:t>Network Structures</a:t>
            </a:r>
            <a:endParaRPr lang="zh-CN" altLang="en-US" sz="2800" b="1" dirty="0">
              <a:latin typeface="微软雅黑" panose="020B0503020204020204" pitchFamily="34" charset="-122"/>
              <a:ea typeface="微软雅黑" panose="020B0503020204020204" pitchFamily="34" charset="-122"/>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1086966"/>
            <a:ext cx="211455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本框 1"/>
          <p:cNvSpPr txBox="1"/>
          <p:nvPr/>
        </p:nvSpPr>
        <p:spPr>
          <a:xfrm>
            <a:off x="4150906" y="1004030"/>
            <a:ext cx="2646294" cy="369332"/>
          </a:xfrm>
          <a:prstGeom prst="rect">
            <a:avLst/>
          </a:prstGeom>
          <a:noFill/>
        </p:spPr>
        <p:txBody>
          <a:bodyPr wrap="square" rtlCol="0">
            <a:spAutoFit/>
          </a:bodyPr>
          <a:lstStyle/>
          <a:p>
            <a:pPr algn="ctr"/>
            <a:r>
              <a:rPr lang="en-US" altLang="zh-CN" sz="1800" b="1" dirty="0">
                <a:solidFill>
                  <a:srgbClr val="ADADAD"/>
                </a:solidFill>
              </a:rPr>
              <a:t>Nodes &amp; Links</a:t>
            </a:r>
            <a:endParaRPr lang="zh-CN" altLang="en-US" sz="1800" b="1" dirty="0">
              <a:solidFill>
                <a:srgbClr val="ADADAD"/>
              </a:solidFill>
            </a:endParaRPr>
          </a:p>
        </p:txBody>
      </p:sp>
      <p:sp>
        <p:nvSpPr>
          <p:cNvPr id="9" name="文本框 8"/>
          <p:cNvSpPr txBox="1"/>
          <p:nvPr/>
        </p:nvSpPr>
        <p:spPr>
          <a:xfrm>
            <a:off x="4150906" y="1706108"/>
            <a:ext cx="2646294" cy="369332"/>
          </a:xfrm>
          <a:prstGeom prst="rect">
            <a:avLst/>
          </a:prstGeom>
          <a:noFill/>
        </p:spPr>
        <p:txBody>
          <a:bodyPr wrap="square" rtlCol="0">
            <a:spAutoFit/>
          </a:bodyPr>
          <a:lstStyle/>
          <a:p>
            <a:pPr algn="ctr"/>
            <a:r>
              <a:rPr lang="en-US" altLang="zh-CN" sz="1800" b="1" dirty="0">
                <a:solidFill>
                  <a:srgbClr val="ADADAD"/>
                </a:solidFill>
              </a:rPr>
              <a:t>Node Neighborhood</a:t>
            </a:r>
            <a:endParaRPr lang="zh-CN" altLang="en-US" sz="1800" b="1" dirty="0">
              <a:solidFill>
                <a:srgbClr val="ADADAD"/>
              </a:solidFill>
            </a:endParaRPr>
          </a:p>
        </p:txBody>
      </p:sp>
      <p:sp>
        <p:nvSpPr>
          <p:cNvPr id="11" name="文本框 10"/>
          <p:cNvSpPr txBox="1"/>
          <p:nvPr/>
        </p:nvSpPr>
        <p:spPr>
          <a:xfrm>
            <a:off x="3943952" y="3087180"/>
            <a:ext cx="3060202" cy="369332"/>
          </a:xfrm>
          <a:prstGeom prst="rect">
            <a:avLst/>
          </a:prstGeom>
          <a:noFill/>
        </p:spPr>
        <p:txBody>
          <a:bodyPr wrap="square" rtlCol="0">
            <a:spAutoFit/>
          </a:bodyPr>
          <a:lstStyle/>
          <a:p>
            <a:pPr algn="ctr"/>
            <a:r>
              <a:rPr lang="en-US" altLang="zh-CN" sz="1800" b="1" dirty="0">
                <a:solidFill>
                  <a:srgbClr val="ADADAD"/>
                </a:solidFill>
              </a:rPr>
              <a:t>Community Structures</a:t>
            </a:r>
            <a:endParaRPr lang="zh-CN" altLang="en-US" sz="1800" b="1" dirty="0">
              <a:solidFill>
                <a:srgbClr val="ADADAD"/>
              </a:solidFill>
            </a:endParaRPr>
          </a:p>
        </p:txBody>
      </p:sp>
      <p:sp>
        <p:nvSpPr>
          <p:cNvPr id="3" name="下箭头 2"/>
          <p:cNvSpPr/>
          <p:nvPr/>
        </p:nvSpPr>
        <p:spPr>
          <a:xfrm>
            <a:off x="5285032" y="1420181"/>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13" name="下箭头 12"/>
          <p:cNvSpPr/>
          <p:nvPr/>
        </p:nvSpPr>
        <p:spPr>
          <a:xfrm>
            <a:off x="5285032" y="2148901"/>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14" name="下箭头 13"/>
          <p:cNvSpPr/>
          <p:nvPr/>
        </p:nvSpPr>
        <p:spPr>
          <a:xfrm>
            <a:off x="5285032" y="2751185"/>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12" name="文本框 11"/>
          <p:cNvSpPr txBox="1"/>
          <p:nvPr/>
        </p:nvSpPr>
        <p:spPr>
          <a:xfrm>
            <a:off x="4204912" y="2408186"/>
            <a:ext cx="2646294" cy="369332"/>
          </a:xfrm>
          <a:prstGeom prst="rect">
            <a:avLst/>
          </a:prstGeom>
          <a:noFill/>
        </p:spPr>
        <p:txBody>
          <a:bodyPr wrap="square" rtlCol="0">
            <a:spAutoFit/>
          </a:bodyPr>
          <a:lstStyle/>
          <a:p>
            <a:pPr algn="ctr"/>
            <a:r>
              <a:rPr lang="en-US" altLang="zh-CN" sz="1800" b="1" dirty="0">
                <a:solidFill>
                  <a:srgbClr val="ADADAD"/>
                </a:solidFill>
              </a:rPr>
              <a:t>Pair-wise Proximity</a:t>
            </a:r>
            <a:endParaRPr lang="zh-CN" altLang="en-US" sz="1800" b="1" dirty="0">
              <a:solidFill>
                <a:srgbClr val="ADADAD"/>
              </a:solidFill>
            </a:endParaRPr>
          </a:p>
        </p:txBody>
      </p:sp>
      <p:sp>
        <p:nvSpPr>
          <p:cNvPr id="15" name="文本框 14"/>
          <p:cNvSpPr txBox="1"/>
          <p:nvPr/>
        </p:nvSpPr>
        <p:spPr>
          <a:xfrm>
            <a:off x="3943952" y="3766174"/>
            <a:ext cx="3060202" cy="369332"/>
          </a:xfrm>
          <a:prstGeom prst="rect">
            <a:avLst/>
          </a:prstGeom>
          <a:noFill/>
        </p:spPr>
        <p:txBody>
          <a:bodyPr wrap="square" rtlCol="0">
            <a:spAutoFit/>
          </a:bodyPr>
          <a:lstStyle/>
          <a:p>
            <a:pPr algn="ctr"/>
            <a:r>
              <a:rPr lang="en-US" altLang="zh-CN" sz="1800" b="1" dirty="0">
                <a:solidFill>
                  <a:srgbClr val="ADADAD"/>
                </a:solidFill>
              </a:rPr>
              <a:t>Hyper Edges</a:t>
            </a:r>
            <a:endParaRPr lang="zh-CN" altLang="en-US" sz="1800" b="1" dirty="0">
              <a:solidFill>
                <a:srgbClr val="ADADAD"/>
              </a:solidFill>
            </a:endParaRPr>
          </a:p>
        </p:txBody>
      </p:sp>
      <p:sp>
        <p:nvSpPr>
          <p:cNvPr id="16" name="下箭头 15"/>
          <p:cNvSpPr/>
          <p:nvPr/>
        </p:nvSpPr>
        <p:spPr>
          <a:xfrm>
            <a:off x="5285032" y="3600867"/>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17" name="文本框 16"/>
          <p:cNvSpPr txBox="1"/>
          <p:nvPr/>
        </p:nvSpPr>
        <p:spPr>
          <a:xfrm>
            <a:off x="3943952" y="4468252"/>
            <a:ext cx="3060202" cy="369332"/>
          </a:xfrm>
          <a:prstGeom prst="rect">
            <a:avLst/>
          </a:prstGeom>
          <a:noFill/>
        </p:spPr>
        <p:txBody>
          <a:bodyPr wrap="square" rtlCol="0">
            <a:spAutoFit/>
          </a:bodyPr>
          <a:lstStyle/>
          <a:p>
            <a:pPr algn="ctr"/>
            <a:r>
              <a:rPr lang="en-US" altLang="zh-CN" sz="1800" b="1" dirty="0">
                <a:solidFill>
                  <a:srgbClr val="ADADAD"/>
                </a:solidFill>
              </a:rPr>
              <a:t>Global Structure</a:t>
            </a:r>
            <a:endParaRPr lang="zh-CN" altLang="en-US" sz="1800" b="1" dirty="0">
              <a:solidFill>
                <a:srgbClr val="ADADAD"/>
              </a:solidFill>
            </a:endParaRPr>
          </a:p>
        </p:txBody>
      </p:sp>
      <p:sp>
        <p:nvSpPr>
          <p:cNvPr id="18" name="下箭头 17"/>
          <p:cNvSpPr/>
          <p:nvPr/>
        </p:nvSpPr>
        <p:spPr>
          <a:xfrm>
            <a:off x="5285032" y="4205409"/>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5" name="矩形 4"/>
          <p:cNvSpPr/>
          <p:nvPr/>
        </p:nvSpPr>
        <p:spPr>
          <a:xfrm>
            <a:off x="4072598" y="3003398"/>
            <a:ext cx="2910923" cy="512696"/>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zh-CN" altLang="en-US">
              <a:solidFill>
                <a:srgbClr val="ADADAD"/>
              </a:solidFill>
            </a:endParaRPr>
          </a:p>
        </p:txBody>
      </p:sp>
    </p:spTree>
    <p:extLst>
      <p:ext uri="{BB962C8B-B14F-4D97-AF65-F5344CB8AC3E}">
        <p14:creationId xmlns:p14="http://schemas.microsoft.com/office/powerpoint/2010/main" val="1034953624"/>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57</a:t>
            </a:fld>
            <a:endParaRPr lang="en-US" sz="1050" b="1" kern="1200">
              <a:solidFill>
                <a:srgbClr val="FFFFFF"/>
              </a:solidFill>
              <a:ea typeface="+mn-ea"/>
              <a:cs typeface="+mn-cs"/>
            </a:endParaRPr>
          </a:p>
        </p:txBody>
      </p:sp>
      <p:sp>
        <p:nvSpPr>
          <p:cNvPr id="21" name="标题 1"/>
          <p:cNvSpPr txBox="1">
            <a:spLocks/>
          </p:cNvSpPr>
          <p:nvPr/>
        </p:nvSpPr>
        <p:spPr>
          <a:xfrm>
            <a:off x="335918" y="91459"/>
            <a:ext cx="637270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defRPr/>
            </a:pPr>
            <a:r>
              <a:rPr lang="en-US" altLang="zh-CN" sz="2800" b="1" dirty="0">
                <a:latin typeface="微软雅黑" panose="020B0503020204020204" pitchFamily="34" charset="-122"/>
                <a:ea typeface="微软雅黑" panose="020B0503020204020204" pitchFamily="34" charset="-122"/>
              </a:rPr>
              <a:t>Community-preserving: M-NMF </a:t>
            </a:r>
            <a:endParaRPr lang="zh-CN" altLang="en-US" sz="2800" b="1" dirty="0">
              <a:latin typeface="微软雅黑" panose="020B0503020204020204" pitchFamily="34" charset="-122"/>
              <a:ea typeface="微软雅黑" panose="020B0503020204020204" pitchFamily="34" charset="-122"/>
            </a:endParaRPr>
          </a:p>
        </p:txBody>
      </p:sp>
      <p:pic>
        <p:nvPicPr>
          <p:cNvPr id="32" name="图片 31"/>
          <p:cNvPicPr>
            <a:picLocks noChangeAspect="1"/>
          </p:cNvPicPr>
          <p:nvPr/>
        </p:nvPicPr>
        <p:blipFill>
          <a:blip r:embed="rId3"/>
          <a:stretch>
            <a:fillRect/>
          </a:stretch>
        </p:blipFill>
        <p:spPr>
          <a:xfrm>
            <a:off x="4906335" y="1238548"/>
            <a:ext cx="2509505" cy="2467328"/>
          </a:xfrm>
          <a:prstGeom prst="rect">
            <a:avLst/>
          </a:prstGeom>
        </p:spPr>
      </p:pic>
      <p:sp>
        <p:nvSpPr>
          <p:cNvPr id="33" name="矩形 32"/>
          <p:cNvSpPr/>
          <p:nvPr/>
        </p:nvSpPr>
        <p:spPr>
          <a:xfrm>
            <a:off x="4980705" y="1631285"/>
            <a:ext cx="303352" cy="727559"/>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4" name="文本框 33"/>
          <p:cNvSpPr txBox="1"/>
          <p:nvPr/>
        </p:nvSpPr>
        <p:spPr>
          <a:xfrm>
            <a:off x="3985413" y="914223"/>
            <a:ext cx="1333193" cy="415498"/>
          </a:xfrm>
          <a:prstGeom prst="rect">
            <a:avLst/>
          </a:prstGeom>
          <a:noFill/>
        </p:spPr>
        <p:txBody>
          <a:bodyPr wrap="square" rtlCol="0">
            <a:spAutoFit/>
          </a:bodyPr>
          <a:lstStyle/>
          <a:p>
            <a:pPr algn="ctr"/>
            <a:r>
              <a:rPr lang="en-US" altLang="zh-CN" sz="1050" dirty="0">
                <a:solidFill>
                  <a:schemeClr val="tx1"/>
                </a:solidFill>
              </a:rPr>
              <a:t>first-order</a:t>
            </a:r>
          </a:p>
          <a:p>
            <a:pPr algn="ctr"/>
            <a:r>
              <a:rPr lang="en-US" altLang="zh-CN" sz="1050" dirty="0">
                <a:solidFill>
                  <a:schemeClr val="tx1"/>
                </a:solidFill>
              </a:rPr>
              <a:t>proximity</a:t>
            </a:r>
            <a:endParaRPr lang="zh-CN" altLang="en-US" sz="1050" dirty="0">
              <a:solidFill>
                <a:schemeClr val="tx1"/>
              </a:solidFill>
            </a:endParaRPr>
          </a:p>
        </p:txBody>
      </p:sp>
      <p:sp>
        <p:nvSpPr>
          <p:cNvPr id="35" name="矩形 34"/>
          <p:cNvSpPr/>
          <p:nvPr/>
        </p:nvSpPr>
        <p:spPr>
          <a:xfrm>
            <a:off x="6416537" y="1332730"/>
            <a:ext cx="784801" cy="26896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6" name="文本框 35"/>
          <p:cNvSpPr txBox="1"/>
          <p:nvPr/>
        </p:nvSpPr>
        <p:spPr>
          <a:xfrm>
            <a:off x="6119170" y="826712"/>
            <a:ext cx="1621379" cy="415498"/>
          </a:xfrm>
          <a:prstGeom prst="rect">
            <a:avLst/>
          </a:prstGeom>
          <a:noFill/>
        </p:spPr>
        <p:txBody>
          <a:bodyPr wrap="square" rtlCol="0">
            <a:spAutoFit/>
          </a:bodyPr>
          <a:lstStyle/>
          <a:p>
            <a:pPr algn="ctr"/>
            <a:r>
              <a:rPr lang="en-US" altLang="zh-CN" sz="1050" dirty="0">
                <a:solidFill>
                  <a:schemeClr val="tx1"/>
                </a:solidFill>
              </a:rPr>
              <a:t>second-order</a:t>
            </a:r>
          </a:p>
          <a:p>
            <a:pPr algn="ctr"/>
            <a:r>
              <a:rPr lang="en-US" altLang="zh-CN" sz="1050" dirty="0">
                <a:solidFill>
                  <a:schemeClr val="tx1"/>
                </a:solidFill>
              </a:rPr>
              <a:t>proximity</a:t>
            </a:r>
            <a:endParaRPr lang="zh-CN" altLang="en-US" sz="1050" dirty="0">
              <a:solidFill>
                <a:schemeClr val="tx1"/>
              </a:solidFill>
            </a:endParaRPr>
          </a:p>
        </p:txBody>
      </p:sp>
      <p:sp>
        <p:nvSpPr>
          <p:cNvPr id="37" name="矩形 36"/>
          <p:cNvSpPr/>
          <p:nvPr/>
        </p:nvSpPr>
        <p:spPr>
          <a:xfrm>
            <a:off x="5385818" y="2498729"/>
            <a:ext cx="1113442" cy="110225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8" name="文本框 37"/>
          <p:cNvSpPr txBox="1"/>
          <p:nvPr/>
        </p:nvSpPr>
        <p:spPr>
          <a:xfrm>
            <a:off x="6174025" y="2884531"/>
            <a:ext cx="1621379" cy="415498"/>
          </a:xfrm>
          <a:prstGeom prst="rect">
            <a:avLst/>
          </a:prstGeom>
          <a:noFill/>
        </p:spPr>
        <p:txBody>
          <a:bodyPr wrap="square" rtlCol="0">
            <a:spAutoFit/>
          </a:bodyPr>
          <a:lstStyle/>
          <a:p>
            <a:pPr algn="ctr"/>
            <a:r>
              <a:rPr lang="en-US" altLang="zh-CN" sz="1050" dirty="0"/>
              <a:t>community </a:t>
            </a:r>
          </a:p>
          <a:p>
            <a:pPr algn="ctr"/>
            <a:r>
              <a:rPr lang="en-US" altLang="zh-CN" sz="1050" dirty="0"/>
              <a:t>structure</a:t>
            </a:r>
          </a:p>
        </p:txBody>
      </p:sp>
      <p:sp>
        <p:nvSpPr>
          <p:cNvPr id="39" name="文本框 38"/>
          <p:cNvSpPr txBox="1"/>
          <p:nvPr/>
        </p:nvSpPr>
        <p:spPr>
          <a:xfrm>
            <a:off x="1169622" y="1059582"/>
            <a:ext cx="3510390" cy="369332"/>
          </a:xfrm>
          <a:prstGeom prst="rect">
            <a:avLst/>
          </a:prstGeom>
          <a:noFill/>
        </p:spPr>
        <p:txBody>
          <a:bodyPr wrap="square" rtlCol="0">
            <a:spAutoFit/>
          </a:bodyPr>
          <a:lstStyle/>
          <a:p>
            <a:pPr algn="ctr"/>
            <a:r>
              <a:rPr lang="en-US" altLang="zh-CN" sz="1800" b="1" dirty="0">
                <a:solidFill>
                  <a:srgbClr val="ADADAD"/>
                </a:solidFill>
              </a:rPr>
              <a:t>Network structure</a:t>
            </a:r>
            <a:endParaRPr lang="zh-CN" altLang="en-US" sz="1800" b="1" dirty="0">
              <a:solidFill>
                <a:srgbClr val="ADADAD"/>
              </a:solidFill>
            </a:endParaRPr>
          </a:p>
        </p:txBody>
      </p:sp>
      <p:sp>
        <p:nvSpPr>
          <p:cNvPr id="40" name="文本框 39"/>
          <p:cNvSpPr txBox="1"/>
          <p:nvPr/>
        </p:nvSpPr>
        <p:spPr>
          <a:xfrm>
            <a:off x="1709682" y="1621855"/>
            <a:ext cx="2484276" cy="338554"/>
          </a:xfrm>
          <a:prstGeom prst="rect">
            <a:avLst/>
          </a:prstGeom>
          <a:noFill/>
        </p:spPr>
        <p:txBody>
          <a:bodyPr wrap="square" rtlCol="0">
            <a:spAutoFit/>
          </a:bodyPr>
          <a:lstStyle/>
          <a:p>
            <a:pPr algn="ctr"/>
            <a:r>
              <a:rPr lang="en-US" altLang="zh-CN" sz="1600" b="1" dirty="0">
                <a:solidFill>
                  <a:schemeClr val="accent6"/>
                </a:solidFill>
              </a:rPr>
              <a:t>Microscopic structure</a:t>
            </a:r>
            <a:endParaRPr lang="zh-CN" altLang="en-US" sz="1600" b="1" dirty="0">
              <a:solidFill>
                <a:schemeClr val="accent6"/>
              </a:solidFill>
            </a:endParaRPr>
          </a:p>
        </p:txBody>
      </p:sp>
      <p:sp>
        <p:nvSpPr>
          <p:cNvPr id="41" name="文本框 40"/>
          <p:cNvSpPr txBox="1"/>
          <p:nvPr/>
        </p:nvSpPr>
        <p:spPr>
          <a:xfrm>
            <a:off x="1871701" y="1945891"/>
            <a:ext cx="2597537" cy="430887"/>
          </a:xfrm>
          <a:prstGeom prst="rect">
            <a:avLst/>
          </a:prstGeom>
          <a:noFill/>
        </p:spPr>
        <p:txBody>
          <a:bodyPr wrap="square" rtlCol="0">
            <a:spAutoFit/>
          </a:bodyPr>
          <a:lstStyle/>
          <a:p>
            <a:r>
              <a:rPr lang="en-US" altLang="zh-CN" sz="1100" dirty="0">
                <a:solidFill>
                  <a:srgbClr val="ADADAD"/>
                </a:solidFill>
              </a:rPr>
              <a:t>Pairwise structure: first-order and second-order proximities</a:t>
            </a:r>
            <a:endParaRPr lang="zh-CN" altLang="en-US" sz="1100" dirty="0">
              <a:solidFill>
                <a:srgbClr val="ADADAD"/>
              </a:solidFill>
            </a:endParaRPr>
          </a:p>
        </p:txBody>
      </p:sp>
      <p:sp>
        <p:nvSpPr>
          <p:cNvPr id="42" name="文本框 41"/>
          <p:cNvSpPr txBox="1"/>
          <p:nvPr/>
        </p:nvSpPr>
        <p:spPr>
          <a:xfrm>
            <a:off x="1709682" y="2741535"/>
            <a:ext cx="2484276" cy="338554"/>
          </a:xfrm>
          <a:prstGeom prst="rect">
            <a:avLst/>
          </a:prstGeom>
          <a:noFill/>
        </p:spPr>
        <p:txBody>
          <a:bodyPr wrap="square" rtlCol="0">
            <a:spAutoFit/>
          </a:bodyPr>
          <a:lstStyle/>
          <a:p>
            <a:pPr algn="ctr"/>
            <a:r>
              <a:rPr lang="en-US" altLang="zh-CN" sz="1600" b="1" dirty="0">
                <a:solidFill>
                  <a:schemeClr val="accent6"/>
                </a:solidFill>
              </a:rPr>
              <a:t>Mesoscopic structure</a:t>
            </a:r>
            <a:endParaRPr lang="zh-CN" altLang="en-US" sz="1600" b="1" dirty="0">
              <a:solidFill>
                <a:schemeClr val="accent6"/>
              </a:solidFill>
            </a:endParaRPr>
          </a:p>
        </p:txBody>
      </p:sp>
      <p:sp>
        <p:nvSpPr>
          <p:cNvPr id="43" name="文本框 42"/>
          <p:cNvSpPr txBox="1"/>
          <p:nvPr/>
        </p:nvSpPr>
        <p:spPr>
          <a:xfrm>
            <a:off x="1871700" y="3065571"/>
            <a:ext cx="2430270" cy="430887"/>
          </a:xfrm>
          <a:prstGeom prst="rect">
            <a:avLst/>
          </a:prstGeom>
          <a:noFill/>
        </p:spPr>
        <p:txBody>
          <a:bodyPr wrap="square" rtlCol="0">
            <a:spAutoFit/>
          </a:bodyPr>
          <a:lstStyle/>
          <a:p>
            <a:r>
              <a:rPr lang="en-US" altLang="zh-CN" sz="1100" dirty="0">
                <a:solidFill>
                  <a:srgbClr val="ADADAD"/>
                </a:solidFill>
              </a:rPr>
              <a:t>Community structure: proximities among</a:t>
            </a:r>
            <a:r>
              <a:rPr lang="zh-CN" altLang="en-US" sz="1100" dirty="0">
                <a:solidFill>
                  <a:srgbClr val="ADADAD"/>
                </a:solidFill>
              </a:rPr>
              <a:t> </a:t>
            </a:r>
            <a:r>
              <a:rPr lang="en-US" altLang="zh-CN" sz="1100" dirty="0">
                <a:solidFill>
                  <a:srgbClr val="ADADAD"/>
                </a:solidFill>
              </a:rPr>
              <a:t>a group</a:t>
            </a:r>
            <a:endParaRPr lang="zh-CN" altLang="en-US" sz="1100" dirty="0">
              <a:solidFill>
                <a:srgbClr val="ADADAD"/>
              </a:solidFill>
            </a:endParaRPr>
          </a:p>
        </p:txBody>
      </p:sp>
      <p:sp>
        <p:nvSpPr>
          <p:cNvPr id="44" name="矩形 43"/>
          <p:cNvSpPr/>
          <p:nvPr/>
        </p:nvSpPr>
        <p:spPr>
          <a:xfrm>
            <a:off x="1744271" y="2740229"/>
            <a:ext cx="2803439" cy="87984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45" name="矩形 44"/>
          <p:cNvSpPr/>
          <p:nvPr/>
        </p:nvSpPr>
        <p:spPr>
          <a:xfrm>
            <a:off x="1733972" y="1606103"/>
            <a:ext cx="2803439" cy="87984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46" name="内容占位符 2"/>
          <p:cNvSpPr>
            <a:spLocks noGrp="1"/>
          </p:cNvSpPr>
          <p:nvPr>
            <p:ph idx="1"/>
          </p:nvPr>
        </p:nvSpPr>
        <p:spPr>
          <a:xfrm>
            <a:off x="804672" y="3494804"/>
            <a:ext cx="7667786" cy="996534"/>
          </a:xfrm>
        </p:spPr>
        <p:txBody>
          <a:bodyPr>
            <a:normAutofit lnSpcReduction="10000"/>
          </a:bodyPr>
          <a:lstStyle/>
          <a:p>
            <a:pPr marL="0" indent="0">
              <a:spcBef>
                <a:spcPts val="450"/>
              </a:spcBef>
              <a:buNone/>
            </a:pPr>
            <a:endParaRPr lang="en-US" altLang="zh-CN" sz="800" dirty="0"/>
          </a:p>
          <a:p>
            <a:pPr lvl="1">
              <a:spcBef>
                <a:spcPts val="450"/>
              </a:spcBef>
              <a:buFont typeface="Wingdings" panose="05000000000000000000" pitchFamily="2" charset="2"/>
              <a:buChar char="l"/>
            </a:pPr>
            <a:r>
              <a:rPr lang="en-US" altLang="zh-CN" dirty="0"/>
              <a:t> important features of network: reveal organizational structure</a:t>
            </a:r>
          </a:p>
          <a:p>
            <a:pPr lvl="1">
              <a:spcBef>
                <a:spcPts val="450"/>
              </a:spcBef>
              <a:buFont typeface="Wingdings" panose="05000000000000000000" pitchFamily="2" charset="2"/>
              <a:buChar char="l"/>
            </a:pPr>
            <a:r>
              <a:rPr lang="en-US" altLang="zh-CN" dirty="0"/>
              <a:t> higher level structural constraints on node representations</a:t>
            </a:r>
          </a:p>
          <a:p>
            <a:pPr lvl="1">
              <a:spcBef>
                <a:spcPts val="450"/>
              </a:spcBef>
              <a:buFont typeface="Wingdings" panose="05000000000000000000" pitchFamily="2" charset="2"/>
              <a:buChar char="l"/>
            </a:pPr>
            <a:endParaRPr lang="en-US" altLang="zh-CN" dirty="0"/>
          </a:p>
          <a:p>
            <a:pPr marL="205740" lvl="1" indent="0">
              <a:spcBef>
                <a:spcPts val="450"/>
              </a:spcBef>
              <a:buNone/>
            </a:pPr>
            <a:endParaRPr lang="en-US" altLang="zh-CN" dirty="0"/>
          </a:p>
          <a:p>
            <a:pPr marL="205740" lvl="1" indent="0">
              <a:spcBef>
                <a:spcPts val="450"/>
              </a:spcBef>
              <a:buNone/>
            </a:pPr>
            <a:endParaRPr lang="en-US" altLang="zh-CN" dirty="0"/>
          </a:p>
          <a:p>
            <a:pPr marL="205740" lvl="1" indent="0">
              <a:spcBef>
                <a:spcPts val="450"/>
              </a:spcBef>
              <a:buNone/>
            </a:pPr>
            <a:endParaRPr lang="en-US" altLang="zh-CN" dirty="0"/>
          </a:p>
          <a:p>
            <a:pPr marL="205740" lvl="1" indent="0">
              <a:spcBef>
                <a:spcPts val="450"/>
              </a:spcBef>
              <a:buNone/>
            </a:pPr>
            <a:endParaRPr lang="en-US" altLang="zh-CN" dirty="0"/>
          </a:p>
          <a:p>
            <a:pPr marL="205740" lvl="1" indent="0">
              <a:spcBef>
                <a:spcPts val="450"/>
              </a:spcBef>
              <a:buNone/>
            </a:pPr>
            <a:endParaRPr lang="en-US" altLang="zh-CN" dirty="0"/>
          </a:p>
          <a:p>
            <a:pPr marL="205740" lvl="1" indent="0">
              <a:spcBef>
                <a:spcPts val="450"/>
              </a:spcBef>
              <a:buNone/>
            </a:pPr>
            <a:endParaRPr lang="en-US" altLang="zh-CN" dirty="0"/>
          </a:p>
        </p:txBody>
      </p:sp>
      <p:sp>
        <p:nvSpPr>
          <p:cNvPr id="19" name="矩形 18"/>
          <p:cNvSpPr/>
          <p:nvPr/>
        </p:nvSpPr>
        <p:spPr>
          <a:xfrm>
            <a:off x="1330888" y="4869548"/>
            <a:ext cx="6615354" cy="253916"/>
          </a:xfrm>
          <a:prstGeom prst="rect">
            <a:avLst/>
          </a:prstGeom>
        </p:spPr>
        <p:txBody>
          <a:bodyPr wrap="square">
            <a:spAutoFit/>
          </a:bodyPr>
          <a:lstStyle/>
          <a:p>
            <a:pPr algn="ctr"/>
            <a:r>
              <a:rPr lang="en-US" altLang="zh-CN" sz="1050" dirty="0">
                <a:solidFill>
                  <a:schemeClr val="bg1">
                    <a:lumMod val="25000"/>
                    <a:lumOff val="75000"/>
                  </a:schemeClr>
                </a:solidFill>
                <a:latin typeface="+mj-lt"/>
              </a:rPr>
              <a:t>Xiao Wang</a:t>
            </a:r>
            <a:r>
              <a:rPr lang="zh-CN" altLang="en-US" sz="1050" dirty="0">
                <a:solidFill>
                  <a:schemeClr val="bg1">
                    <a:lumMod val="25000"/>
                    <a:lumOff val="75000"/>
                  </a:schemeClr>
                </a:solidFill>
                <a:latin typeface="+mj-lt"/>
              </a:rPr>
              <a:t> </a:t>
            </a:r>
            <a:r>
              <a:rPr lang="en-US" altLang="zh-CN" sz="1050" dirty="0">
                <a:solidFill>
                  <a:schemeClr val="bg1">
                    <a:lumMod val="25000"/>
                    <a:lumOff val="75000"/>
                  </a:schemeClr>
                </a:solidFill>
                <a:latin typeface="+mj-lt"/>
              </a:rPr>
              <a:t>et</a:t>
            </a:r>
            <a:r>
              <a:rPr lang="zh-CN" altLang="en-US" sz="1050" dirty="0">
                <a:solidFill>
                  <a:schemeClr val="bg1">
                    <a:lumMod val="25000"/>
                    <a:lumOff val="75000"/>
                  </a:schemeClr>
                </a:solidFill>
                <a:latin typeface="+mj-lt"/>
              </a:rPr>
              <a:t> </a:t>
            </a:r>
            <a:r>
              <a:rPr lang="en-US" altLang="zh-CN" sz="1050" dirty="0">
                <a:solidFill>
                  <a:schemeClr val="bg1">
                    <a:lumMod val="25000"/>
                    <a:lumOff val="75000"/>
                  </a:schemeClr>
                </a:solidFill>
                <a:latin typeface="+mj-lt"/>
              </a:rPr>
              <a:t>al. Community Preserving Network Embedding. </a:t>
            </a:r>
            <a:r>
              <a:rPr lang="en-US" altLang="zh-CN" sz="1050" i="1" dirty="0">
                <a:solidFill>
                  <a:schemeClr val="bg1">
                    <a:lumMod val="25000"/>
                    <a:lumOff val="75000"/>
                  </a:schemeClr>
                </a:solidFill>
                <a:latin typeface="+mj-lt"/>
              </a:rPr>
              <a:t>AAAI</a:t>
            </a:r>
            <a:r>
              <a:rPr lang="en-US" altLang="zh-CN" sz="1050" dirty="0">
                <a:solidFill>
                  <a:schemeClr val="bg1">
                    <a:lumMod val="25000"/>
                    <a:lumOff val="75000"/>
                  </a:schemeClr>
                </a:solidFill>
                <a:latin typeface="+mj-lt"/>
              </a:rPr>
              <a:t>, 2017. </a:t>
            </a:r>
            <a:endParaRPr lang="zh-CN" altLang="en-US" sz="1050" dirty="0">
              <a:solidFill>
                <a:schemeClr val="bg1">
                  <a:lumMod val="25000"/>
                  <a:lumOff val="75000"/>
                </a:schemeClr>
              </a:solidFill>
              <a:latin typeface="+mj-lt"/>
            </a:endParaRPr>
          </a:p>
        </p:txBody>
      </p:sp>
    </p:spTree>
    <p:extLst>
      <p:ext uri="{BB962C8B-B14F-4D97-AF65-F5344CB8AC3E}">
        <p14:creationId xmlns:p14="http://schemas.microsoft.com/office/powerpoint/2010/main" val="3741699596"/>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58</a:t>
            </a:fld>
            <a:endParaRPr lang="en-US" sz="1050" b="1" kern="1200">
              <a:solidFill>
                <a:srgbClr val="FFFFFF"/>
              </a:solidFill>
              <a:ea typeface="+mn-ea"/>
              <a:cs typeface="+mn-cs"/>
            </a:endParaRPr>
          </a:p>
        </p:txBody>
      </p:sp>
      <p:sp>
        <p:nvSpPr>
          <p:cNvPr id="53" name="内容占位符 2"/>
          <p:cNvSpPr>
            <a:spLocks noGrp="1"/>
          </p:cNvSpPr>
          <p:nvPr>
            <p:ph idx="1"/>
          </p:nvPr>
        </p:nvSpPr>
        <p:spPr>
          <a:xfrm>
            <a:off x="395288" y="897564"/>
            <a:ext cx="7262812" cy="3960186"/>
          </a:xfrm>
        </p:spPr>
        <p:txBody>
          <a:bodyPr/>
          <a:lstStyle/>
          <a:p>
            <a:pPr>
              <a:buFont typeface="Arial" panose="020B0604020202020204" pitchFamily="34" charset="0"/>
              <a:buChar char="•"/>
            </a:pPr>
            <a:r>
              <a:rPr lang="en-US" altLang="zh-CN" dirty="0"/>
              <a:t> Modularized NMF</a:t>
            </a:r>
          </a:p>
          <a:p>
            <a:pPr marL="491490" lvl="1" indent="-285750">
              <a:buFont typeface="Arial" panose="020B0604020202020204" pitchFamily="34" charset="0"/>
              <a:buChar char="•"/>
            </a:pPr>
            <a:endParaRPr lang="en-US" altLang="zh-CN" dirty="0"/>
          </a:p>
          <a:p>
            <a:pPr marL="491490" lvl="1" indent="-285750">
              <a:buFont typeface="Arial" panose="020B0604020202020204" pitchFamily="34" charset="0"/>
              <a:buChar char="•"/>
            </a:pPr>
            <a:endParaRPr lang="en-US" altLang="zh-CN" dirty="0"/>
          </a:p>
          <a:p>
            <a:pPr marL="491490" lvl="1" indent="-285750">
              <a:buFont typeface="Arial" panose="020B0604020202020204" pitchFamily="34" charset="0"/>
              <a:buChar char="•"/>
            </a:pPr>
            <a:endParaRPr lang="en-US" altLang="zh-CN" dirty="0"/>
          </a:p>
          <a:p>
            <a:pPr marL="491490" lvl="1" indent="-285750">
              <a:buFont typeface="Arial" panose="020B0604020202020204" pitchFamily="34" charset="0"/>
              <a:buChar char="•"/>
            </a:pPr>
            <a:endParaRPr lang="en-US" altLang="zh-CN" dirty="0"/>
          </a:p>
          <a:p>
            <a:pPr marL="491490" lvl="1" indent="-285750">
              <a:buFont typeface="Arial" panose="020B0604020202020204" pitchFamily="34" charset="0"/>
              <a:buChar char="•"/>
            </a:pPr>
            <a:endParaRPr lang="en-US" altLang="zh-CN" dirty="0"/>
          </a:p>
          <a:p>
            <a:pPr marL="491490" lvl="1" indent="-285750">
              <a:buFont typeface="Arial" panose="020B0604020202020204" pitchFamily="34" charset="0"/>
              <a:buChar char="•"/>
            </a:pPr>
            <a:endParaRPr lang="en-US" altLang="zh-CN" dirty="0"/>
          </a:p>
          <a:p>
            <a:pPr marL="491490" lvl="1" indent="-285750">
              <a:buFont typeface="Arial" panose="020B0604020202020204" pitchFamily="34" charset="0"/>
              <a:buChar char="•"/>
            </a:pPr>
            <a:endParaRPr lang="en-US" altLang="zh-CN" dirty="0"/>
          </a:p>
          <a:p>
            <a:pPr marL="491490" lvl="1" indent="-285750">
              <a:buFont typeface="Arial" panose="020B0604020202020204" pitchFamily="34" charset="0"/>
              <a:buChar char="•"/>
            </a:pPr>
            <a:endParaRPr lang="en-US" altLang="zh-CN" dirty="0"/>
          </a:p>
        </p:txBody>
      </p:sp>
      <p:pic>
        <p:nvPicPr>
          <p:cNvPr id="62" name="图片 61"/>
          <p:cNvPicPr>
            <a:picLocks noChangeAspect="1"/>
          </p:cNvPicPr>
          <p:nvPr/>
        </p:nvPicPr>
        <p:blipFill>
          <a:blip r:embed="rId3"/>
          <a:stretch>
            <a:fillRect/>
          </a:stretch>
        </p:blipFill>
        <p:spPr>
          <a:xfrm>
            <a:off x="1709682" y="1545637"/>
            <a:ext cx="5471429" cy="785714"/>
          </a:xfrm>
          <a:prstGeom prst="rect">
            <a:avLst/>
          </a:prstGeom>
        </p:spPr>
      </p:pic>
      <p:sp>
        <p:nvSpPr>
          <p:cNvPr id="71" name="矩形 70"/>
          <p:cNvSpPr/>
          <p:nvPr/>
        </p:nvSpPr>
        <p:spPr>
          <a:xfrm>
            <a:off x="2658857" y="1553247"/>
            <a:ext cx="1337646" cy="365328"/>
          </a:xfrm>
          <a:prstGeom prst="rect">
            <a:avLst/>
          </a:prstGeom>
          <a:no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72" name="矩形 71"/>
          <p:cNvSpPr/>
          <p:nvPr/>
        </p:nvSpPr>
        <p:spPr>
          <a:xfrm>
            <a:off x="5953223" y="1553442"/>
            <a:ext cx="1227888" cy="369233"/>
          </a:xfrm>
          <a:prstGeom prst="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73" name="矩形 72"/>
          <p:cNvSpPr/>
          <p:nvPr/>
        </p:nvSpPr>
        <p:spPr>
          <a:xfrm>
            <a:off x="4219166" y="1553441"/>
            <a:ext cx="1464027" cy="36923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pic>
        <p:nvPicPr>
          <p:cNvPr id="25" name="图片 24"/>
          <p:cNvPicPr>
            <a:picLocks noChangeAspect="1"/>
          </p:cNvPicPr>
          <p:nvPr/>
        </p:nvPicPr>
        <p:blipFill rotWithShape="1">
          <a:blip r:embed="rId3"/>
          <a:srcRect l="16780" r="57557" b="54566"/>
          <a:stretch/>
        </p:blipFill>
        <p:spPr>
          <a:xfrm>
            <a:off x="1817694" y="2594190"/>
            <a:ext cx="1404156" cy="356981"/>
          </a:xfrm>
          <a:prstGeom prst="rect">
            <a:avLst/>
          </a:prstGeom>
        </p:spPr>
      </p:pic>
      <p:sp>
        <p:nvSpPr>
          <p:cNvPr id="26" name="矩形 25"/>
          <p:cNvSpPr/>
          <p:nvPr/>
        </p:nvSpPr>
        <p:spPr>
          <a:xfrm>
            <a:off x="1817694" y="2571750"/>
            <a:ext cx="1404156" cy="401861"/>
          </a:xfrm>
          <a:prstGeom prst="rect">
            <a:avLst/>
          </a:prstGeom>
          <a:no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2" name="文本框 1"/>
          <p:cNvSpPr txBox="1"/>
          <p:nvPr/>
        </p:nvSpPr>
        <p:spPr>
          <a:xfrm>
            <a:off x="3454782" y="2634181"/>
            <a:ext cx="4099055" cy="523220"/>
          </a:xfrm>
          <a:prstGeom prst="rect">
            <a:avLst/>
          </a:prstGeom>
          <a:noFill/>
        </p:spPr>
        <p:txBody>
          <a:bodyPr wrap="square" rtlCol="0">
            <a:spAutoFit/>
          </a:bodyPr>
          <a:lstStyle/>
          <a:p>
            <a:r>
              <a:rPr lang="en-US" altLang="zh-CN" dirty="0">
                <a:solidFill>
                  <a:srgbClr val="ADADAD"/>
                </a:solidFill>
              </a:rPr>
              <a:t>Preserving the first and second order proximity</a:t>
            </a:r>
            <a:endParaRPr lang="zh-CN" altLang="en-US" dirty="0">
              <a:solidFill>
                <a:srgbClr val="ADADAD"/>
              </a:solidFill>
            </a:endParaRPr>
          </a:p>
        </p:txBody>
      </p:sp>
      <p:pic>
        <p:nvPicPr>
          <p:cNvPr id="28" name="图片 27"/>
          <p:cNvPicPr>
            <a:picLocks noChangeAspect="1"/>
          </p:cNvPicPr>
          <p:nvPr/>
        </p:nvPicPr>
        <p:blipFill rotWithShape="1">
          <a:blip r:embed="rId3"/>
          <a:srcRect l="76990" b="58759"/>
          <a:stretch/>
        </p:blipFill>
        <p:spPr>
          <a:xfrm>
            <a:off x="1857037" y="3260882"/>
            <a:ext cx="1258961" cy="324036"/>
          </a:xfrm>
          <a:prstGeom prst="rect">
            <a:avLst/>
          </a:prstGeom>
        </p:spPr>
      </p:pic>
      <p:sp>
        <p:nvSpPr>
          <p:cNvPr id="29" name="矩形 28"/>
          <p:cNvSpPr/>
          <p:nvPr/>
        </p:nvSpPr>
        <p:spPr>
          <a:xfrm>
            <a:off x="1851772" y="3238284"/>
            <a:ext cx="1264226" cy="369233"/>
          </a:xfrm>
          <a:prstGeom prst="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30" name="文本框 29"/>
          <p:cNvSpPr txBox="1"/>
          <p:nvPr/>
        </p:nvSpPr>
        <p:spPr>
          <a:xfrm>
            <a:off x="3454782" y="3284400"/>
            <a:ext cx="4099055" cy="307777"/>
          </a:xfrm>
          <a:prstGeom prst="rect">
            <a:avLst/>
          </a:prstGeom>
          <a:noFill/>
        </p:spPr>
        <p:txBody>
          <a:bodyPr wrap="square" rtlCol="0">
            <a:spAutoFit/>
          </a:bodyPr>
          <a:lstStyle/>
          <a:p>
            <a:r>
              <a:rPr lang="en-US" altLang="zh-CN" dirty="0">
                <a:solidFill>
                  <a:srgbClr val="ADADAD"/>
                </a:solidFill>
              </a:rPr>
              <a:t>Identifying the community structure</a:t>
            </a:r>
            <a:endParaRPr lang="zh-CN" altLang="en-US" dirty="0">
              <a:solidFill>
                <a:srgbClr val="ADADAD"/>
              </a:solidFill>
            </a:endParaRPr>
          </a:p>
        </p:txBody>
      </p:sp>
      <p:pic>
        <p:nvPicPr>
          <p:cNvPr id="31" name="图片 30"/>
          <p:cNvPicPr>
            <a:picLocks noChangeAspect="1"/>
          </p:cNvPicPr>
          <p:nvPr/>
        </p:nvPicPr>
        <p:blipFill rotWithShape="1">
          <a:blip r:embed="rId3"/>
          <a:srcRect l="45972" r="26390" b="59563"/>
          <a:stretch/>
        </p:blipFill>
        <p:spPr>
          <a:xfrm>
            <a:off x="1815512" y="3904159"/>
            <a:ext cx="1512168" cy="317720"/>
          </a:xfrm>
          <a:prstGeom prst="rect">
            <a:avLst/>
          </a:prstGeom>
        </p:spPr>
      </p:pic>
      <p:sp>
        <p:nvSpPr>
          <p:cNvPr id="33" name="矩形 32"/>
          <p:cNvSpPr/>
          <p:nvPr/>
        </p:nvSpPr>
        <p:spPr>
          <a:xfrm>
            <a:off x="1815512" y="3888684"/>
            <a:ext cx="1512168" cy="36923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34" name="文本框 33"/>
          <p:cNvSpPr txBox="1"/>
          <p:nvPr/>
        </p:nvSpPr>
        <p:spPr>
          <a:xfrm>
            <a:off x="3461070" y="3815194"/>
            <a:ext cx="4099055" cy="523220"/>
          </a:xfrm>
          <a:prstGeom prst="rect">
            <a:avLst/>
          </a:prstGeom>
          <a:noFill/>
        </p:spPr>
        <p:txBody>
          <a:bodyPr wrap="square" rtlCol="0">
            <a:spAutoFit/>
          </a:bodyPr>
          <a:lstStyle/>
          <a:p>
            <a:r>
              <a:rPr lang="en-US" altLang="zh-CN" dirty="0">
                <a:solidFill>
                  <a:srgbClr val="ADADAD"/>
                </a:solidFill>
              </a:rPr>
              <a:t>Linking up the node embedding with the community structure</a:t>
            </a:r>
            <a:endParaRPr lang="zh-CN" altLang="en-US" dirty="0">
              <a:solidFill>
                <a:srgbClr val="ADADAD"/>
              </a:solidFill>
            </a:endParaRPr>
          </a:p>
        </p:txBody>
      </p:sp>
      <p:sp>
        <p:nvSpPr>
          <p:cNvPr id="19" name="标题 1">
            <a:extLst>
              <a:ext uri="{FF2B5EF4-FFF2-40B4-BE49-F238E27FC236}">
                <a16:creationId xmlns:a16="http://schemas.microsoft.com/office/drawing/2014/main" id="{B22EF605-3BD1-474B-9223-D8493169B377}"/>
              </a:ext>
            </a:extLst>
          </p:cNvPr>
          <p:cNvSpPr txBox="1">
            <a:spLocks/>
          </p:cNvSpPr>
          <p:nvPr/>
        </p:nvSpPr>
        <p:spPr>
          <a:xfrm>
            <a:off x="335919" y="91344"/>
            <a:ext cx="637270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defRPr/>
            </a:pPr>
            <a:r>
              <a:rPr lang="en-US" altLang="zh-CN" sz="2800" b="1" dirty="0">
                <a:latin typeface="微软雅黑" panose="020B0503020204020204" pitchFamily="34" charset="-122"/>
                <a:ea typeface="微软雅黑" panose="020B0503020204020204" pitchFamily="34" charset="-122"/>
              </a:rPr>
              <a:t>Community-preserving: M-NMF </a:t>
            </a:r>
            <a:endParaRPr lang="zh-CN" altLang="en-US" sz="2800" b="1" dirty="0">
              <a:latin typeface="微软雅黑" panose="020B0503020204020204" pitchFamily="34" charset="-122"/>
              <a:ea typeface="微软雅黑" panose="020B0503020204020204" pitchFamily="34" charset="-122"/>
            </a:endParaRPr>
          </a:p>
        </p:txBody>
      </p:sp>
      <p:sp>
        <p:nvSpPr>
          <p:cNvPr id="18" name="矩形 17"/>
          <p:cNvSpPr/>
          <p:nvPr/>
        </p:nvSpPr>
        <p:spPr>
          <a:xfrm>
            <a:off x="1330888" y="4869548"/>
            <a:ext cx="6615354" cy="253916"/>
          </a:xfrm>
          <a:prstGeom prst="rect">
            <a:avLst/>
          </a:prstGeom>
        </p:spPr>
        <p:txBody>
          <a:bodyPr wrap="square">
            <a:spAutoFit/>
          </a:bodyPr>
          <a:lstStyle/>
          <a:p>
            <a:pPr algn="ctr"/>
            <a:r>
              <a:rPr lang="en-US" altLang="zh-CN" sz="1050" dirty="0">
                <a:solidFill>
                  <a:schemeClr val="bg1">
                    <a:lumMod val="25000"/>
                    <a:lumOff val="75000"/>
                  </a:schemeClr>
                </a:solidFill>
                <a:latin typeface="+mj-lt"/>
              </a:rPr>
              <a:t>Xiao Wang</a:t>
            </a:r>
            <a:r>
              <a:rPr lang="zh-CN" altLang="en-US" sz="1050" dirty="0">
                <a:solidFill>
                  <a:schemeClr val="bg1">
                    <a:lumMod val="25000"/>
                    <a:lumOff val="75000"/>
                  </a:schemeClr>
                </a:solidFill>
                <a:latin typeface="+mj-lt"/>
              </a:rPr>
              <a:t> </a:t>
            </a:r>
            <a:r>
              <a:rPr lang="en-US" altLang="zh-CN" sz="1050" dirty="0">
                <a:solidFill>
                  <a:schemeClr val="bg1">
                    <a:lumMod val="25000"/>
                    <a:lumOff val="75000"/>
                  </a:schemeClr>
                </a:solidFill>
                <a:latin typeface="+mj-lt"/>
              </a:rPr>
              <a:t>et</a:t>
            </a:r>
            <a:r>
              <a:rPr lang="zh-CN" altLang="en-US" sz="1050" dirty="0">
                <a:solidFill>
                  <a:schemeClr val="bg1">
                    <a:lumMod val="25000"/>
                    <a:lumOff val="75000"/>
                  </a:schemeClr>
                </a:solidFill>
                <a:latin typeface="+mj-lt"/>
              </a:rPr>
              <a:t> </a:t>
            </a:r>
            <a:r>
              <a:rPr lang="en-US" altLang="zh-CN" sz="1050" dirty="0">
                <a:solidFill>
                  <a:schemeClr val="bg1">
                    <a:lumMod val="25000"/>
                    <a:lumOff val="75000"/>
                  </a:schemeClr>
                </a:solidFill>
                <a:latin typeface="+mj-lt"/>
              </a:rPr>
              <a:t>al. Community Preserving Network Embedding. </a:t>
            </a:r>
            <a:r>
              <a:rPr lang="en-US" altLang="zh-CN" sz="1050" i="1" dirty="0">
                <a:solidFill>
                  <a:schemeClr val="bg1">
                    <a:lumMod val="25000"/>
                    <a:lumOff val="75000"/>
                  </a:schemeClr>
                </a:solidFill>
                <a:latin typeface="+mj-lt"/>
              </a:rPr>
              <a:t>AAAI</a:t>
            </a:r>
            <a:r>
              <a:rPr lang="en-US" altLang="zh-CN" sz="1050" dirty="0">
                <a:solidFill>
                  <a:schemeClr val="bg1">
                    <a:lumMod val="25000"/>
                    <a:lumOff val="75000"/>
                  </a:schemeClr>
                </a:solidFill>
                <a:latin typeface="+mj-lt"/>
              </a:rPr>
              <a:t>, 2017. </a:t>
            </a:r>
            <a:endParaRPr lang="zh-CN" altLang="en-US" sz="1050" dirty="0">
              <a:solidFill>
                <a:schemeClr val="bg1">
                  <a:lumMod val="25000"/>
                  <a:lumOff val="75000"/>
                </a:schemeClr>
              </a:solidFill>
              <a:latin typeface="+mj-lt"/>
            </a:endParaRPr>
          </a:p>
        </p:txBody>
      </p:sp>
    </p:spTree>
    <p:extLst>
      <p:ext uri="{BB962C8B-B14F-4D97-AF65-F5344CB8AC3E}">
        <p14:creationId xmlns:p14="http://schemas.microsoft.com/office/powerpoint/2010/main" val="1676103789"/>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59</a:t>
            </a:fld>
            <a:endParaRPr lang="en-US" sz="1050" b="1" kern="1200">
              <a:solidFill>
                <a:srgbClr val="FFFFFF"/>
              </a:solidFill>
              <a:ea typeface="+mn-ea"/>
              <a:cs typeface="+mn-cs"/>
            </a:endParaRPr>
          </a:p>
        </p:txBody>
      </p:sp>
      <p:pic>
        <p:nvPicPr>
          <p:cNvPr id="22" name="图片 21"/>
          <p:cNvPicPr>
            <a:picLocks noChangeAspect="1"/>
          </p:cNvPicPr>
          <p:nvPr/>
        </p:nvPicPr>
        <p:blipFill>
          <a:blip r:embed="rId3"/>
          <a:stretch>
            <a:fillRect/>
          </a:stretch>
        </p:blipFill>
        <p:spPr>
          <a:xfrm>
            <a:off x="1478377" y="1599643"/>
            <a:ext cx="6290474" cy="2260970"/>
          </a:xfrm>
          <a:prstGeom prst="rect">
            <a:avLst/>
          </a:prstGeom>
        </p:spPr>
      </p:pic>
      <p:sp>
        <p:nvSpPr>
          <p:cNvPr id="23" name="文本框 22"/>
          <p:cNvSpPr txBox="1"/>
          <p:nvPr/>
        </p:nvSpPr>
        <p:spPr>
          <a:xfrm>
            <a:off x="1452361" y="1037369"/>
            <a:ext cx="6251987" cy="369332"/>
          </a:xfrm>
          <a:prstGeom prst="rect">
            <a:avLst/>
          </a:prstGeom>
          <a:noFill/>
        </p:spPr>
        <p:txBody>
          <a:bodyPr wrap="square" rtlCol="0">
            <a:spAutoFit/>
          </a:bodyPr>
          <a:lstStyle/>
          <a:p>
            <a:pPr algn="ctr"/>
            <a:r>
              <a:rPr lang="en-US" altLang="zh-CN" sz="1800" b="1" dirty="0">
                <a:solidFill>
                  <a:srgbClr val="ADADAD"/>
                </a:solidFill>
              </a:rPr>
              <a:t>Evaluation – node clustering</a:t>
            </a:r>
            <a:endParaRPr lang="zh-CN" altLang="en-US" sz="1800" b="1" i="1" dirty="0">
              <a:solidFill>
                <a:srgbClr val="ADADAD"/>
              </a:solidFill>
            </a:endParaRPr>
          </a:p>
        </p:txBody>
      </p:sp>
      <p:sp>
        <p:nvSpPr>
          <p:cNvPr id="24" name="矩形 23"/>
          <p:cNvSpPr/>
          <p:nvPr/>
        </p:nvSpPr>
        <p:spPr>
          <a:xfrm>
            <a:off x="6192180" y="2024408"/>
            <a:ext cx="1576671" cy="183620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9" name="标题 1">
            <a:extLst>
              <a:ext uri="{FF2B5EF4-FFF2-40B4-BE49-F238E27FC236}">
                <a16:creationId xmlns:a16="http://schemas.microsoft.com/office/drawing/2014/main" id="{F06D44F7-1A8A-9B4A-8487-23A5084B96FE}"/>
              </a:ext>
            </a:extLst>
          </p:cNvPr>
          <p:cNvSpPr txBox="1">
            <a:spLocks/>
          </p:cNvSpPr>
          <p:nvPr/>
        </p:nvSpPr>
        <p:spPr>
          <a:xfrm>
            <a:off x="335919" y="91344"/>
            <a:ext cx="637270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defRPr/>
            </a:pPr>
            <a:r>
              <a:rPr lang="en-US" altLang="zh-CN" sz="2800" b="1" dirty="0">
                <a:latin typeface="微软雅黑" panose="020B0503020204020204" pitchFamily="34" charset="-122"/>
                <a:ea typeface="微软雅黑" panose="020B0503020204020204" pitchFamily="34" charset="-122"/>
              </a:rPr>
              <a:t>Community-preserving: M-NMF </a:t>
            </a:r>
            <a:endParaRPr lang="zh-CN" altLang="en-US" sz="2800" b="1" dirty="0">
              <a:latin typeface="微软雅黑" panose="020B0503020204020204" pitchFamily="34" charset="-122"/>
              <a:ea typeface="微软雅黑" panose="020B0503020204020204" pitchFamily="34" charset="-122"/>
            </a:endParaRPr>
          </a:p>
        </p:txBody>
      </p:sp>
      <p:sp>
        <p:nvSpPr>
          <p:cNvPr id="8" name="内容占位符 2">
            <a:extLst>
              <a:ext uri="{FF2B5EF4-FFF2-40B4-BE49-F238E27FC236}">
                <a16:creationId xmlns:a16="http://schemas.microsoft.com/office/drawing/2014/main" id="{92C71CE3-84F5-B14C-B8CF-C5F3E7494474}"/>
              </a:ext>
            </a:extLst>
          </p:cNvPr>
          <p:cNvSpPr txBox="1">
            <a:spLocks/>
          </p:cNvSpPr>
          <p:nvPr/>
        </p:nvSpPr>
        <p:spPr>
          <a:xfrm>
            <a:off x="1666041" y="3799179"/>
            <a:ext cx="6275193" cy="810090"/>
          </a:xfrm>
          <a:prstGeom prst="rect">
            <a:avLst/>
          </a:prstGeom>
        </p:spPr>
        <p:txBody>
          <a:bodyPr vert="horz" lIns="68580" tIns="34290" rIns="68580" bIns="3429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05740" lvl="1" indent="0">
              <a:buClr>
                <a:srgbClr val="ADADAD"/>
              </a:buClr>
              <a:buNone/>
            </a:pPr>
            <a:endParaRPr lang="en-US" altLang="zh-CN" sz="1500" dirty="0">
              <a:solidFill>
                <a:srgbClr val="ADADAD"/>
              </a:solidFill>
            </a:endParaRPr>
          </a:p>
          <a:p>
            <a:pPr lvl="1">
              <a:buClr>
                <a:srgbClr val="ADADAD"/>
              </a:buClr>
              <a:buFont typeface="Wingdings" panose="05000000000000000000" pitchFamily="2" charset="2"/>
              <a:buChar char="l"/>
            </a:pPr>
            <a:r>
              <a:rPr lang="en-US" altLang="zh-CN" sz="1500" dirty="0">
                <a:solidFill>
                  <a:srgbClr val="ADADAD"/>
                </a:solidFill>
              </a:rPr>
              <a:t>achieve the best results on eight of nine networks</a:t>
            </a:r>
          </a:p>
          <a:p>
            <a:pPr lvl="1">
              <a:buClr>
                <a:srgbClr val="ADADAD"/>
              </a:buClr>
              <a:buFont typeface="Wingdings" panose="05000000000000000000" pitchFamily="2" charset="2"/>
              <a:buChar char="l"/>
            </a:pPr>
            <a:r>
              <a:rPr lang="en-US" altLang="zh-CN" sz="1500" dirty="0">
                <a:solidFill>
                  <a:srgbClr val="ADADAD"/>
                </a:solidFill>
              </a:rPr>
              <a:t>consistently show better performance than M-NMF0</a:t>
            </a:r>
          </a:p>
          <a:p>
            <a:pPr lvl="1">
              <a:buClr>
                <a:srgbClr val="ADADAD"/>
              </a:buClr>
              <a:buFont typeface="Wingdings" panose="05000000000000000000" pitchFamily="2" charset="2"/>
              <a:buChar char="l"/>
            </a:pPr>
            <a:endParaRPr lang="en-US" altLang="zh-CN" sz="1500" dirty="0">
              <a:solidFill>
                <a:srgbClr val="ADADAD"/>
              </a:solidFill>
            </a:endParaRPr>
          </a:p>
          <a:p>
            <a:pPr marL="205740" lvl="1" indent="0">
              <a:buClr>
                <a:srgbClr val="ADADAD"/>
              </a:buClr>
              <a:buNone/>
            </a:pPr>
            <a:endParaRPr lang="en-US" altLang="zh-CN" sz="1500" dirty="0">
              <a:solidFill>
                <a:srgbClr val="ADADAD"/>
              </a:solidFill>
            </a:endParaRPr>
          </a:p>
          <a:p>
            <a:pPr marL="205740" lvl="1" indent="0">
              <a:buNone/>
            </a:pPr>
            <a:endParaRPr lang="en-US" altLang="zh-CN" sz="1500" dirty="0">
              <a:solidFill>
                <a:srgbClr val="ADADAD"/>
              </a:solidFill>
            </a:endParaRPr>
          </a:p>
          <a:p>
            <a:pPr marL="205740" lvl="1" indent="0">
              <a:buNone/>
            </a:pPr>
            <a:endParaRPr lang="en-US" altLang="zh-CN" sz="1500" dirty="0">
              <a:solidFill>
                <a:srgbClr val="ADADAD"/>
              </a:solidFill>
            </a:endParaRPr>
          </a:p>
          <a:p>
            <a:pPr marL="205740" lvl="1" indent="0">
              <a:buNone/>
            </a:pPr>
            <a:endParaRPr lang="en-US" altLang="zh-CN" sz="1500" dirty="0">
              <a:solidFill>
                <a:srgbClr val="ADADAD"/>
              </a:solidFill>
            </a:endParaRPr>
          </a:p>
          <a:p>
            <a:pPr marL="205740" lvl="1" indent="0">
              <a:buNone/>
            </a:pPr>
            <a:endParaRPr lang="en-US" altLang="zh-CN" sz="1500" dirty="0">
              <a:solidFill>
                <a:srgbClr val="ADADAD"/>
              </a:solidFill>
            </a:endParaRPr>
          </a:p>
          <a:p>
            <a:pPr marL="205740" lvl="1" indent="0">
              <a:buNone/>
            </a:pPr>
            <a:endParaRPr lang="en-US" altLang="zh-CN" sz="1500" dirty="0">
              <a:solidFill>
                <a:srgbClr val="ADADAD"/>
              </a:solidFill>
            </a:endParaRPr>
          </a:p>
        </p:txBody>
      </p:sp>
      <p:sp>
        <p:nvSpPr>
          <p:cNvPr id="10" name="矩形 9"/>
          <p:cNvSpPr/>
          <p:nvPr/>
        </p:nvSpPr>
        <p:spPr>
          <a:xfrm>
            <a:off x="1330888" y="4869548"/>
            <a:ext cx="6615354" cy="253916"/>
          </a:xfrm>
          <a:prstGeom prst="rect">
            <a:avLst/>
          </a:prstGeom>
        </p:spPr>
        <p:txBody>
          <a:bodyPr wrap="square">
            <a:spAutoFit/>
          </a:bodyPr>
          <a:lstStyle/>
          <a:p>
            <a:pPr algn="ctr"/>
            <a:r>
              <a:rPr lang="en-US" altLang="zh-CN" sz="1050" dirty="0">
                <a:solidFill>
                  <a:schemeClr val="bg1">
                    <a:lumMod val="25000"/>
                    <a:lumOff val="75000"/>
                  </a:schemeClr>
                </a:solidFill>
                <a:latin typeface="+mj-lt"/>
              </a:rPr>
              <a:t>Xiao Wang</a:t>
            </a:r>
            <a:r>
              <a:rPr lang="zh-CN" altLang="en-US" sz="1050" dirty="0">
                <a:solidFill>
                  <a:schemeClr val="bg1">
                    <a:lumMod val="25000"/>
                    <a:lumOff val="75000"/>
                  </a:schemeClr>
                </a:solidFill>
                <a:latin typeface="+mj-lt"/>
              </a:rPr>
              <a:t> </a:t>
            </a:r>
            <a:r>
              <a:rPr lang="en-US" altLang="zh-CN" sz="1050" dirty="0">
                <a:solidFill>
                  <a:schemeClr val="bg1">
                    <a:lumMod val="25000"/>
                    <a:lumOff val="75000"/>
                  </a:schemeClr>
                </a:solidFill>
                <a:latin typeface="+mj-lt"/>
              </a:rPr>
              <a:t>et</a:t>
            </a:r>
            <a:r>
              <a:rPr lang="zh-CN" altLang="en-US" sz="1050" dirty="0">
                <a:solidFill>
                  <a:schemeClr val="bg1">
                    <a:lumMod val="25000"/>
                    <a:lumOff val="75000"/>
                  </a:schemeClr>
                </a:solidFill>
                <a:latin typeface="+mj-lt"/>
              </a:rPr>
              <a:t> </a:t>
            </a:r>
            <a:r>
              <a:rPr lang="en-US" altLang="zh-CN" sz="1050" dirty="0">
                <a:solidFill>
                  <a:schemeClr val="bg1">
                    <a:lumMod val="25000"/>
                    <a:lumOff val="75000"/>
                  </a:schemeClr>
                </a:solidFill>
                <a:latin typeface="+mj-lt"/>
              </a:rPr>
              <a:t>al. Community Preserving Network Embedding. </a:t>
            </a:r>
            <a:r>
              <a:rPr lang="en-US" altLang="zh-CN" sz="1050" i="1" dirty="0">
                <a:solidFill>
                  <a:schemeClr val="bg1">
                    <a:lumMod val="25000"/>
                    <a:lumOff val="75000"/>
                  </a:schemeClr>
                </a:solidFill>
                <a:latin typeface="+mj-lt"/>
              </a:rPr>
              <a:t>AAAI</a:t>
            </a:r>
            <a:r>
              <a:rPr lang="en-US" altLang="zh-CN" sz="1050" dirty="0">
                <a:solidFill>
                  <a:schemeClr val="bg1">
                    <a:lumMod val="25000"/>
                    <a:lumOff val="75000"/>
                  </a:schemeClr>
                </a:solidFill>
                <a:latin typeface="+mj-lt"/>
              </a:rPr>
              <a:t>, 2017. </a:t>
            </a:r>
            <a:endParaRPr lang="zh-CN" altLang="en-US" sz="1050" dirty="0">
              <a:solidFill>
                <a:schemeClr val="bg1">
                  <a:lumMod val="25000"/>
                  <a:lumOff val="75000"/>
                </a:schemeClr>
              </a:solidFill>
              <a:latin typeface="+mj-lt"/>
            </a:endParaRPr>
          </a:p>
        </p:txBody>
      </p:sp>
    </p:spTree>
    <p:extLst>
      <p:ext uri="{BB962C8B-B14F-4D97-AF65-F5344CB8AC3E}">
        <p14:creationId xmlns:p14="http://schemas.microsoft.com/office/powerpoint/2010/main" val="2162506414"/>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6</a:t>
            </a:fld>
            <a:endParaRPr lang="en-US" sz="1050" b="1" kern="1200">
              <a:solidFill>
                <a:srgbClr val="FFFFFF"/>
              </a:solidFill>
              <a:ea typeface="+mn-ea"/>
              <a:cs typeface="+mn-cs"/>
            </a:endParaRPr>
          </a:p>
        </p:txBody>
      </p:sp>
      <p:sp>
        <p:nvSpPr>
          <p:cNvPr id="14" name="圆角矩形 13"/>
          <p:cNvSpPr/>
          <p:nvPr/>
        </p:nvSpPr>
        <p:spPr>
          <a:xfrm>
            <a:off x="1127343" y="4191930"/>
            <a:ext cx="6513534" cy="594066"/>
          </a:xfrm>
          <a:prstGeom prst="roundRect">
            <a:avLst/>
          </a:prstGeom>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800" b="1"/>
              <a:t>in </a:t>
            </a:r>
            <a:r>
              <a:rPr lang="en-US" altLang="zh-CN" sz="1800" b="1" i="1"/>
              <a:t>Vector Space</a:t>
            </a:r>
            <a:endParaRPr lang="zh-CN" altLang="en-US" sz="1800" b="1" i="1" dirty="0"/>
          </a:p>
        </p:txBody>
      </p:sp>
      <p:sp>
        <p:nvSpPr>
          <p:cNvPr id="5" name="文本框 4"/>
          <p:cNvSpPr txBox="1"/>
          <p:nvPr/>
        </p:nvSpPr>
        <p:spPr>
          <a:xfrm>
            <a:off x="4999742" y="1020974"/>
            <a:ext cx="2185214" cy="369332"/>
          </a:xfrm>
          <a:prstGeom prst="rect">
            <a:avLst/>
          </a:prstGeom>
          <a:noFill/>
        </p:spPr>
        <p:txBody>
          <a:bodyPr wrap="none" rtlCol="0">
            <a:spAutoFit/>
          </a:bodyPr>
          <a:lstStyle/>
          <a:p>
            <a:r>
              <a:rPr kumimoji="1" lang="en-US" altLang="zh-CN" sz="1800" b="1" dirty="0">
                <a:solidFill>
                  <a:srgbClr val="ADADAD"/>
                </a:solidFill>
              </a:rPr>
              <a:t>Network</a:t>
            </a:r>
            <a:r>
              <a:rPr kumimoji="1" lang="zh-CN" altLang="en-US" sz="1800" b="1" dirty="0">
                <a:solidFill>
                  <a:srgbClr val="ADADAD"/>
                </a:solidFill>
              </a:rPr>
              <a:t> </a:t>
            </a:r>
            <a:r>
              <a:rPr kumimoji="1" lang="en-US" altLang="zh-CN" sz="1800" b="1" dirty="0">
                <a:solidFill>
                  <a:srgbClr val="ADADAD"/>
                </a:solidFill>
              </a:rPr>
              <a:t>Inference</a:t>
            </a:r>
            <a:endParaRPr kumimoji="1" lang="zh-CN" altLang="en-US" sz="1800" b="1" dirty="0">
              <a:solidFill>
                <a:srgbClr val="ADADAD"/>
              </a:solidFill>
            </a:endParaRPr>
          </a:p>
        </p:txBody>
      </p:sp>
      <p:sp>
        <p:nvSpPr>
          <p:cNvPr id="8" name="Shape 60">
            <a:extLst>
              <a:ext uri="{FF2B5EF4-FFF2-40B4-BE49-F238E27FC236}">
                <a16:creationId xmlns:a16="http://schemas.microsoft.com/office/drawing/2014/main" id="{C7E13624-28D8-804B-ADF9-39755A1DC3BB}"/>
              </a:ext>
            </a:extLst>
          </p:cNvPr>
          <p:cNvSpPr txBox="1">
            <a:spLocks noGrp="1"/>
          </p:cNvSpPr>
          <p:nvPr>
            <p:ph type="title"/>
          </p:nvPr>
        </p:nvSpPr>
        <p:spPr>
          <a:xfrm>
            <a:off x="311700" y="246325"/>
            <a:ext cx="8520600" cy="572700"/>
          </a:xfrm>
          <a:prstGeom prst="rect">
            <a:avLst/>
          </a:prstGeom>
        </p:spPr>
        <p:txBody>
          <a:bodyPr spcFirstLastPara="1" wrap="square" lIns="91425" tIns="91425" rIns="91425" bIns="91425" anchor="t" anchorCtr="0">
            <a:noAutofit/>
          </a:bodyPr>
          <a:lstStyle/>
          <a:p>
            <a:pPr lvl="0"/>
            <a:r>
              <a:rPr lang="en-US" dirty="0">
                <a:solidFill>
                  <a:schemeClr val="tx1"/>
                </a:solidFill>
              </a:rPr>
              <a:t>The ultimate goal of network embedding</a:t>
            </a:r>
          </a:p>
        </p:txBody>
      </p:sp>
      <p:sp>
        <p:nvSpPr>
          <p:cNvPr id="6" name="矩形 5">
            <a:extLst>
              <a:ext uri="{FF2B5EF4-FFF2-40B4-BE49-F238E27FC236}">
                <a16:creationId xmlns:a16="http://schemas.microsoft.com/office/drawing/2014/main" id="{78C00C5D-76B9-DF4D-A552-1F571F4BFB6F}"/>
              </a:ext>
            </a:extLst>
          </p:cNvPr>
          <p:cNvSpPr/>
          <p:nvPr/>
        </p:nvSpPr>
        <p:spPr>
          <a:xfrm>
            <a:off x="4449158" y="1412783"/>
            <a:ext cx="4572000" cy="2511970"/>
          </a:xfrm>
          <a:prstGeom prst="rect">
            <a:avLst/>
          </a:prstGeom>
        </p:spPr>
        <p:txBody>
          <a:bodyPr>
            <a:spAutoFit/>
          </a:bodyPr>
          <a:lstStyle/>
          <a:p>
            <a:pPr marL="914400" lvl="1" indent="-317500">
              <a:lnSpc>
                <a:spcPct val="115000"/>
              </a:lnSpc>
              <a:spcBef>
                <a:spcPts val="600"/>
              </a:spcBef>
              <a:buClr>
                <a:schemeClr val="lt2"/>
              </a:buClr>
              <a:buSzPts val="1400"/>
              <a:buFont typeface="Arial" panose="020B0604020202020204" pitchFamily="34" charset="0"/>
              <a:buChar char="•"/>
            </a:pPr>
            <a:r>
              <a:rPr lang="en" altLang="zh-CN" sz="1600" dirty="0">
                <a:solidFill>
                  <a:schemeClr val="lt2"/>
                </a:solidFill>
              </a:rPr>
              <a:t>Node importance</a:t>
            </a:r>
          </a:p>
          <a:p>
            <a:pPr marL="914400" lvl="1" indent="-317500">
              <a:lnSpc>
                <a:spcPct val="115000"/>
              </a:lnSpc>
              <a:spcBef>
                <a:spcPts val="600"/>
              </a:spcBef>
              <a:buClr>
                <a:schemeClr val="lt2"/>
              </a:buClr>
              <a:buSzPts val="1400"/>
              <a:buFont typeface="Arial" panose="020B0604020202020204" pitchFamily="34" charset="0"/>
              <a:buChar char="•"/>
            </a:pPr>
            <a:r>
              <a:rPr lang="en" altLang="zh-CN" sz="1600" dirty="0">
                <a:solidFill>
                  <a:schemeClr val="lt2"/>
                </a:solidFill>
              </a:rPr>
              <a:t>Community detection</a:t>
            </a:r>
          </a:p>
          <a:p>
            <a:pPr marL="914400" lvl="1" indent="-317500">
              <a:lnSpc>
                <a:spcPct val="115000"/>
              </a:lnSpc>
              <a:spcBef>
                <a:spcPts val="600"/>
              </a:spcBef>
              <a:buClr>
                <a:schemeClr val="lt2"/>
              </a:buClr>
              <a:buSzPts val="1400"/>
              <a:buFont typeface="Arial" panose="020B0604020202020204" pitchFamily="34" charset="0"/>
              <a:buChar char="•"/>
            </a:pPr>
            <a:r>
              <a:rPr lang="en" altLang="zh-CN" sz="1600" dirty="0">
                <a:solidFill>
                  <a:schemeClr val="lt2"/>
                </a:solidFill>
              </a:rPr>
              <a:t>Network distance</a:t>
            </a:r>
          </a:p>
          <a:p>
            <a:pPr marL="914400" lvl="1" indent="-317500">
              <a:lnSpc>
                <a:spcPct val="115000"/>
              </a:lnSpc>
              <a:spcBef>
                <a:spcPts val="600"/>
              </a:spcBef>
              <a:buClr>
                <a:schemeClr val="lt2"/>
              </a:buClr>
              <a:buSzPts val="1400"/>
              <a:buFont typeface="Arial" panose="020B0604020202020204" pitchFamily="34" charset="0"/>
              <a:buChar char="•"/>
            </a:pPr>
            <a:r>
              <a:rPr lang="en" altLang="zh-CN" sz="1600" dirty="0">
                <a:solidFill>
                  <a:schemeClr val="lt2"/>
                </a:solidFill>
              </a:rPr>
              <a:t>Link prediction</a:t>
            </a:r>
          </a:p>
          <a:p>
            <a:pPr marL="914400" lvl="1" indent="-317500">
              <a:lnSpc>
                <a:spcPct val="115000"/>
              </a:lnSpc>
              <a:spcBef>
                <a:spcPts val="600"/>
              </a:spcBef>
              <a:buClr>
                <a:schemeClr val="lt2"/>
              </a:buClr>
              <a:buSzPts val="1400"/>
              <a:buFont typeface="Arial" panose="020B0604020202020204" pitchFamily="34" charset="0"/>
              <a:buChar char="•"/>
            </a:pPr>
            <a:r>
              <a:rPr lang="en" altLang="zh-CN" sz="1600" dirty="0">
                <a:solidFill>
                  <a:schemeClr val="lt2"/>
                </a:solidFill>
              </a:rPr>
              <a:t>Node classification</a:t>
            </a:r>
          </a:p>
          <a:p>
            <a:pPr marL="914400" lvl="1" indent="-317500">
              <a:lnSpc>
                <a:spcPct val="115000"/>
              </a:lnSpc>
              <a:spcBef>
                <a:spcPts val="600"/>
              </a:spcBef>
              <a:buClr>
                <a:schemeClr val="lt2"/>
              </a:buClr>
              <a:buSzPts val="1400"/>
              <a:buFont typeface="Arial" panose="020B0604020202020204" pitchFamily="34" charset="0"/>
              <a:buChar char="•"/>
            </a:pPr>
            <a:r>
              <a:rPr lang="en" altLang="zh-CN" sz="1600" dirty="0">
                <a:solidFill>
                  <a:schemeClr val="lt2"/>
                </a:solidFill>
              </a:rPr>
              <a:t>Network evolution</a:t>
            </a:r>
          </a:p>
          <a:p>
            <a:pPr marL="914400" lvl="1" indent="-317500">
              <a:lnSpc>
                <a:spcPct val="115000"/>
              </a:lnSpc>
              <a:spcBef>
                <a:spcPts val="600"/>
              </a:spcBef>
              <a:buClr>
                <a:schemeClr val="lt2"/>
              </a:buClr>
              <a:buSzPts val="1400"/>
              <a:buFont typeface="Arial" panose="020B0604020202020204" pitchFamily="34" charset="0"/>
              <a:buChar char="•"/>
            </a:pPr>
            <a:r>
              <a:rPr lang="en" altLang="zh-CN" sz="1600" dirty="0">
                <a:solidFill>
                  <a:schemeClr val="lt2"/>
                </a:solidFill>
              </a:rPr>
              <a:t>…</a:t>
            </a:r>
          </a:p>
        </p:txBody>
      </p:sp>
      <p:grpSp>
        <p:nvGrpSpPr>
          <p:cNvPr id="13" name="组合 12">
            <a:extLst>
              <a:ext uri="{FF2B5EF4-FFF2-40B4-BE49-F238E27FC236}">
                <a16:creationId xmlns:a16="http://schemas.microsoft.com/office/drawing/2014/main" id="{9A40493F-97E6-BE46-A6C1-A0E0055D0472}"/>
              </a:ext>
            </a:extLst>
          </p:cNvPr>
          <p:cNvGrpSpPr/>
          <p:nvPr/>
        </p:nvGrpSpPr>
        <p:grpSpPr>
          <a:xfrm>
            <a:off x="1127343" y="930887"/>
            <a:ext cx="3733598" cy="2851973"/>
            <a:chOff x="1836604" y="930887"/>
            <a:chExt cx="3024336" cy="2268252"/>
          </a:xfrm>
        </p:grpSpPr>
        <p:pic>
          <p:nvPicPr>
            <p:cNvPr id="10" name="图片 9">
              <a:extLst>
                <a:ext uri="{FF2B5EF4-FFF2-40B4-BE49-F238E27FC236}">
                  <a16:creationId xmlns:a16="http://schemas.microsoft.com/office/drawing/2014/main" id="{1C5B5ED7-01B7-C940-B300-51AEAE228CCD}"/>
                </a:ext>
              </a:extLst>
            </p:cNvPr>
            <p:cNvPicPr>
              <a:picLocks noChangeAspect="1"/>
            </p:cNvPicPr>
            <p:nvPr/>
          </p:nvPicPr>
          <p:blipFill>
            <a:blip r:embed="rId3"/>
            <a:stretch>
              <a:fillRect/>
            </a:stretch>
          </p:blipFill>
          <p:spPr>
            <a:xfrm>
              <a:off x="1981448" y="1200917"/>
              <a:ext cx="2586863" cy="1904950"/>
            </a:xfrm>
            <a:prstGeom prst="rect">
              <a:avLst/>
            </a:prstGeom>
          </p:spPr>
        </p:pic>
        <p:cxnSp>
          <p:nvCxnSpPr>
            <p:cNvPr id="11" name="直接箭头连接符 4">
              <a:extLst>
                <a:ext uri="{FF2B5EF4-FFF2-40B4-BE49-F238E27FC236}">
                  <a16:creationId xmlns:a16="http://schemas.microsoft.com/office/drawing/2014/main" id="{3C78CE25-CDE4-9C4E-992C-4A462790AE5E}"/>
                </a:ext>
              </a:extLst>
            </p:cNvPr>
            <p:cNvCxnSpPr>
              <a:cxnSpLocks/>
            </p:cNvCxnSpPr>
            <p:nvPr/>
          </p:nvCxnSpPr>
          <p:spPr>
            <a:xfrm>
              <a:off x="1836604" y="3199139"/>
              <a:ext cx="302433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3">
              <a:extLst>
                <a:ext uri="{FF2B5EF4-FFF2-40B4-BE49-F238E27FC236}">
                  <a16:creationId xmlns:a16="http://schemas.microsoft.com/office/drawing/2014/main" id="{C58AE9CF-4A35-9C4E-8280-F1AA91527789}"/>
                </a:ext>
              </a:extLst>
            </p:cNvPr>
            <p:cNvCxnSpPr>
              <a:cxnSpLocks/>
            </p:cNvCxnSpPr>
            <p:nvPr/>
          </p:nvCxnSpPr>
          <p:spPr>
            <a:xfrm flipV="1">
              <a:off x="1836604" y="930887"/>
              <a:ext cx="0" cy="22682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0480054"/>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60</a:t>
            </a:fld>
            <a:endParaRPr lang="en-US" sz="1050" b="1" kern="1200">
              <a:solidFill>
                <a:srgbClr val="FFFFFF"/>
              </a:solidFill>
              <a:ea typeface="+mn-ea"/>
              <a:cs typeface="+mn-cs"/>
            </a:endParaRPr>
          </a:p>
        </p:txBody>
      </p:sp>
      <p:sp>
        <p:nvSpPr>
          <p:cNvPr id="21" name="标题 1"/>
          <p:cNvSpPr txBox="1">
            <a:spLocks/>
          </p:cNvSpPr>
          <p:nvPr/>
        </p:nvSpPr>
        <p:spPr>
          <a:xfrm>
            <a:off x="317243" y="89188"/>
            <a:ext cx="637270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defRPr/>
            </a:pPr>
            <a:r>
              <a:rPr lang="en-US" altLang="zh-CN" sz="2800" b="1" dirty="0">
                <a:latin typeface="微软雅黑" panose="020B0503020204020204" pitchFamily="34" charset="-122"/>
                <a:ea typeface="微软雅黑" panose="020B0503020204020204" pitchFamily="34" charset="-122"/>
              </a:rPr>
              <a:t>Network Structures</a:t>
            </a:r>
            <a:endParaRPr lang="zh-CN" altLang="en-US" sz="2800" b="1" dirty="0">
              <a:latin typeface="微软雅黑" panose="020B0503020204020204" pitchFamily="34" charset="-122"/>
              <a:ea typeface="微软雅黑" panose="020B0503020204020204" pitchFamily="34" charset="-122"/>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1086966"/>
            <a:ext cx="211455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本框 1"/>
          <p:cNvSpPr txBox="1"/>
          <p:nvPr/>
        </p:nvSpPr>
        <p:spPr>
          <a:xfrm>
            <a:off x="4150906" y="1004030"/>
            <a:ext cx="2646294" cy="369332"/>
          </a:xfrm>
          <a:prstGeom prst="rect">
            <a:avLst/>
          </a:prstGeom>
          <a:noFill/>
        </p:spPr>
        <p:txBody>
          <a:bodyPr wrap="square" rtlCol="0">
            <a:spAutoFit/>
          </a:bodyPr>
          <a:lstStyle/>
          <a:p>
            <a:pPr algn="ctr"/>
            <a:r>
              <a:rPr lang="en-US" altLang="zh-CN" sz="1800" b="1" dirty="0">
                <a:solidFill>
                  <a:srgbClr val="ADADAD"/>
                </a:solidFill>
              </a:rPr>
              <a:t>Nodes &amp; Links</a:t>
            </a:r>
            <a:endParaRPr lang="zh-CN" altLang="en-US" sz="1800" b="1" dirty="0">
              <a:solidFill>
                <a:srgbClr val="ADADAD"/>
              </a:solidFill>
            </a:endParaRPr>
          </a:p>
        </p:txBody>
      </p:sp>
      <p:sp>
        <p:nvSpPr>
          <p:cNvPr id="9" name="文本框 8"/>
          <p:cNvSpPr txBox="1"/>
          <p:nvPr/>
        </p:nvSpPr>
        <p:spPr>
          <a:xfrm>
            <a:off x="4150906" y="1706108"/>
            <a:ext cx="2646294" cy="369332"/>
          </a:xfrm>
          <a:prstGeom prst="rect">
            <a:avLst/>
          </a:prstGeom>
          <a:noFill/>
        </p:spPr>
        <p:txBody>
          <a:bodyPr wrap="square" rtlCol="0">
            <a:spAutoFit/>
          </a:bodyPr>
          <a:lstStyle/>
          <a:p>
            <a:pPr algn="ctr"/>
            <a:r>
              <a:rPr lang="en-US" altLang="zh-CN" sz="1800" b="1" dirty="0">
                <a:solidFill>
                  <a:srgbClr val="ADADAD"/>
                </a:solidFill>
              </a:rPr>
              <a:t>Node Neighborhood</a:t>
            </a:r>
            <a:endParaRPr lang="zh-CN" altLang="en-US" sz="1800" b="1" dirty="0">
              <a:solidFill>
                <a:srgbClr val="ADADAD"/>
              </a:solidFill>
            </a:endParaRPr>
          </a:p>
        </p:txBody>
      </p:sp>
      <p:sp>
        <p:nvSpPr>
          <p:cNvPr id="11" name="文本框 10"/>
          <p:cNvSpPr txBox="1"/>
          <p:nvPr/>
        </p:nvSpPr>
        <p:spPr>
          <a:xfrm>
            <a:off x="3943952" y="3087180"/>
            <a:ext cx="3060202" cy="369332"/>
          </a:xfrm>
          <a:prstGeom prst="rect">
            <a:avLst/>
          </a:prstGeom>
          <a:noFill/>
        </p:spPr>
        <p:txBody>
          <a:bodyPr wrap="square" rtlCol="0">
            <a:spAutoFit/>
          </a:bodyPr>
          <a:lstStyle/>
          <a:p>
            <a:pPr algn="ctr"/>
            <a:r>
              <a:rPr lang="en-US" altLang="zh-CN" sz="1800" b="1" dirty="0">
                <a:solidFill>
                  <a:srgbClr val="ADADAD"/>
                </a:solidFill>
              </a:rPr>
              <a:t>Community Structures</a:t>
            </a:r>
            <a:endParaRPr lang="zh-CN" altLang="en-US" sz="1800" b="1" dirty="0">
              <a:solidFill>
                <a:srgbClr val="ADADAD"/>
              </a:solidFill>
            </a:endParaRPr>
          </a:p>
        </p:txBody>
      </p:sp>
      <p:sp>
        <p:nvSpPr>
          <p:cNvPr id="3" name="下箭头 2"/>
          <p:cNvSpPr/>
          <p:nvPr/>
        </p:nvSpPr>
        <p:spPr>
          <a:xfrm>
            <a:off x="5285032" y="1420181"/>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13" name="下箭头 12"/>
          <p:cNvSpPr/>
          <p:nvPr/>
        </p:nvSpPr>
        <p:spPr>
          <a:xfrm>
            <a:off x="5285032" y="2148901"/>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14" name="下箭头 13"/>
          <p:cNvSpPr/>
          <p:nvPr/>
        </p:nvSpPr>
        <p:spPr>
          <a:xfrm>
            <a:off x="5285032" y="2824337"/>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12" name="文本框 11"/>
          <p:cNvSpPr txBox="1"/>
          <p:nvPr/>
        </p:nvSpPr>
        <p:spPr>
          <a:xfrm>
            <a:off x="4204912" y="2408186"/>
            <a:ext cx="2646294" cy="369332"/>
          </a:xfrm>
          <a:prstGeom prst="rect">
            <a:avLst/>
          </a:prstGeom>
          <a:noFill/>
        </p:spPr>
        <p:txBody>
          <a:bodyPr wrap="square" rtlCol="0">
            <a:spAutoFit/>
          </a:bodyPr>
          <a:lstStyle/>
          <a:p>
            <a:pPr algn="ctr"/>
            <a:r>
              <a:rPr lang="en-US" altLang="zh-CN" sz="1800" b="1" dirty="0">
                <a:solidFill>
                  <a:srgbClr val="ADADAD"/>
                </a:solidFill>
              </a:rPr>
              <a:t>Pair-wise Proximity</a:t>
            </a:r>
            <a:endParaRPr lang="zh-CN" altLang="en-US" sz="1800" b="1" dirty="0">
              <a:solidFill>
                <a:srgbClr val="ADADAD"/>
              </a:solidFill>
            </a:endParaRPr>
          </a:p>
        </p:txBody>
      </p:sp>
      <p:sp>
        <p:nvSpPr>
          <p:cNvPr id="15" name="文本框 14"/>
          <p:cNvSpPr txBox="1"/>
          <p:nvPr/>
        </p:nvSpPr>
        <p:spPr>
          <a:xfrm>
            <a:off x="3943952" y="3766174"/>
            <a:ext cx="3060202" cy="369332"/>
          </a:xfrm>
          <a:prstGeom prst="rect">
            <a:avLst/>
          </a:prstGeom>
          <a:noFill/>
        </p:spPr>
        <p:txBody>
          <a:bodyPr wrap="square" rtlCol="0">
            <a:spAutoFit/>
          </a:bodyPr>
          <a:lstStyle/>
          <a:p>
            <a:pPr algn="ctr"/>
            <a:r>
              <a:rPr lang="en-US" altLang="zh-CN" sz="1800" b="1" dirty="0">
                <a:solidFill>
                  <a:srgbClr val="ADADAD"/>
                </a:solidFill>
              </a:rPr>
              <a:t>Hyper Edges</a:t>
            </a:r>
            <a:endParaRPr lang="zh-CN" altLang="en-US" sz="1800" b="1" dirty="0">
              <a:solidFill>
                <a:srgbClr val="ADADAD"/>
              </a:solidFill>
            </a:endParaRPr>
          </a:p>
        </p:txBody>
      </p:sp>
      <p:sp>
        <p:nvSpPr>
          <p:cNvPr id="16" name="下箭头 15"/>
          <p:cNvSpPr/>
          <p:nvPr/>
        </p:nvSpPr>
        <p:spPr>
          <a:xfrm>
            <a:off x="5285032" y="3503331"/>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17" name="文本框 16"/>
          <p:cNvSpPr txBox="1"/>
          <p:nvPr/>
        </p:nvSpPr>
        <p:spPr>
          <a:xfrm>
            <a:off x="3943952" y="4468252"/>
            <a:ext cx="3060202" cy="369332"/>
          </a:xfrm>
          <a:prstGeom prst="rect">
            <a:avLst/>
          </a:prstGeom>
          <a:noFill/>
        </p:spPr>
        <p:txBody>
          <a:bodyPr wrap="square" rtlCol="0">
            <a:spAutoFit/>
          </a:bodyPr>
          <a:lstStyle/>
          <a:p>
            <a:pPr algn="ctr"/>
            <a:r>
              <a:rPr lang="en-US" altLang="zh-CN" sz="1800" b="1" dirty="0">
                <a:solidFill>
                  <a:srgbClr val="ADADAD"/>
                </a:solidFill>
              </a:rPr>
              <a:t>Global Structure</a:t>
            </a:r>
            <a:endParaRPr lang="zh-CN" altLang="en-US" sz="1800" b="1" dirty="0">
              <a:solidFill>
                <a:srgbClr val="ADADAD"/>
              </a:solidFill>
            </a:endParaRPr>
          </a:p>
        </p:txBody>
      </p:sp>
      <p:sp>
        <p:nvSpPr>
          <p:cNvPr id="18" name="下箭头 17"/>
          <p:cNvSpPr/>
          <p:nvPr/>
        </p:nvSpPr>
        <p:spPr>
          <a:xfrm>
            <a:off x="5285032" y="4254177"/>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5" name="矩形 4"/>
          <p:cNvSpPr/>
          <p:nvPr/>
        </p:nvSpPr>
        <p:spPr>
          <a:xfrm>
            <a:off x="4244189" y="3757914"/>
            <a:ext cx="2405722" cy="423715"/>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zh-CN" altLang="en-US">
              <a:solidFill>
                <a:srgbClr val="ADADAD"/>
              </a:solidFill>
            </a:endParaRPr>
          </a:p>
        </p:txBody>
      </p:sp>
    </p:spTree>
    <p:extLst>
      <p:ext uri="{BB962C8B-B14F-4D97-AF65-F5344CB8AC3E}">
        <p14:creationId xmlns:p14="http://schemas.microsoft.com/office/powerpoint/2010/main" val="3927167743"/>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61</a:t>
            </a:fld>
            <a:endParaRPr lang="en-US"/>
          </a:p>
        </p:txBody>
      </p:sp>
      <p:grpSp>
        <p:nvGrpSpPr>
          <p:cNvPr id="19" name="组合 18"/>
          <p:cNvGrpSpPr/>
          <p:nvPr/>
        </p:nvGrpSpPr>
        <p:grpSpPr>
          <a:xfrm>
            <a:off x="4896036" y="897564"/>
            <a:ext cx="2809668" cy="2870391"/>
            <a:chOff x="0" y="1230283"/>
            <a:chExt cx="3746224" cy="3827188"/>
          </a:xfrm>
        </p:grpSpPr>
        <p:grpSp>
          <p:nvGrpSpPr>
            <p:cNvPr id="20" name="组合 19"/>
            <p:cNvGrpSpPr/>
            <p:nvPr/>
          </p:nvGrpSpPr>
          <p:grpSpPr>
            <a:xfrm>
              <a:off x="0" y="1230283"/>
              <a:ext cx="3746224" cy="3486133"/>
              <a:chOff x="-66953" y="1116864"/>
              <a:chExt cx="4354317" cy="3715915"/>
            </a:xfrm>
            <a:effectLst>
              <a:outerShdw blurRad="50800" dist="38100" dir="2700000" algn="tl" rotWithShape="0">
                <a:prstClr val="black">
                  <a:alpha val="40000"/>
                </a:prstClr>
              </a:outerShdw>
            </a:effectLst>
          </p:grpSpPr>
          <p:sp>
            <p:nvSpPr>
              <p:cNvPr id="23" name="椭圆 22"/>
              <p:cNvSpPr/>
              <p:nvPr/>
            </p:nvSpPr>
            <p:spPr>
              <a:xfrm rot="2529365">
                <a:off x="-66953" y="2884360"/>
                <a:ext cx="2579574" cy="1948419"/>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mc:AlternateContent xmlns:mc="http://schemas.openxmlformats.org/markup-compatibility/2006" xmlns:a14="http://schemas.microsoft.com/office/drawing/2010/main">
            <mc:Choice Requires="a14">
              <p:sp>
                <p:nvSpPr>
                  <p:cNvPr id="24" name="矩形 23"/>
                  <p:cNvSpPr>
                    <a:spLocks noChangeAspect="1"/>
                  </p:cNvSpPr>
                  <p:nvPr/>
                </p:nvSpPr>
                <p:spPr>
                  <a:xfrm>
                    <a:off x="740935" y="4216639"/>
                    <a:ext cx="360000" cy="360000"/>
                  </a:xfrm>
                  <a:prstGeom prst="rect">
                    <a:avLst/>
                  </a:prstGeom>
                  <a:solidFill>
                    <a:schemeClr val="accent2">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i="1" dirty="0" smtClean="0">
                                  <a:solidFill>
                                    <a:schemeClr val="bg1">
                                      <a:lumMod val="75000"/>
                                      <a:lumOff val="25000"/>
                                    </a:schemeClr>
                                  </a:solidFill>
                                  <a:latin typeface="Cambria Math" panose="02040503050406030204" pitchFamily="18" charset="0"/>
                                </a:rPr>
                              </m:ctrlPr>
                            </m:sSubPr>
                            <m:e>
                              <m:r>
                                <a:rPr lang="en-US" altLang="zh-CN" sz="1050" i="1" dirty="0">
                                  <a:solidFill>
                                    <a:schemeClr val="bg1">
                                      <a:lumMod val="75000"/>
                                      <a:lumOff val="25000"/>
                                    </a:schemeClr>
                                  </a:solidFill>
                                  <a:latin typeface="Cambria Math" panose="02040503050406030204" pitchFamily="18" charset="0"/>
                                </a:rPr>
                                <m:t>𝑈</m:t>
                              </m:r>
                            </m:e>
                            <m:sub>
                              <m:r>
                                <a:rPr lang="en-US" altLang="zh-CN" sz="1050" i="1" dirty="0">
                                  <a:solidFill>
                                    <a:schemeClr val="bg1">
                                      <a:lumMod val="75000"/>
                                      <a:lumOff val="25000"/>
                                    </a:schemeClr>
                                  </a:solidFill>
                                  <a:latin typeface="Cambria Math" panose="02040503050406030204" pitchFamily="18" charset="0"/>
                                </a:rPr>
                                <m:t>1</m:t>
                              </m:r>
                            </m:sub>
                          </m:sSub>
                        </m:oMath>
                      </m:oMathPara>
                    </a14:m>
                    <a:endParaRPr lang="zh-CN" altLang="en-US" sz="1050" dirty="0">
                      <a:solidFill>
                        <a:schemeClr val="bg1">
                          <a:lumMod val="75000"/>
                          <a:lumOff val="25000"/>
                        </a:schemeClr>
                      </a:solidFill>
                    </a:endParaRPr>
                  </a:p>
                </p:txBody>
              </p:sp>
            </mc:Choice>
            <mc:Fallback xmlns="">
              <p:sp>
                <p:nvSpPr>
                  <p:cNvPr id="24" name="矩形 23"/>
                  <p:cNvSpPr>
                    <a:spLocks noRot="1" noChangeAspect="1" noMove="1" noResize="1" noEditPoints="1" noAdjustHandles="1" noChangeArrowheads="1" noChangeShapeType="1" noTextEdit="1"/>
                  </p:cNvSpPr>
                  <p:nvPr/>
                </p:nvSpPr>
                <p:spPr>
                  <a:xfrm>
                    <a:off x="740935" y="4216639"/>
                    <a:ext cx="360000" cy="360000"/>
                  </a:xfrm>
                  <a:prstGeom prst="rect">
                    <a:avLst/>
                  </a:prstGeom>
                  <a:blipFill>
                    <a:blip r:embed="rId3"/>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椭圆 24"/>
                  <p:cNvSpPr>
                    <a:spLocks noChangeAspect="1"/>
                  </p:cNvSpPr>
                  <p:nvPr/>
                </p:nvSpPr>
                <p:spPr>
                  <a:xfrm>
                    <a:off x="792138" y="2793677"/>
                    <a:ext cx="360000" cy="360000"/>
                  </a:xfrm>
                  <a:prstGeom prst="ellipse">
                    <a:avLst/>
                  </a:prstGeom>
                  <a:solidFill>
                    <a:schemeClr val="accent6">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i="1" dirty="0" smtClean="0">
                                  <a:solidFill>
                                    <a:schemeClr val="bg1">
                                      <a:lumMod val="75000"/>
                                      <a:lumOff val="25000"/>
                                    </a:schemeClr>
                                  </a:solidFill>
                                  <a:latin typeface="Cambria Math" panose="02040503050406030204" pitchFamily="18" charset="0"/>
                                </a:rPr>
                              </m:ctrlPr>
                            </m:sSubPr>
                            <m:e>
                              <m:r>
                                <a:rPr lang="en-US" altLang="zh-CN" sz="1050" i="1" dirty="0">
                                  <a:solidFill>
                                    <a:schemeClr val="bg1">
                                      <a:lumMod val="75000"/>
                                      <a:lumOff val="25000"/>
                                    </a:schemeClr>
                                  </a:solidFill>
                                  <a:latin typeface="Cambria Math" panose="02040503050406030204" pitchFamily="18" charset="0"/>
                                </a:rPr>
                                <m:t>𝐿</m:t>
                              </m:r>
                            </m:e>
                            <m:sub>
                              <m:r>
                                <a:rPr lang="en-US" altLang="zh-CN" sz="1050" i="1" dirty="0">
                                  <a:solidFill>
                                    <a:schemeClr val="bg1">
                                      <a:lumMod val="75000"/>
                                      <a:lumOff val="25000"/>
                                    </a:schemeClr>
                                  </a:solidFill>
                                  <a:latin typeface="Cambria Math" panose="02040503050406030204" pitchFamily="18" charset="0"/>
                                </a:rPr>
                                <m:t>2</m:t>
                              </m:r>
                            </m:sub>
                          </m:sSub>
                        </m:oMath>
                      </m:oMathPara>
                    </a14:m>
                    <a:endParaRPr lang="zh-CN" altLang="en-US" sz="1050" dirty="0">
                      <a:solidFill>
                        <a:schemeClr val="bg1">
                          <a:lumMod val="75000"/>
                          <a:lumOff val="25000"/>
                        </a:schemeClr>
                      </a:solidFill>
                    </a:endParaRPr>
                  </a:p>
                </p:txBody>
              </p:sp>
            </mc:Choice>
            <mc:Fallback xmlns="">
              <p:sp>
                <p:nvSpPr>
                  <p:cNvPr id="25" name="椭圆 24"/>
                  <p:cNvSpPr>
                    <a:spLocks noRot="1" noChangeAspect="1" noMove="1" noResize="1" noEditPoints="1" noAdjustHandles="1" noChangeArrowheads="1" noChangeShapeType="1" noTextEdit="1"/>
                  </p:cNvSpPr>
                  <p:nvPr/>
                </p:nvSpPr>
                <p:spPr>
                  <a:xfrm>
                    <a:off x="792138" y="2793677"/>
                    <a:ext cx="360000" cy="360000"/>
                  </a:xfrm>
                  <a:prstGeom prst="ellipse">
                    <a:avLst/>
                  </a:prstGeom>
                  <a:blipFill>
                    <a:blip r:embed="rId4"/>
                    <a:stretch>
                      <a:fillRect/>
                    </a:stretch>
                  </a:blipFill>
                  <a:ln>
                    <a:solidFill>
                      <a:schemeClr val="accent1">
                        <a:lumMod val="40000"/>
                        <a:lumOff val="60000"/>
                      </a:schemeClr>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等腰三角形 25"/>
                  <p:cNvSpPr>
                    <a:spLocks noChangeAspect="1"/>
                  </p:cNvSpPr>
                  <p:nvPr/>
                </p:nvSpPr>
                <p:spPr>
                  <a:xfrm>
                    <a:off x="1821985" y="3573220"/>
                    <a:ext cx="360000" cy="316800"/>
                  </a:xfrm>
                  <a:prstGeom prst="triangle">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bIns="81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i="1" dirty="0" smtClean="0">
                                  <a:solidFill>
                                    <a:schemeClr val="bg1">
                                      <a:lumMod val="75000"/>
                                      <a:lumOff val="25000"/>
                                    </a:schemeClr>
                                  </a:solidFill>
                                  <a:latin typeface="Cambria Math" panose="02040503050406030204" pitchFamily="18" charset="0"/>
                                </a:rPr>
                              </m:ctrlPr>
                            </m:sSubPr>
                            <m:e>
                              <m:r>
                                <a:rPr lang="en-US" altLang="zh-CN" sz="1050" i="1" dirty="0">
                                  <a:solidFill>
                                    <a:schemeClr val="bg1">
                                      <a:lumMod val="75000"/>
                                      <a:lumOff val="25000"/>
                                    </a:schemeClr>
                                  </a:solidFill>
                                  <a:latin typeface="Cambria Math" panose="02040503050406030204" pitchFamily="18" charset="0"/>
                                </a:rPr>
                                <m:t>𝐴</m:t>
                              </m:r>
                            </m:e>
                            <m:sub>
                              <m:r>
                                <a:rPr lang="en-US" altLang="zh-CN" sz="1050" i="1" dirty="0">
                                  <a:solidFill>
                                    <a:schemeClr val="bg1">
                                      <a:lumMod val="75000"/>
                                      <a:lumOff val="25000"/>
                                    </a:schemeClr>
                                  </a:solidFill>
                                  <a:latin typeface="Cambria Math" panose="02040503050406030204" pitchFamily="18" charset="0"/>
                                </a:rPr>
                                <m:t>1</m:t>
                              </m:r>
                            </m:sub>
                          </m:sSub>
                        </m:oMath>
                      </m:oMathPara>
                    </a14:m>
                    <a:endParaRPr lang="zh-CN" altLang="en-US" sz="1050" dirty="0">
                      <a:solidFill>
                        <a:schemeClr val="bg1">
                          <a:lumMod val="75000"/>
                          <a:lumOff val="25000"/>
                        </a:schemeClr>
                      </a:solidFill>
                    </a:endParaRPr>
                  </a:p>
                </p:txBody>
              </p:sp>
            </mc:Choice>
            <mc:Fallback xmlns="">
              <p:sp>
                <p:nvSpPr>
                  <p:cNvPr id="26" name="等腰三角形 25"/>
                  <p:cNvSpPr>
                    <a:spLocks noRot="1" noChangeAspect="1" noMove="1" noResize="1" noEditPoints="1" noAdjustHandles="1" noChangeArrowheads="1" noChangeShapeType="1" noTextEdit="1"/>
                  </p:cNvSpPr>
                  <p:nvPr/>
                </p:nvSpPr>
                <p:spPr>
                  <a:xfrm>
                    <a:off x="1821985" y="3573220"/>
                    <a:ext cx="360000" cy="316800"/>
                  </a:xfrm>
                  <a:prstGeom prst="triangle">
                    <a:avLst/>
                  </a:prstGeom>
                  <a:blipFill>
                    <a:blip r:embed="rId5"/>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sp>
            <p:nvSpPr>
              <p:cNvPr id="27" name="椭圆 26"/>
              <p:cNvSpPr/>
              <p:nvPr/>
            </p:nvSpPr>
            <p:spPr>
              <a:xfrm rot="20599671">
                <a:off x="515516" y="1650724"/>
                <a:ext cx="2971050" cy="1866625"/>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28" name="椭圆 27"/>
              <p:cNvSpPr/>
              <p:nvPr/>
            </p:nvSpPr>
            <p:spPr>
              <a:xfrm rot="643120">
                <a:off x="1360096" y="2655406"/>
                <a:ext cx="2642572" cy="1866625"/>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grpSp>
            <p:nvGrpSpPr>
              <p:cNvPr id="29" name="组合 28"/>
              <p:cNvGrpSpPr/>
              <p:nvPr/>
            </p:nvGrpSpPr>
            <p:grpSpPr>
              <a:xfrm>
                <a:off x="666179" y="1765796"/>
                <a:ext cx="3621185" cy="1934287"/>
                <a:chOff x="666179" y="1765796"/>
                <a:chExt cx="3621185" cy="1934287"/>
              </a:xfrm>
            </p:grpSpPr>
            <mc:AlternateContent xmlns:mc="http://schemas.openxmlformats.org/markup-compatibility/2006" xmlns:a14="http://schemas.microsoft.com/office/drawing/2010/main">
              <mc:Choice Requires="a14">
                <p:sp>
                  <p:nvSpPr>
                    <p:cNvPr id="32" name="矩形 31"/>
                    <p:cNvSpPr>
                      <a:spLocks noChangeAspect="1"/>
                    </p:cNvSpPr>
                    <p:nvPr/>
                  </p:nvSpPr>
                  <p:spPr>
                    <a:xfrm>
                      <a:off x="2527904" y="2702029"/>
                      <a:ext cx="360000" cy="360000"/>
                    </a:xfrm>
                    <a:prstGeom prst="rect">
                      <a:avLst/>
                    </a:prstGeom>
                    <a:solidFill>
                      <a:schemeClr val="accent2">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i="1" dirty="0" smtClean="0">
                                    <a:solidFill>
                                      <a:schemeClr val="bg1">
                                        <a:lumMod val="75000"/>
                                        <a:lumOff val="25000"/>
                                      </a:schemeClr>
                                    </a:solidFill>
                                    <a:latin typeface="Cambria Math" panose="02040503050406030204" pitchFamily="18" charset="0"/>
                                  </a:rPr>
                                </m:ctrlPr>
                              </m:sSubPr>
                              <m:e>
                                <m:r>
                                  <m:rPr>
                                    <m:sty m:val="p"/>
                                  </m:rPr>
                                  <a:rPr lang="en-US" altLang="zh-CN" sz="1050" i="1" dirty="0">
                                    <a:solidFill>
                                      <a:schemeClr val="bg1">
                                        <a:lumMod val="75000"/>
                                        <a:lumOff val="25000"/>
                                      </a:schemeClr>
                                    </a:solidFill>
                                    <a:latin typeface="Cambria Math" panose="02040503050406030204" pitchFamily="18" charset="0"/>
                                  </a:rPr>
                                  <m:t>U</m:t>
                                </m:r>
                              </m:e>
                              <m:sub>
                                <m:r>
                                  <a:rPr lang="en-US" altLang="zh-CN" sz="1050" i="1" dirty="0">
                                    <a:solidFill>
                                      <a:schemeClr val="bg1">
                                        <a:lumMod val="75000"/>
                                        <a:lumOff val="25000"/>
                                      </a:schemeClr>
                                    </a:solidFill>
                                    <a:latin typeface="Cambria Math" panose="02040503050406030204" pitchFamily="18" charset="0"/>
                                  </a:rPr>
                                  <m:t>2</m:t>
                                </m:r>
                              </m:sub>
                            </m:sSub>
                          </m:oMath>
                        </m:oMathPara>
                      </a14:m>
                      <a:endParaRPr lang="zh-CN" altLang="en-US" sz="1050" dirty="0">
                        <a:solidFill>
                          <a:schemeClr val="bg1">
                            <a:lumMod val="75000"/>
                            <a:lumOff val="25000"/>
                          </a:schemeClr>
                        </a:solidFill>
                      </a:endParaRPr>
                    </a:p>
                  </p:txBody>
                </p:sp>
              </mc:Choice>
              <mc:Fallback xmlns="">
                <p:sp>
                  <p:nvSpPr>
                    <p:cNvPr id="32" name="矩形 31"/>
                    <p:cNvSpPr>
                      <a:spLocks noRot="1" noChangeAspect="1" noMove="1" noResize="1" noEditPoints="1" noAdjustHandles="1" noChangeArrowheads="1" noChangeShapeType="1" noTextEdit="1"/>
                    </p:cNvSpPr>
                    <p:nvPr/>
                  </p:nvSpPr>
                  <p:spPr>
                    <a:xfrm>
                      <a:off x="2527904" y="2702029"/>
                      <a:ext cx="360000" cy="360000"/>
                    </a:xfrm>
                    <a:prstGeom prst="rect">
                      <a:avLst/>
                    </a:prstGeom>
                    <a:blipFill>
                      <a:blip r:embed="rId6"/>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椭圆 32"/>
                    <p:cNvSpPr>
                      <a:spLocks noChangeAspect="1"/>
                    </p:cNvSpPr>
                    <p:nvPr/>
                  </p:nvSpPr>
                  <p:spPr>
                    <a:xfrm>
                      <a:off x="3265242" y="3340083"/>
                      <a:ext cx="360000" cy="360000"/>
                    </a:xfrm>
                    <a:prstGeom prst="ellipse">
                      <a:avLst/>
                    </a:prstGeom>
                    <a:solidFill>
                      <a:schemeClr val="accent6">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i="1" smtClean="0">
                                    <a:solidFill>
                                      <a:schemeClr val="bg1">
                                        <a:lumMod val="75000"/>
                                        <a:lumOff val="25000"/>
                                      </a:schemeClr>
                                    </a:solidFill>
                                    <a:latin typeface="Cambria Math" panose="02040503050406030204" pitchFamily="18" charset="0"/>
                                  </a:rPr>
                                </m:ctrlPr>
                              </m:sSubPr>
                              <m:e>
                                <m:r>
                                  <a:rPr lang="en-US" altLang="zh-CN" sz="1050" i="1">
                                    <a:solidFill>
                                      <a:schemeClr val="bg1">
                                        <a:lumMod val="75000"/>
                                        <a:lumOff val="25000"/>
                                      </a:schemeClr>
                                    </a:solidFill>
                                    <a:latin typeface="Cambria Math" panose="02040503050406030204" pitchFamily="18" charset="0"/>
                                  </a:rPr>
                                  <m:t>𝐿</m:t>
                                </m:r>
                              </m:e>
                              <m:sub>
                                <m:r>
                                  <a:rPr lang="en-US" altLang="zh-CN" sz="1050" i="1">
                                    <a:solidFill>
                                      <a:schemeClr val="bg1">
                                        <a:lumMod val="75000"/>
                                        <a:lumOff val="25000"/>
                                      </a:schemeClr>
                                    </a:solidFill>
                                    <a:latin typeface="Cambria Math" panose="02040503050406030204" pitchFamily="18" charset="0"/>
                                  </a:rPr>
                                  <m:t>1</m:t>
                                </m:r>
                              </m:sub>
                            </m:sSub>
                          </m:oMath>
                        </m:oMathPara>
                      </a14:m>
                      <a:endParaRPr lang="zh-CN" altLang="en-US" sz="1050" dirty="0">
                        <a:solidFill>
                          <a:schemeClr val="bg1">
                            <a:lumMod val="75000"/>
                            <a:lumOff val="25000"/>
                          </a:schemeClr>
                        </a:solidFill>
                      </a:endParaRPr>
                    </a:p>
                  </p:txBody>
                </p:sp>
              </mc:Choice>
              <mc:Fallback xmlns="">
                <p:sp>
                  <p:nvSpPr>
                    <p:cNvPr id="33" name="椭圆 32"/>
                    <p:cNvSpPr>
                      <a:spLocks noRot="1" noChangeAspect="1" noMove="1" noResize="1" noEditPoints="1" noAdjustHandles="1" noChangeArrowheads="1" noChangeShapeType="1" noTextEdit="1"/>
                    </p:cNvSpPr>
                    <p:nvPr/>
                  </p:nvSpPr>
                  <p:spPr>
                    <a:xfrm>
                      <a:off x="3265242" y="3340083"/>
                      <a:ext cx="360000" cy="360000"/>
                    </a:xfrm>
                    <a:prstGeom prst="ellipse">
                      <a:avLst/>
                    </a:prstGeom>
                    <a:blipFill>
                      <a:blip r:embed="rId7"/>
                      <a:stretch>
                        <a:fillRect/>
                      </a:stretch>
                    </a:blipFill>
                    <a:ln>
                      <a:solidFill>
                        <a:schemeClr val="accent1">
                          <a:lumMod val="40000"/>
                          <a:lumOff val="60000"/>
                        </a:schemeClr>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等腰三角形 33"/>
                    <p:cNvSpPr>
                      <a:spLocks noChangeAspect="1"/>
                    </p:cNvSpPr>
                    <p:nvPr/>
                  </p:nvSpPr>
                  <p:spPr>
                    <a:xfrm>
                      <a:off x="1821985" y="1765796"/>
                      <a:ext cx="358112" cy="316800"/>
                    </a:xfrm>
                    <a:prstGeom prst="triangle">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35000" bIns="81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i="1" dirty="0" smtClean="0">
                                    <a:solidFill>
                                      <a:schemeClr val="bg1">
                                        <a:lumMod val="75000"/>
                                        <a:lumOff val="25000"/>
                                      </a:schemeClr>
                                    </a:solidFill>
                                    <a:latin typeface="Cambria Math" panose="02040503050406030204" pitchFamily="18" charset="0"/>
                                  </a:rPr>
                                </m:ctrlPr>
                              </m:sSubPr>
                              <m:e>
                                <m:r>
                                  <a:rPr lang="en-US" altLang="zh-CN" sz="1050" i="1" dirty="0">
                                    <a:solidFill>
                                      <a:schemeClr val="bg1">
                                        <a:lumMod val="75000"/>
                                        <a:lumOff val="25000"/>
                                      </a:schemeClr>
                                    </a:solidFill>
                                    <a:latin typeface="Cambria Math" panose="02040503050406030204" pitchFamily="18" charset="0"/>
                                  </a:rPr>
                                  <m:t>𝐴</m:t>
                                </m:r>
                              </m:e>
                              <m:sub>
                                <m:r>
                                  <a:rPr lang="en-US" altLang="zh-CN" sz="1050" i="1" dirty="0">
                                    <a:solidFill>
                                      <a:schemeClr val="bg1">
                                        <a:lumMod val="75000"/>
                                        <a:lumOff val="25000"/>
                                      </a:schemeClr>
                                    </a:solidFill>
                                    <a:latin typeface="Cambria Math" panose="02040503050406030204" pitchFamily="18" charset="0"/>
                                  </a:rPr>
                                  <m:t>2</m:t>
                                </m:r>
                              </m:sub>
                            </m:sSub>
                          </m:oMath>
                        </m:oMathPara>
                      </a14:m>
                      <a:endParaRPr lang="en-US" altLang="zh-CN" sz="1050" dirty="0">
                        <a:solidFill>
                          <a:schemeClr val="bg1">
                            <a:lumMod val="75000"/>
                            <a:lumOff val="25000"/>
                          </a:schemeClr>
                        </a:solidFill>
                      </a:endParaRPr>
                    </a:p>
                  </p:txBody>
                </p:sp>
              </mc:Choice>
              <mc:Fallback xmlns="">
                <p:sp>
                  <p:nvSpPr>
                    <p:cNvPr id="34" name="等腰三角形 33"/>
                    <p:cNvSpPr>
                      <a:spLocks noRot="1" noChangeAspect="1" noMove="1" noResize="1" noEditPoints="1" noAdjustHandles="1" noChangeArrowheads="1" noChangeShapeType="1" noTextEdit="1"/>
                    </p:cNvSpPr>
                    <p:nvPr/>
                  </p:nvSpPr>
                  <p:spPr>
                    <a:xfrm>
                      <a:off x="1821985" y="1765796"/>
                      <a:ext cx="358112" cy="316800"/>
                    </a:xfrm>
                    <a:prstGeom prst="triangle">
                      <a:avLst/>
                    </a:prstGeom>
                    <a:blipFill>
                      <a:blip r:embed="rId8"/>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sp>
              <p:nvSpPr>
                <p:cNvPr id="35" name="椭圆 34"/>
                <p:cNvSpPr/>
                <p:nvPr/>
              </p:nvSpPr>
              <p:spPr>
                <a:xfrm rot="2569892">
                  <a:off x="666179" y="2093469"/>
                  <a:ext cx="3621185" cy="1200787"/>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grpSp>
          <mc:AlternateContent xmlns:mc="http://schemas.openxmlformats.org/markup-compatibility/2006" xmlns:a14="http://schemas.microsoft.com/office/drawing/2010/main">
            <mc:Choice Requires="a14">
              <p:sp>
                <p:nvSpPr>
                  <p:cNvPr id="30" name="文本框 29"/>
                  <p:cNvSpPr txBox="1"/>
                  <p:nvPr/>
                </p:nvSpPr>
                <p:spPr>
                  <a:xfrm>
                    <a:off x="1103451" y="1116864"/>
                    <a:ext cx="605368" cy="3608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tx1"/>
                                  </a:solidFill>
                                  <a:latin typeface="Cambria Math" panose="02040503050406030204" pitchFamily="18" charset="0"/>
                                  <a:ea typeface="+mj-ea"/>
                                </a:rPr>
                              </m:ctrlPr>
                            </m:sSubPr>
                            <m:e>
                              <m:r>
                                <a:rPr lang="en-US" altLang="zh-CN" sz="1050" b="1" i="1" dirty="0">
                                  <a:solidFill>
                                    <a:schemeClr val="tx1"/>
                                  </a:solidFill>
                                  <a:latin typeface="Cambria Math" panose="02040503050406030204" pitchFamily="18" charset="0"/>
                                  <a:ea typeface="+mj-ea"/>
                                </a:rPr>
                                <m:t>𝒆</m:t>
                              </m:r>
                            </m:e>
                            <m:sub>
                              <m:r>
                                <a:rPr lang="en-US" altLang="zh-CN" sz="1050" b="1" i="1" dirty="0">
                                  <a:solidFill>
                                    <a:schemeClr val="tx1"/>
                                  </a:solidFill>
                                  <a:latin typeface="Cambria Math" panose="02040503050406030204" pitchFamily="18" charset="0"/>
                                  <a:ea typeface="+mj-ea"/>
                                </a:rPr>
                                <m:t>𝟏</m:t>
                              </m:r>
                            </m:sub>
                          </m:sSub>
                        </m:oMath>
                      </m:oMathPara>
                    </a14:m>
                    <a:endParaRPr lang="zh-CN" altLang="en-US" sz="1050" b="1" dirty="0">
                      <a:solidFill>
                        <a:schemeClr val="tx1"/>
                      </a:solidFill>
                      <a:latin typeface="+mj-ea"/>
                      <a:ea typeface="+mj-ea"/>
                    </a:endParaRPr>
                  </a:p>
                </p:txBody>
              </p:sp>
            </mc:Choice>
            <mc:Fallback xmlns="">
              <p:sp>
                <p:nvSpPr>
                  <p:cNvPr id="30" name="文本框 29"/>
                  <p:cNvSpPr txBox="1">
                    <a:spLocks noRot="1" noChangeAspect="1" noMove="1" noResize="1" noEditPoints="1" noAdjustHandles="1" noChangeArrowheads="1" noChangeShapeType="1" noTextEdit="1"/>
                  </p:cNvSpPr>
                  <p:nvPr/>
                </p:nvSpPr>
                <p:spPr>
                  <a:xfrm>
                    <a:off x="1103451" y="1116864"/>
                    <a:ext cx="605368" cy="360870"/>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p:cNvSpPr txBox="1"/>
                  <p:nvPr/>
                </p:nvSpPr>
                <p:spPr>
                  <a:xfrm>
                    <a:off x="2694988" y="1269911"/>
                    <a:ext cx="605368" cy="3608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tx1"/>
                                  </a:solidFill>
                                  <a:latin typeface="Cambria Math" panose="02040503050406030204" pitchFamily="18" charset="0"/>
                                  <a:ea typeface="+mj-ea"/>
                                </a:rPr>
                              </m:ctrlPr>
                            </m:sSubPr>
                            <m:e>
                              <m:r>
                                <a:rPr lang="en-US" altLang="zh-CN" sz="1050" b="1" i="1" dirty="0">
                                  <a:solidFill>
                                    <a:schemeClr val="tx1"/>
                                  </a:solidFill>
                                  <a:latin typeface="Cambria Math" panose="02040503050406030204" pitchFamily="18" charset="0"/>
                                  <a:ea typeface="+mj-ea"/>
                                </a:rPr>
                                <m:t>𝒆</m:t>
                              </m:r>
                            </m:e>
                            <m:sub>
                              <m:r>
                                <a:rPr lang="en-US" altLang="zh-CN" sz="1050" b="1" i="1" dirty="0">
                                  <a:solidFill>
                                    <a:schemeClr val="tx1"/>
                                  </a:solidFill>
                                  <a:latin typeface="Cambria Math" panose="02040503050406030204" pitchFamily="18" charset="0"/>
                                  <a:ea typeface="+mj-ea"/>
                                </a:rPr>
                                <m:t>𝟐</m:t>
                              </m:r>
                            </m:sub>
                          </m:sSub>
                        </m:oMath>
                      </m:oMathPara>
                    </a14:m>
                    <a:endParaRPr lang="zh-CN" altLang="en-US" sz="1050" b="1" dirty="0">
                      <a:solidFill>
                        <a:schemeClr val="tx1"/>
                      </a:solidFill>
                      <a:latin typeface="+mj-ea"/>
                      <a:ea typeface="+mj-ea"/>
                    </a:endParaRPr>
                  </a:p>
                </p:txBody>
              </p:sp>
            </mc:Choice>
            <mc:Fallback xmlns="">
              <p:sp>
                <p:nvSpPr>
                  <p:cNvPr id="31" name="文本框 30"/>
                  <p:cNvSpPr txBox="1">
                    <a:spLocks noRot="1" noChangeAspect="1" noMove="1" noResize="1" noEditPoints="1" noAdjustHandles="1" noChangeArrowheads="1" noChangeShapeType="1" noTextEdit="1"/>
                  </p:cNvSpPr>
                  <p:nvPr/>
                </p:nvSpPr>
                <p:spPr>
                  <a:xfrm>
                    <a:off x="2694988" y="1269911"/>
                    <a:ext cx="605368" cy="360870"/>
                  </a:xfrm>
                  <a:prstGeom prst="rect">
                    <a:avLst/>
                  </a:prstGeom>
                  <a:blipFill>
                    <a:blip r:embed="rId10"/>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21" name="文本框 20"/>
                <p:cNvSpPr txBox="1"/>
                <p:nvPr/>
              </p:nvSpPr>
              <p:spPr>
                <a:xfrm>
                  <a:off x="2637115" y="4517439"/>
                  <a:ext cx="520827" cy="3385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tx1"/>
                                </a:solidFill>
                                <a:latin typeface="Cambria Math" panose="02040503050406030204" pitchFamily="18" charset="0"/>
                                <a:ea typeface="+mj-ea"/>
                              </a:rPr>
                            </m:ctrlPr>
                          </m:sSubPr>
                          <m:e>
                            <m:r>
                              <a:rPr lang="en-US" altLang="zh-CN" sz="1050" b="1" i="1" dirty="0">
                                <a:solidFill>
                                  <a:schemeClr val="tx1"/>
                                </a:solidFill>
                                <a:latin typeface="Cambria Math" panose="02040503050406030204" pitchFamily="18" charset="0"/>
                                <a:ea typeface="+mj-ea"/>
                              </a:rPr>
                              <m:t>𝒆</m:t>
                            </m:r>
                          </m:e>
                          <m:sub>
                            <m:r>
                              <a:rPr lang="en-US" altLang="zh-CN" sz="1050" b="1" i="1" dirty="0">
                                <a:solidFill>
                                  <a:schemeClr val="tx1"/>
                                </a:solidFill>
                                <a:latin typeface="Cambria Math" panose="02040503050406030204" pitchFamily="18" charset="0"/>
                                <a:ea typeface="+mj-ea"/>
                              </a:rPr>
                              <m:t>𝟑</m:t>
                            </m:r>
                          </m:sub>
                        </m:sSub>
                      </m:oMath>
                    </m:oMathPara>
                  </a14:m>
                  <a:endParaRPr lang="zh-CN" altLang="en-US" sz="1050" b="1" dirty="0">
                    <a:solidFill>
                      <a:schemeClr val="tx1"/>
                    </a:solidFill>
                    <a:latin typeface="+mj-ea"/>
                    <a:ea typeface="+mj-ea"/>
                  </a:endParaRPr>
                </a:p>
              </p:txBody>
            </p:sp>
          </mc:Choice>
          <mc:Fallback xmlns="">
            <p:sp>
              <p:nvSpPr>
                <p:cNvPr id="21" name="文本框 20"/>
                <p:cNvSpPr txBox="1">
                  <a:spLocks noRot="1" noChangeAspect="1" noMove="1" noResize="1" noEditPoints="1" noAdjustHandles="1" noChangeArrowheads="1" noChangeShapeType="1" noTextEdit="1"/>
                </p:cNvSpPr>
                <p:nvPr/>
              </p:nvSpPr>
              <p:spPr>
                <a:xfrm>
                  <a:off x="2637115" y="4517439"/>
                  <a:ext cx="520827" cy="338555"/>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p:cNvSpPr txBox="1"/>
                <p:nvPr/>
              </p:nvSpPr>
              <p:spPr>
                <a:xfrm>
                  <a:off x="219379" y="4718916"/>
                  <a:ext cx="520827" cy="3385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tx1"/>
                                </a:solidFill>
                                <a:latin typeface="Cambria Math" panose="02040503050406030204" pitchFamily="18" charset="0"/>
                                <a:ea typeface="+mj-ea"/>
                              </a:rPr>
                            </m:ctrlPr>
                          </m:sSubPr>
                          <m:e>
                            <m:r>
                              <a:rPr lang="en-US" altLang="zh-CN" sz="1050" b="1" i="1" dirty="0">
                                <a:solidFill>
                                  <a:schemeClr val="tx1"/>
                                </a:solidFill>
                                <a:latin typeface="Cambria Math" panose="02040503050406030204" pitchFamily="18" charset="0"/>
                                <a:ea typeface="+mj-ea"/>
                              </a:rPr>
                              <m:t>𝒆</m:t>
                            </m:r>
                          </m:e>
                          <m:sub>
                            <m:r>
                              <a:rPr lang="en-US" altLang="zh-CN" sz="1050" b="1" i="1" dirty="0">
                                <a:solidFill>
                                  <a:schemeClr val="tx1"/>
                                </a:solidFill>
                                <a:latin typeface="Cambria Math" panose="02040503050406030204" pitchFamily="18" charset="0"/>
                                <a:ea typeface="+mj-ea"/>
                              </a:rPr>
                              <m:t>𝟒</m:t>
                            </m:r>
                          </m:sub>
                        </m:sSub>
                      </m:oMath>
                    </m:oMathPara>
                  </a14:m>
                  <a:endParaRPr lang="zh-CN" altLang="en-US" sz="1050" b="1" dirty="0">
                    <a:solidFill>
                      <a:schemeClr val="tx1"/>
                    </a:solidFill>
                    <a:latin typeface="+mj-ea"/>
                    <a:ea typeface="+mj-ea"/>
                  </a:endParaRPr>
                </a:p>
              </p:txBody>
            </p:sp>
          </mc:Choice>
          <mc:Fallback xmlns="">
            <p:sp>
              <p:nvSpPr>
                <p:cNvPr id="22" name="文本框 21"/>
                <p:cNvSpPr txBox="1">
                  <a:spLocks noRot="1" noChangeAspect="1" noMove="1" noResize="1" noEditPoints="1" noAdjustHandles="1" noChangeArrowheads="1" noChangeShapeType="1" noTextEdit="1"/>
                </p:cNvSpPr>
                <p:nvPr/>
              </p:nvSpPr>
              <p:spPr>
                <a:xfrm>
                  <a:off x="219379" y="4718916"/>
                  <a:ext cx="520827" cy="338555"/>
                </a:xfrm>
                <a:prstGeom prst="rect">
                  <a:avLst/>
                </a:prstGeom>
                <a:blipFill>
                  <a:blip r:embed="rId12"/>
                  <a:stretch>
                    <a:fillRect/>
                  </a:stretch>
                </a:blipFill>
              </p:spPr>
              <p:txBody>
                <a:bodyPr/>
                <a:lstStyle/>
                <a:p>
                  <a:r>
                    <a:rPr lang="zh-CN" altLang="en-US">
                      <a:noFill/>
                    </a:rPr>
                    <a:t> </a:t>
                  </a:r>
                </a:p>
              </p:txBody>
            </p:sp>
          </mc:Fallback>
        </mc:AlternateContent>
      </p:grpSp>
      <p:grpSp>
        <p:nvGrpSpPr>
          <p:cNvPr id="37" name="组合 36"/>
          <p:cNvGrpSpPr/>
          <p:nvPr/>
        </p:nvGrpSpPr>
        <p:grpSpPr>
          <a:xfrm>
            <a:off x="2018599" y="1383617"/>
            <a:ext cx="1861130" cy="1977771"/>
            <a:chOff x="740935" y="1765796"/>
            <a:chExt cx="2884309" cy="2810843"/>
          </a:xfrm>
          <a:effectLst>
            <a:outerShdw blurRad="50800" dist="38100" dir="2700000" algn="tl" rotWithShape="0">
              <a:prstClr val="black">
                <a:alpha val="40000"/>
              </a:prstClr>
            </a:outerShdw>
          </a:effectLst>
        </p:grpSpPr>
        <mc:AlternateContent xmlns:mc="http://schemas.openxmlformats.org/markup-compatibility/2006" xmlns:a14="http://schemas.microsoft.com/office/drawing/2010/main">
          <mc:Choice Requires="a14">
            <p:sp>
              <p:nvSpPr>
                <p:cNvPr id="41" name="矩形 40"/>
                <p:cNvSpPr>
                  <a:spLocks noChangeAspect="1"/>
                </p:cNvSpPr>
                <p:nvPr/>
              </p:nvSpPr>
              <p:spPr>
                <a:xfrm>
                  <a:off x="740935" y="4216639"/>
                  <a:ext cx="360000" cy="360000"/>
                </a:xfrm>
                <a:prstGeom prst="rect">
                  <a:avLst/>
                </a:prstGeom>
                <a:solidFill>
                  <a:schemeClr val="accent2">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smtClean="0">
                                <a:solidFill>
                                  <a:schemeClr val="bg1">
                                    <a:lumMod val="75000"/>
                                    <a:lumOff val="25000"/>
                                  </a:schemeClr>
                                </a:solidFill>
                                <a:latin typeface="Cambria Math" panose="02040503050406030204" pitchFamily="18" charset="0"/>
                              </a:rPr>
                              <m:t>𝑼</m:t>
                            </m:r>
                          </m:e>
                          <m:sub>
                            <m:r>
                              <a:rPr lang="en-US" altLang="zh-CN" sz="1050" b="1" i="1" dirty="0" smtClean="0">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41" name="矩形 40"/>
                <p:cNvSpPr>
                  <a:spLocks noRot="1" noChangeAspect="1" noMove="1" noResize="1" noEditPoints="1" noAdjustHandles="1" noChangeArrowheads="1" noChangeShapeType="1" noTextEdit="1"/>
                </p:cNvSpPr>
                <p:nvPr/>
              </p:nvSpPr>
              <p:spPr>
                <a:xfrm>
                  <a:off x="740935" y="4216639"/>
                  <a:ext cx="360000" cy="360000"/>
                </a:xfrm>
                <a:prstGeom prst="rect">
                  <a:avLst/>
                </a:prstGeom>
                <a:blipFill>
                  <a:blip r:embed="rId13"/>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椭圆 41"/>
                <p:cNvSpPr>
                  <a:spLocks noChangeAspect="1"/>
                </p:cNvSpPr>
                <p:nvPr/>
              </p:nvSpPr>
              <p:spPr>
                <a:xfrm>
                  <a:off x="792138" y="2793677"/>
                  <a:ext cx="360000" cy="360000"/>
                </a:xfrm>
                <a:prstGeom prst="ellipse">
                  <a:avLst/>
                </a:prstGeom>
                <a:solidFill>
                  <a:schemeClr val="accent6">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smtClean="0">
                                <a:solidFill>
                                  <a:schemeClr val="bg1">
                                    <a:lumMod val="75000"/>
                                    <a:lumOff val="25000"/>
                                  </a:schemeClr>
                                </a:solidFill>
                                <a:latin typeface="Cambria Math" panose="02040503050406030204" pitchFamily="18" charset="0"/>
                              </a:rPr>
                              <m:t>𝑳</m:t>
                            </m:r>
                          </m:e>
                          <m:sub>
                            <m:r>
                              <a:rPr lang="en-US" altLang="zh-CN" sz="1050" b="1" i="1" dirty="0" smtClean="0">
                                <a:solidFill>
                                  <a:schemeClr val="bg1">
                                    <a:lumMod val="75000"/>
                                    <a:lumOff val="25000"/>
                                  </a:schemeClr>
                                </a:solidFill>
                                <a:latin typeface="Cambria Math" panose="02040503050406030204" pitchFamily="18" charset="0"/>
                              </a:rPr>
                              <m:t>𝟐</m:t>
                            </m:r>
                          </m:sub>
                        </m:sSub>
                      </m:oMath>
                    </m:oMathPara>
                  </a14:m>
                  <a:endParaRPr lang="zh-CN" altLang="en-US" sz="1050" b="1" dirty="0">
                    <a:solidFill>
                      <a:schemeClr val="bg1">
                        <a:lumMod val="75000"/>
                        <a:lumOff val="25000"/>
                      </a:schemeClr>
                    </a:solidFill>
                  </a:endParaRPr>
                </a:p>
              </p:txBody>
            </p:sp>
          </mc:Choice>
          <mc:Fallback xmlns="">
            <p:sp>
              <p:nvSpPr>
                <p:cNvPr id="42" name="椭圆 41"/>
                <p:cNvSpPr>
                  <a:spLocks noRot="1" noChangeAspect="1" noMove="1" noResize="1" noEditPoints="1" noAdjustHandles="1" noChangeArrowheads="1" noChangeShapeType="1" noTextEdit="1"/>
                </p:cNvSpPr>
                <p:nvPr/>
              </p:nvSpPr>
              <p:spPr>
                <a:xfrm>
                  <a:off x="792138" y="2793677"/>
                  <a:ext cx="360000" cy="360000"/>
                </a:xfrm>
                <a:prstGeom prst="ellipse">
                  <a:avLst/>
                </a:prstGeom>
                <a:blipFill>
                  <a:blip r:embed="rId14"/>
                  <a:stretch>
                    <a:fillRect/>
                  </a:stretch>
                </a:blipFill>
                <a:ln>
                  <a:solidFill>
                    <a:schemeClr val="accent1">
                      <a:lumMod val="40000"/>
                      <a:lumOff val="60000"/>
                    </a:schemeClr>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等腰三角形 42"/>
                <p:cNvSpPr>
                  <a:spLocks noChangeAspect="1"/>
                </p:cNvSpPr>
                <p:nvPr/>
              </p:nvSpPr>
              <p:spPr>
                <a:xfrm>
                  <a:off x="1821985" y="3573220"/>
                  <a:ext cx="360000" cy="316800"/>
                </a:xfrm>
                <a:prstGeom prst="triangle">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bIns="81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smtClean="0">
                                <a:solidFill>
                                  <a:schemeClr val="bg1">
                                    <a:lumMod val="75000"/>
                                    <a:lumOff val="25000"/>
                                  </a:schemeClr>
                                </a:solidFill>
                                <a:latin typeface="Cambria Math" panose="02040503050406030204" pitchFamily="18" charset="0"/>
                              </a:rPr>
                              <m:t>𝑨</m:t>
                            </m:r>
                          </m:e>
                          <m:sub>
                            <m:r>
                              <a:rPr lang="en-US" altLang="zh-CN" sz="1050" b="1" i="1" dirty="0" smtClean="0">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43" name="等腰三角形 42"/>
                <p:cNvSpPr>
                  <a:spLocks noRot="1" noChangeAspect="1" noMove="1" noResize="1" noEditPoints="1" noAdjustHandles="1" noChangeArrowheads="1" noChangeShapeType="1" noTextEdit="1"/>
                </p:cNvSpPr>
                <p:nvPr/>
              </p:nvSpPr>
              <p:spPr>
                <a:xfrm>
                  <a:off x="1821985" y="3573220"/>
                  <a:ext cx="360000" cy="316800"/>
                </a:xfrm>
                <a:prstGeom prst="triangle">
                  <a:avLst/>
                </a:prstGeom>
                <a:blipFill>
                  <a:blip r:embed="rId15"/>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grpSp>
          <p:nvGrpSpPr>
            <p:cNvPr id="46" name="组合 45"/>
            <p:cNvGrpSpPr/>
            <p:nvPr/>
          </p:nvGrpSpPr>
          <p:grpSpPr>
            <a:xfrm>
              <a:off x="1821985" y="1765796"/>
              <a:ext cx="1803259" cy="1934290"/>
              <a:chOff x="1821985" y="1765796"/>
              <a:chExt cx="1803259" cy="1934290"/>
            </a:xfrm>
          </p:grpSpPr>
          <mc:AlternateContent xmlns:mc="http://schemas.openxmlformats.org/markup-compatibility/2006" xmlns:a14="http://schemas.microsoft.com/office/drawing/2010/main">
            <mc:Choice Requires="a14">
              <p:sp>
                <p:nvSpPr>
                  <p:cNvPr id="49" name="矩形 48"/>
                  <p:cNvSpPr>
                    <a:spLocks noChangeAspect="1"/>
                  </p:cNvSpPr>
                  <p:nvPr/>
                </p:nvSpPr>
                <p:spPr>
                  <a:xfrm>
                    <a:off x="2527904" y="2702029"/>
                    <a:ext cx="360000" cy="360000"/>
                  </a:xfrm>
                  <a:prstGeom prst="rect">
                    <a:avLst/>
                  </a:prstGeom>
                  <a:solidFill>
                    <a:schemeClr val="accent2">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smtClean="0">
                                  <a:solidFill>
                                    <a:schemeClr val="bg1">
                                      <a:lumMod val="75000"/>
                                      <a:lumOff val="25000"/>
                                    </a:schemeClr>
                                  </a:solidFill>
                                  <a:latin typeface="Cambria Math" panose="02040503050406030204" pitchFamily="18" charset="0"/>
                                </a:rPr>
                                <m:t>𝑼</m:t>
                              </m:r>
                            </m:e>
                            <m:sub>
                              <m:r>
                                <a:rPr lang="en-US" altLang="zh-CN" sz="1050" b="1" i="1" dirty="0" smtClean="0">
                                  <a:solidFill>
                                    <a:schemeClr val="bg1">
                                      <a:lumMod val="75000"/>
                                      <a:lumOff val="25000"/>
                                    </a:schemeClr>
                                  </a:solidFill>
                                  <a:latin typeface="Cambria Math" panose="02040503050406030204" pitchFamily="18" charset="0"/>
                                </a:rPr>
                                <m:t>𝟐</m:t>
                              </m:r>
                            </m:sub>
                          </m:sSub>
                        </m:oMath>
                      </m:oMathPara>
                    </a14:m>
                    <a:endParaRPr lang="zh-CN" altLang="en-US" sz="1050" b="1" dirty="0">
                      <a:solidFill>
                        <a:schemeClr val="bg1">
                          <a:lumMod val="75000"/>
                          <a:lumOff val="25000"/>
                        </a:schemeClr>
                      </a:solidFill>
                    </a:endParaRPr>
                  </a:p>
                </p:txBody>
              </p:sp>
            </mc:Choice>
            <mc:Fallback xmlns="">
              <p:sp>
                <p:nvSpPr>
                  <p:cNvPr id="49" name="矩形 48"/>
                  <p:cNvSpPr>
                    <a:spLocks noRot="1" noChangeAspect="1" noMove="1" noResize="1" noEditPoints="1" noAdjustHandles="1" noChangeArrowheads="1" noChangeShapeType="1" noTextEdit="1"/>
                  </p:cNvSpPr>
                  <p:nvPr/>
                </p:nvSpPr>
                <p:spPr>
                  <a:xfrm>
                    <a:off x="2527904" y="2702029"/>
                    <a:ext cx="360000" cy="360000"/>
                  </a:xfrm>
                  <a:prstGeom prst="rect">
                    <a:avLst/>
                  </a:prstGeom>
                  <a:blipFill>
                    <a:blip r:embed="rId16"/>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椭圆 49"/>
                  <p:cNvSpPr>
                    <a:spLocks noChangeAspect="1"/>
                  </p:cNvSpPr>
                  <p:nvPr/>
                </p:nvSpPr>
                <p:spPr>
                  <a:xfrm>
                    <a:off x="3265244" y="3340085"/>
                    <a:ext cx="360000" cy="360001"/>
                  </a:xfrm>
                  <a:prstGeom prst="ellipse">
                    <a:avLst/>
                  </a:prstGeom>
                  <a:solidFill>
                    <a:schemeClr val="accent6">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smtClean="0">
                                  <a:solidFill>
                                    <a:schemeClr val="bg1">
                                      <a:lumMod val="75000"/>
                                      <a:lumOff val="25000"/>
                                    </a:schemeClr>
                                  </a:solidFill>
                                  <a:latin typeface="Cambria Math" panose="02040503050406030204" pitchFamily="18" charset="0"/>
                                </a:rPr>
                              </m:ctrlPr>
                            </m:sSubPr>
                            <m:e>
                              <m:r>
                                <a:rPr lang="en-US" altLang="zh-CN" sz="1050" b="1" i="1" smtClean="0">
                                  <a:solidFill>
                                    <a:schemeClr val="bg1">
                                      <a:lumMod val="75000"/>
                                      <a:lumOff val="25000"/>
                                    </a:schemeClr>
                                  </a:solidFill>
                                  <a:latin typeface="Cambria Math" panose="02040503050406030204" pitchFamily="18" charset="0"/>
                                </a:rPr>
                                <m:t>𝑳</m:t>
                              </m:r>
                            </m:e>
                            <m:sub>
                              <m:r>
                                <a:rPr lang="en-US" altLang="zh-CN" sz="1050" b="1" i="1" smtClean="0">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50" name="椭圆 49"/>
                  <p:cNvSpPr>
                    <a:spLocks noRot="1" noChangeAspect="1" noMove="1" noResize="1" noEditPoints="1" noAdjustHandles="1" noChangeArrowheads="1" noChangeShapeType="1" noTextEdit="1"/>
                  </p:cNvSpPr>
                  <p:nvPr/>
                </p:nvSpPr>
                <p:spPr>
                  <a:xfrm>
                    <a:off x="3265244" y="3340085"/>
                    <a:ext cx="360000" cy="360001"/>
                  </a:xfrm>
                  <a:prstGeom prst="ellipse">
                    <a:avLst/>
                  </a:prstGeom>
                  <a:blipFill>
                    <a:blip r:embed="rId17"/>
                    <a:stretch>
                      <a:fillRect/>
                    </a:stretch>
                  </a:blipFill>
                  <a:ln>
                    <a:solidFill>
                      <a:schemeClr val="accent1">
                        <a:lumMod val="40000"/>
                        <a:lumOff val="60000"/>
                      </a:schemeClr>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等腰三角形 50"/>
                  <p:cNvSpPr>
                    <a:spLocks noChangeAspect="1"/>
                  </p:cNvSpPr>
                  <p:nvPr/>
                </p:nvSpPr>
                <p:spPr>
                  <a:xfrm>
                    <a:off x="1821985" y="1765796"/>
                    <a:ext cx="358112" cy="316800"/>
                  </a:xfrm>
                  <a:prstGeom prst="triangle">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35000" bIns="81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smtClean="0">
                                  <a:solidFill>
                                    <a:schemeClr val="bg1">
                                      <a:lumMod val="75000"/>
                                      <a:lumOff val="25000"/>
                                    </a:schemeClr>
                                  </a:solidFill>
                                  <a:latin typeface="Cambria Math" panose="02040503050406030204" pitchFamily="18" charset="0"/>
                                </a:rPr>
                                <m:t>𝑨</m:t>
                              </m:r>
                            </m:e>
                            <m:sub>
                              <m:r>
                                <a:rPr lang="en-US" altLang="zh-CN" sz="1050" b="1" i="1" dirty="0" smtClean="0">
                                  <a:solidFill>
                                    <a:schemeClr val="bg1">
                                      <a:lumMod val="75000"/>
                                      <a:lumOff val="25000"/>
                                    </a:schemeClr>
                                  </a:solidFill>
                                  <a:latin typeface="Cambria Math" panose="02040503050406030204" pitchFamily="18" charset="0"/>
                                </a:rPr>
                                <m:t>𝟐</m:t>
                              </m:r>
                            </m:sub>
                          </m:sSub>
                        </m:oMath>
                      </m:oMathPara>
                    </a14:m>
                    <a:endParaRPr lang="en-US" altLang="zh-CN" sz="1050" b="1" dirty="0">
                      <a:solidFill>
                        <a:schemeClr val="bg1">
                          <a:lumMod val="75000"/>
                          <a:lumOff val="25000"/>
                        </a:schemeClr>
                      </a:solidFill>
                    </a:endParaRPr>
                  </a:p>
                </p:txBody>
              </p:sp>
            </mc:Choice>
            <mc:Fallback xmlns="">
              <p:sp>
                <p:nvSpPr>
                  <p:cNvPr id="51" name="等腰三角形 50"/>
                  <p:cNvSpPr>
                    <a:spLocks noRot="1" noChangeAspect="1" noMove="1" noResize="1" noEditPoints="1" noAdjustHandles="1" noChangeArrowheads="1" noChangeShapeType="1" noTextEdit="1"/>
                  </p:cNvSpPr>
                  <p:nvPr/>
                </p:nvSpPr>
                <p:spPr>
                  <a:xfrm>
                    <a:off x="1821985" y="1765796"/>
                    <a:ext cx="358112" cy="316800"/>
                  </a:xfrm>
                  <a:prstGeom prst="triangle">
                    <a:avLst/>
                  </a:prstGeom>
                  <a:blipFill>
                    <a:blip r:embed="rId18"/>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grpSp>
      </p:grpSp>
      <p:cxnSp>
        <p:nvCxnSpPr>
          <p:cNvPr id="54" name="直接连接符 53"/>
          <p:cNvCxnSpPr>
            <a:stCxn id="51" idx="2"/>
            <a:endCxn id="42" idx="7"/>
          </p:cNvCxnSpPr>
          <p:nvPr/>
        </p:nvCxnSpPr>
        <p:spPr>
          <a:xfrm flipH="1">
            <a:off x="2249914" y="1606526"/>
            <a:ext cx="466245" cy="537428"/>
          </a:xfrm>
          <a:prstGeom prst="line">
            <a:avLst/>
          </a:prstGeom>
          <a:ln w="19050"/>
        </p:spPr>
        <p:style>
          <a:lnRef idx="1">
            <a:schemeClr val="dk1"/>
          </a:lnRef>
          <a:fillRef idx="0">
            <a:schemeClr val="dk1"/>
          </a:fillRef>
          <a:effectRef idx="0">
            <a:schemeClr val="dk1"/>
          </a:effectRef>
          <a:fontRef idx="minor">
            <a:schemeClr val="tx1"/>
          </a:fontRef>
        </p:style>
      </p:cxnSp>
      <p:cxnSp>
        <p:nvCxnSpPr>
          <p:cNvPr id="55" name="直接连接符 54"/>
          <p:cNvCxnSpPr>
            <a:stCxn id="51" idx="4"/>
            <a:endCxn id="49" idx="0"/>
          </p:cNvCxnSpPr>
          <p:nvPr/>
        </p:nvCxnSpPr>
        <p:spPr>
          <a:xfrm>
            <a:off x="2947235" y="1606526"/>
            <a:ext cx="340573" cy="435847"/>
          </a:xfrm>
          <a:prstGeom prst="line">
            <a:avLst/>
          </a:prstGeom>
          <a:ln w="19050"/>
        </p:spPr>
        <p:style>
          <a:lnRef idx="1">
            <a:schemeClr val="dk1"/>
          </a:lnRef>
          <a:fillRef idx="0">
            <a:schemeClr val="dk1"/>
          </a:fillRef>
          <a:effectRef idx="0">
            <a:schemeClr val="dk1"/>
          </a:effectRef>
          <a:fontRef idx="minor">
            <a:schemeClr val="tx1"/>
          </a:fontRef>
        </p:style>
      </p:cxnSp>
      <p:cxnSp>
        <p:nvCxnSpPr>
          <p:cNvPr id="58" name="直接连接符 57"/>
          <p:cNvCxnSpPr>
            <a:stCxn id="49" idx="1"/>
            <a:endCxn id="42" idx="6"/>
          </p:cNvCxnSpPr>
          <p:nvPr/>
        </p:nvCxnSpPr>
        <p:spPr>
          <a:xfrm flipH="1">
            <a:off x="2283933" y="2169025"/>
            <a:ext cx="887728" cy="64486"/>
          </a:xfrm>
          <a:prstGeom prst="line">
            <a:avLst/>
          </a:prstGeom>
          <a:ln w="19050"/>
        </p:spPr>
        <p:style>
          <a:lnRef idx="1">
            <a:schemeClr val="dk1"/>
          </a:lnRef>
          <a:fillRef idx="0">
            <a:schemeClr val="dk1"/>
          </a:fillRef>
          <a:effectRef idx="0">
            <a:schemeClr val="dk1"/>
          </a:effectRef>
          <a:fontRef idx="minor">
            <a:schemeClr val="tx1"/>
          </a:fontRef>
        </p:style>
      </p:cxnSp>
      <p:cxnSp>
        <p:nvCxnSpPr>
          <p:cNvPr id="61" name="直接连接符 60"/>
          <p:cNvCxnSpPr>
            <a:endCxn id="41" idx="0"/>
          </p:cNvCxnSpPr>
          <p:nvPr/>
        </p:nvCxnSpPr>
        <p:spPr>
          <a:xfrm flipH="1">
            <a:off x="2134747" y="2366862"/>
            <a:ext cx="40953" cy="741224"/>
          </a:xfrm>
          <a:prstGeom prst="line">
            <a:avLst/>
          </a:prstGeom>
          <a:ln w="19050"/>
        </p:spPr>
        <p:style>
          <a:lnRef idx="1">
            <a:schemeClr val="dk1"/>
          </a:lnRef>
          <a:fillRef idx="0">
            <a:schemeClr val="dk1"/>
          </a:fillRef>
          <a:effectRef idx="0">
            <a:schemeClr val="dk1"/>
          </a:effectRef>
          <a:fontRef idx="minor">
            <a:schemeClr val="tx1"/>
          </a:fontRef>
        </p:style>
      </p:cxnSp>
      <p:cxnSp>
        <p:nvCxnSpPr>
          <p:cNvPr id="64" name="直接连接符 63"/>
          <p:cNvCxnSpPr>
            <a:stCxn id="42" idx="5"/>
            <a:endCxn id="43" idx="1"/>
          </p:cNvCxnSpPr>
          <p:nvPr/>
        </p:nvCxnSpPr>
        <p:spPr>
          <a:xfrm>
            <a:off x="2249914" y="2323067"/>
            <a:ext cx="524318" cy="443749"/>
          </a:xfrm>
          <a:prstGeom prst="line">
            <a:avLst/>
          </a:prstGeom>
          <a:ln w="19050"/>
        </p:spPr>
        <p:style>
          <a:lnRef idx="1">
            <a:schemeClr val="dk1"/>
          </a:lnRef>
          <a:fillRef idx="0">
            <a:schemeClr val="dk1"/>
          </a:fillRef>
          <a:effectRef idx="0">
            <a:schemeClr val="dk1"/>
          </a:effectRef>
          <a:fontRef idx="minor">
            <a:schemeClr val="tx1"/>
          </a:fontRef>
        </p:style>
      </p:cxnSp>
      <p:cxnSp>
        <p:nvCxnSpPr>
          <p:cNvPr id="67" name="直接连接符 66"/>
          <p:cNvCxnSpPr>
            <a:stCxn id="41" idx="3"/>
            <a:endCxn id="43" idx="2"/>
          </p:cNvCxnSpPr>
          <p:nvPr/>
        </p:nvCxnSpPr>
        <p:spPr>
          <a:xfrm flipV="1">
            <a:off x="2250893" y="2878269"/>
            <a:ext cx="465266" cy="356469"/>
          </a:xfrm>
          <a:prstGeom prst="line">
            <a:avLst/>
          </a:prstGeom>
          <a:ln w="19050"/>
        </p:spPr>
        <p:style>
          <a:lnRef idx="1">
            <a:schemeClr val="dk1"/>
          </a:lnRef>
          <a:fillRef idx="0">
            <a:schemeClr val="dk1"/>
          </a:fillRef>
          <a:effectRef idx="0">
            <a:schemeClr val="dk1"/>
          </a:effectRef>
          <a:fontRef idx="minor">
            <a:schemeClr val="tx1"/>
          </a:fontRef>
        </p:style>
      </p:cxnSp>
      <p:cxnSp>
        <p:nvCxnSpPr>
          <p:cNvPr id="70" name="直接连接符 69"/>
          <p:cNvCxnSpPr>
            <a:stCxn id="49" idx="2"/>
            <a:endCxn id="43" idx="5"/>
          </p:cNvCxnSpPr>
          <p:nvPr/>
        </p:nvCxnSpPr>
        <p:spPr>
          <a:xfrm flipH="1">
            <a:off x="2890379" y="2295677"/>
            <a:ext cx="397428" cy="471139"/>
          </a:xfrm>
          <a:prstGeom prst="line">
            <a:avLst/>
          </a:prstGeom>
          <a:ln w="19050"/>
        </p:spPr>
        <p:style>
          <a:lnRef idx="1">
            <a:schemeClr val="dk1"/>
          </a:lnRef>
          <a:fillRef idx="0">
            <a:schemeClr val="dk1"/>
          </a:fillRef>
          <a:effectRef idx="0">
            <a:schemeClr val="dk1"/>
          </a:effectRef>
          <a:fontRef idx="minor">
            <a:schemeClr val="tx1"/>
          </a:fontRef>
        </p:style>
      </p:cxnSp>
      <p:cxnSp>
        <p:nvCxnSpPr>
          <p:cNvPr id="73" name="直接连接符 72"/>
          <p:cNvCxnSpPr>
            <a:stCxn id="43" idx="4"/>
            <a:endCxn id="50" idx="3"/>
          </p:cNvCxnSpPr>
          <p:nvPr/>
        </p:nvCxnSpPr>
        <p:spPr>
          <a:xfrm flipV="1">
            <a:off x="2948453" y="2707530"/>
            <a:ext cx="733001" cy="170739"/>
          </a:xfrm>
          <a:prstGeom prst="line">
            <a:avLst/>
          </a:prstGeom>
          <a:ln w="19050"/>
        </p:spPr>
        <p:style>
          <a:lnRef idx="1">
            <a:schemeClr val="dk1"/>
          </a:lnRef>
          <a:fillRef idx="0">
            <a:schemeClr val="dk1"/>
          </a:fillRef>
          <a:effectRef idx="0">
            <a:schemeClr val="dk1"/>
          </a:effectRef>
          <a:fontRef idx="minor">
            <a:schemeClr val="tx1"/>
          </a:fontRef>
        </p:style>
      </p:cxnSp>
      <p:cxnSp>
        <p:nvCxnSpPr>
          <p:cNvPr id="77" name="直接连接符 76"/>
          <p:cNvCxnSpPr>
            <a:stCxn id="49" idx="3"/>
            <a:endCxn id="50" idx="1"/>
          </p:cNvCxnSpPr>
          <p:nvPr/>
        </p:nvCxnSpPr>
        <p:spPr>
          <a:xfrm>
            <a:off x="3403954" y="2169025"/>
            <a:ext cx="277500" cy="359393"/>
          </a:xfrm>
          <a:prstGeom prst="line">
            <a:avLst/>
          </a:prstGeom>
          <a:ln w="19050"/>
        </p:spPr>
        <p:style>
          <a:lnRef idx="1">
            <a:schemeClr val="dk1"/>
          </a:lnRef>
          <a:fillRef idx="0">
            <a:schemeClr val="dk1"/>
          </a:fillRef>
          <a:effectRef idx="0">
            <a:schemeClr val="dk1"/>
          </a:effectRef>
          <a:fontRef idx="minor">
            <a:schemeClr val="tx1"/>
          </a:fontRef>
        </p:style>
      </p:cxnSp>
      <p:sp>
        <p:nvSpPr>
          <p:cNvPr id="82" name="任意多边形 81"/>
          <p:cNvSpPr/>
          <p:nvPr/>
        </p:nvSpPr>
        <p:spPr>
          <a:xfrm>
            <a:off x="2917135" y="1493539"/>
            <a:ext cx="857352" cy="1018679"/>
          </a:xfrm>
          <a:custGeom>
            <a:avLst/>
            <a:gdLst>
              <a:gd name="connsiteX0" fmla="*/ 0 w 1411357"/>
              <a:gd name="connsiteY0" fmla="*/ 0 h 278296"/>
              <a:gd name="connsiteX1" fmla="*/ 1411357 w 1411357"/>
              <a:gd name="connsiteY1" fmla="*/ 278296 h 278296"/>
            </a:gdLst>
            <a:ahLst/>
            <a:cxnLst>
              <a:cxn ang="0">
                <a:pos x="connsiteX0" y="connsiteY0"/>
              </a:cxn>
              <a:cxn ang="0">
                <a:pos x="connsiteX1" y="connsiteY1"/>
              </a:cxn>
            </a:cxnLst>
            <a:rect l="l" t="t" r="r" b="b"/>
            <a:pathLst>
              <a:path w="1411357" h="278296">
                <a:moveTo>
                  <a:pt x="0" y="0"/>
                </a:moveTo>
                <a:cubicBezTo>
                  <a:pt x="606287" y="25676"/>
                  <a:pt x="1212574" y="51352"/>
                  <a:pt x="1411357" y="278296"/>
                </a:cubicBez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050" b="1">
              <a:solidFill>
                <a:schemeClr val="bg1">
                  <a:lumMod val="75000"/>
                  <a:lumOff val="25000"/>
                </a:schemeClr>
              </a:solidFill>
            </a:endParaRPr>
          </a:p>
        </p:txBody>
      </p:sp>
      <p:sp>
        <p:nvSpPr>
          <p:cNvPr id="83" name="矩形 82"/>
          <p:cNvSpPr/>
          <p:nvPr/>
        </p:nvSpPr>
        <p:spPr>
          <a:xfrm>
            <a:off x="2659168" y="3781302"/>
            <a:ext cx="987771" cy="323165"/>
          </a:xfrm>
          <a:prstGeom prst="rect">
            <a:avLst/>
          </a:prstGeom>
        </p:spPr>
        <p:txBody>
          <a:bodyPr wrap="none">
            <a:spAutoFit/>
          </a:bodyPr>
          <a:lstStyle/>
          <a:p>
            <a:pPr lvl="0">
              <a:defRPr/>
            </a:pPr>
            <a:r>
              <a:rPr lang="en-US" altLang="zh-CN" sz="1500" dirty="0">
                <a:solidFill>
                  <a:srgbClr val="ADADAD"/>
                </a:solidFill>
                <a:ea typeface="华文新魏" panose="02010800040101010101" pitchFamily="2" charset="-122"/>
              </a:rPr>
              <a:t>Networks</a:t>
            </a:r>
            <a:endParaRPr lang="zh-CN" altLang="en-US" sz="1500" dirty="0">
              <a:solidFill>
                <a:srgbClr val="ADADAD"/>
              </a:solidFill>
              <a:ea typeface="华文新魏" panose="02010800040101010101" pitchFamily="2" charset="-122"/>
            </a:endParaRPr>
          </a:p>
        </p:txBody>
      </p:sp>
      <p:sp>
        <p:nvSpPr>
          <p:cNvPr id="84" name="矩形 83"/>
          <p:cNvSpPr/>
          <p:nvPr/>
        </p:nvSpPr>
        <p:spPr>
          <a:xfrm>
            <a:off x="5728820" y="3783413"/>
            <a:ext cx="1566454" cy="323165"/>
          </a:xfrm>
          <a:prstGeom prst="rect">
            <a:avLst/>
          </a:prstGeom>
        </p:spPr>
        <p:txBody>
          <a:bodyPr wrap="none">
            <a:spAutoFit/>
          </a:bodyPr>
          <a:lstStyle/>
          <a:p>
            <a:pPr lvl="0">
              <a:defRPr/>
            </a:pPr>
            <a:r>
              <a:rPr lang="en-US" altLang="zh-CN" sz="1500" dirty="0">
                <a:solidFill>
                  <a:srgbClr val="ADADAD"/>
                </a:solidFill>
                <a:ea typeface="华文新魏" panose="02010800040101010101" pitchFamily="2" charset="-122"/>
              </a:rPr>
              <a:t>Hyper-Networks</a:t>
            </a:r>
            <a:endParaRPr lang="zh-CN" altLang="en-US" sz="1500" dirty="0">
              <a:solidFill>
                <a:srgbClr val="ADADAD"/>
              </a:solidFill>
              <a:ea typeface="华文新魏" panose="02010800040101010101" pitchFamily="2" charset="-122"/>
            </a:endParaRPr>
          </a:p>
        </p:txBody>
      </p:sp>
      <p:sp>
        <p:nvSpPr>
          <p:cNvPr id="85" name="文本框 84"/>
          <p:cNvSpPr txBox="1"/>
          <p:nvPr/>
        </p:nvSpPr>
        <p:spPr>
          <a:xfrm>
            <a:off x="395288" y="4079018"/>
            <a:ext cx="7846503" cy="750783"/>
          </a:xfrm>
          <a:prstGeom prst="rect">
            <a:avLst/>
          </a:prstGeom>
          <a:noFill/>
        </p:spPr>
        <p:txBody>
          <a:bodyPr wrap="square" rtlCol="0">
            <a:spAutoFit/>
          </a:bodyPr>
          <a:lstStyle/>
          <a:p>
            <a:pPr marL="285750" indent="-285750">
              <a:lnSpc>
                <a:spcPct val="125000"/>
              </a:lnSpc>
              <a:buClr>
                <a:srgbClr val="ADADAD"/>
              </a:buClr>
              <a:buFont typeface="Arial" panose="020B0604020202020204" pitchFamily="34" charset="0"/>
              <a:buChar char="•"/>
            </a:pPr>
            <a:r>
              <a:rPr lang="en-US" altLang="zh-CN" sz="1800" dirty="0">
                <a:solidFill>
                  <a:srgbClr val="ADADAD"/>
                </a:solidFill>
              </a:rPr>
              <a:t> A hyper-network is a network in which an edge can include</a:t>
            </a:r>
            <a:r>
              <a:rPr lang="zh-CN" altLang="en-US" sz="1800" dirty="0">
                <a:solidFill>
                  <a:srgbClr val="ADADAD"/>
                </a:solidFill>
              </a:rPr>
              <a:t> </a:t>
            </a:r>
            <a:r>
              <a:rPr lang="en-US" altLang="zh-CN" sz="1800" dirty="0">
                <a:solidFill>
                  <a:srgbClr val="FFC000"/>
                </a:solidFill>
              </a:rPr>
              <a:t>any number </a:t>
            </a:r>
            <a:r>
              <a:rPr lang="en-US" altLang="zh-CN" sz="1800" dirty="0">
                <a:solidFill>
                  <a:srgbClr val="ADADAD"/>
                </a:solidFill>
              </a:rPr>
              <a:t>of nodes</a:t>
            </a:r>
          </a:p>
        </p:txBody>
      </p:sp>
      <p:sp>
        <p:nvSpPr>
          <p:cNvPr id="45" name="标题 1"/>
          <p:cNvSpPr txBox="1">
            <a:spLocks/>
          </p:cNvSpPr>
          <p:nvPr/>
        </p:nvSpPr>
        <p:spPr>
          <a:xfrm>
            <a:off x="314825" y="90910"/>
            <a:ext cx="637270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altLang="zh-CN" sz="2800" b="1" dirty="0">
                <a:latin typeface="微软雅黑" panose="020B0503020204020204" pitchFamily="34" charset="-122"/>
                <a:ea typeface="微软雅黑" panose="020B0503020204020204" pitchFamily="34" charset="-122"/>
              </a:rPr>
              <a:t>Hyper-network</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embedding</a:t>
            </a:r>
            <a:endParaRPr lang="zh-CN" altLang="en-US" sz="2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763596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8451" y="257131"/>
            <a:ext cx="9452132" cy="742950"/>
          </a:xfrm>
        </p:spPr>
        <p:txBody>
          <a:bodyPr>
            <a:noAutofit/>
          </a:bodyPr>
          <a:lstStyle/>
          <a:p>
            <a:r>
              <a:rPr lang="en-US" altLang="zh-CN" sz="2600" dirty="0"/>
              <a:t>Naïve solution: Expand into Conventional Networks</a:t>
            </a:r>
            <a:endParaRPr lang="zh-CN" altLang="en-US" sz="2600" dirty="0"/>
          </a:p>
        </p:txBody>
      </p:sp>
      <p:sp>
        <p:nvSpPr>
          <p:cNvPr id="4" name="灯片编号占位符 3"/>
          <p:cNvSpPr>
            <a:spLocks noGrp="1"/>
          </p:cNvSpPr>
          <p:nvPr>
            <p:ph type="sldNum" sz="quarter" idx="12"/>
          </p:nvPr>
        </p:nvSpPr>
        <p:spPr/>
        <p:txBody>
          <a:bodyPr/>
          <a:lstStyle/>
          <a:p>
            <a:fld id="{0CFEC368-1D7A-4F81-ABF6-AE0E36BAF64C}" type="slidenum">
              <a:rPr lang="en-US" smtClean="0"/>
              <a:pPr/>
              <a:t>62</a:t>
            </a:fld>
            <a:endParaRPr lang="en-US"/>
          </a:p>
        </p:txBody>
      </p:sp>
      <p:sp>
        <p:nvSpPr>
          <p:cNvPr id="174" name="文本框 173"/>
          <p:cNvSpPr txBox="1"/>
          <p:nvPr/>
        </p:nvSpPr>
        <p:spPr>
          <a:xfrm>
            <a:off x="6309767" y="2232388"/>
            <a:ext cx="1744388" cy="323165"/>
          </a:xfrm>
          <a:prstGeom prst="rect">
            <a:avLst/>
          </a:prstGeom>
          <a:noFill/>
        </p:spPr>
        <p:txBody>
          <a:bodyPr wrap="none" rtlCol="0">
            <a:spAutoFit/>
          </a:bodyPr>
          <a:lstStyle>
            <a:defPPr marR="0" lvl="0" algn="l" rtl="0">
              <a:lnSpc>
                <a:spcPct val="100000"/>
              </a:lnSpc>
              <a:spcBef>
                <a:spcPts val="0"/>
              </a:spcBef>
              <a:spcAft>
                <a:spcPts val="0"/>
              </a:spcAft>
            </a:defPPr>
            <a:lvl1pPr>
              <a:defRPr sz="1500" b="1">
                <a:solidFill>
                  <a:schemeClr val="tx1"/>
                </a:solidFill>
                <a:latin typeface="Arial" panose="020B0604020202020204" pitchFamily="34" charset="0"/>
                <a:cs typeface="Arial" panose="020B0604020202020204" pitchFamily="34" charset="0"/>
              </a:defRPr>
            </a:lvl1pPr>
          </a:lstStyle>
          <a:p>
            <a:r>
              <a:rPr lang="en-US" altLang="zh-CN" dirty="0"/>
              <a:t>explicit similarity</a:t>
            </a:r>
            <a:endParaRPr lang="zh-CN" altLang="en-US" dirty="0"/>
          </a:p>
        </p:txBody>
      </p:sp>
      <p:sp>
        <p:nvSpPr>
          <p:cNvPr id="189" name="矩形 188"/>
          <p:cNvSpPr/>
          <p:nvPr/>
        </p:nvSpPr>
        <p:spPr>
          <a:xfrm>
            <a:off x="6290275" y="843558"/>
            <a:ext cx="138564" cy="692497"/>
          </a:xfrm>
          <a:prstGeom prst="rect">
            <a:avLst/>
          </a:prstGeom>
          <a:noFill/>
        </p:spPr>
        <p:txBody>
          <a:bodyPr wrap="none" lIns="68580" tIns="34290" rIns="68580" bIns="34290">
            <a:spAutoFit/>
          </a:bodyPr>
          <a:lstStyle/>
          <a:p>
            <a:pPr algn="ctr"/>
            <a:endParaRPr lang="zh-CN" altLang="en-US" sz="4050" dirty="0">
              <a:ln w="0"/>
              <a:solidFill>
                <a:srgbClr val="ADADAD"/>
              </a:solidFill>
              <a:effectLst>
                <a:outerShdw blurRad="38100" dist="19050" dir="2700000" algn="tl" rotWithShape="0">
                  <a:schemeClr val="dk1">
                    <a:alpha val="40000"/>
                  </a:schemeClr>
                </a:outerShdw>
              </a:effectLst>
            </a:endParaRPr>
          </a:p>
        </p:txBody>
      </p:sp>
      <p:cxnSp>
        <p:nvCxnSpPr>
          <p:cNvPr id="190" name="直接箭头连接符 189"/>
          <p:cNvCxnSpPr/>
          <p:nvPr/>
        </p:nvCxnSpPr>
        <p:spPr>
          <a:xfrm flipV="1">
            <a:off x="3183694" y="1818761"/>
            <a:ext cx="625934" cy="41279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91" name="组合 190"/>
          <p:cNvGrpSpPr/>
          <p:nvPr/>
        </p:nvGrpSpPr>
        <p:grpSpPr>
          <a:xfrm>
            <a:off x="1315247" y="1244048"/>
            <a:ext cx="1875164" cy="2150162"/>
            <a:chOff x="0" y="1115228"/>
            <a:chExt cx="3746224" cy="4086237"/>
          </a:xfrm>
        </p:grpSpPr>
        <p:grpSp>
          <p:nvGrpSpPr>
            <p:cNvPr id="241" name="组合 240"/>
            <p:cNvGrpSpPr/>
            <p:nvPr/>
          </p:nvGrpSpPr>
          <p:grpSpPr>
            <a:xfrm>
              <a:off x="0" y="1115228"/>
              <a:ext cx="3746224" cy="3601188"/>
              <a:chOff x="-66953" y="994225"/>
              <a:chExt cx="4354317" cy="3838554"/>
            </a:xfrm>
            <a:effectLst>
              <a:outerShdw blurRad="50800" dist="38100" dir="2700000" algn="tl" rotWithShape="0">
                <a:prstClr val="black">
                  <a:alpha val="40000"/>
                </a:prstClr>
              </a:outerShdw>
            </a:effectLst>
          </p:grpSpPr>
          <p:sp>
            <p:nvSpPr>
              <p:cNvPr id="244" name="椭圆 243"/>
              <p:cNvSpPr/>
              <p:nvPr/>
            </p:nvSpPr>
            <p:spPr>
              <a:xfrm rot="2529365">
                <a:off x="-66953" y="2884360"/>
                <a:ext cx="2579574" cy="1948419"/>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a:solidFill>
                    <a:schemeClr val="bg1">
                      <a:lumMod val="75000"/>
                      <a:lumOff val="25000"/>
                    </a:schemeClr>
                  </a:solidFill>
                </a:endParaRPr>
              </a:p>
            </p:txBody>
          </p:sp>
          <mc:AlternateContent xmlns:mc="http://schemas.openxmlformats.org/markup-compatibility/2006" xmlns:a14="http://schemas.microsoft.com/office/drawing/2010/main">
            <mc:Choice Requires="a14">
              <p:sp>
                <p:nvSpPr>
                  <p:cNvPr id="245" name="矩形 244"/>
                  <p:cNvSpPr>
                    <a:spLocks noChangeAspect="1"/>
                  </p:cNvSpPr>
                  <p:nvPr/>
                </p:nvSpPr>
                <p:spPr>
                  <a:xfrm>
                    <a:off x="740935" y="4216639"/>
                    <a:ext cx="360000" cy="360000"/>
                  </a:xfrm>
                  <a:prstGeom prst="rect">
                    <a:avLst/>
                  </a:prstGeom>
                  <a:solidFill>
                    <a:schemeClr val="accent2">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𝑼</m:t>
                              </m:r>
                            </m:e>
                            <m:sub>
                              <m:r>
                                <a:rPr lang="en-US" altLang="zh-CN" sz="1050" b="1" i="1" dirty="0">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6" name="矩形 5"/>
                  <p:cNvSpPr>
                    <a:spLocks noRot="1" noChangeAspect="1" noMove="1" noResize="1" noEditPoints="1" noAdjustHandles="1" noChangeArrowheads="1" noChangeShapeType="1" noTextEdit="1"/>
                  </p:cNvSpPr>
                  <p:nvPr/>
                </p:nvSpPr>
                <p:spPr>
                  <a:xfrm>
                    <a:off x="740935" y="4216639"/>
                    <a:ext cx="360000" cy="360000"/>
                  </a:xfrm>
                  <a:prstGeom prst="rect">
                    <a:avLst/>
                  </a:prstGeom>
                  <a:blipFill>
                    <a:blip r:embed="rId3"/>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6" name="椭圆 245"/>
                  <p:cNvSpPr>
                    <a:spLocks noChangeAspect="1"/>
                  </p:cNvSpPr>
                  <p:nvPr/>
                </p:nvSpPr>
                <p:spPr>
                  <a:xfrm>
                    <a:off x="792138" y="2793677"/>
                    <a:ext cx="360000" cy="360000"/>
                  </a:xfrm>
                  <a:prstGeom prst="ellipse">
                    <a:avLst/>
                  </a:prstGeom>
                  <a:solidFill>
                    <a:schemeClr val="accent6">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𝑳</m:t>
                              </m:r>
                            </m:e>
                            <m:sub>
                              <m:r>
                                <a:rPr lang="en-US" altLang="zh-CN" sz="1050" b="1" i="1" dirty="0">
                                  <a:solidFill>
                                    <a:schemeClr val="bg1">
                                      <a:lumMod val="75000"/>
                                      <a:lumOff val="25000"/>
                                    </a:schemeClr>
                                  </a:solidFill>
                                  <a:latin typeface="Cambria Math" panose="02040503050406030204" pitchFamily="18" charset="0"/>
                                </a:rPr>
                                <m:t>𝟐</m:t>
                              </m:r>
                            </m:sub>
                          </m:sSub>
                        </m:oMath>
                      </m:oMathPara>
                    </a14:m>
                    <a:endParaRPr lang="zh-CN" altLang="en-US" sz="1050" b="1" dirty="0">
                      <a:solidFill>
                        <a:schemeClr val="bg1">
                          <a:lumMod val="75000"/>
                          <a:lumOff val="25000"/>
                        </a:schemeClr>
                      </a:solidFill>
                    </a:endParaRPr>
                  </a:p>
                </p:txBody>
              </p:sp>
            </mc:Choice>
            <mc:Fallback xmlns="">
              <p:sp>
                <p:nvSpPr>
                  <p:cNvPr id="7" name="椭圆 6"/>
                  <p:cNvSpPr>
                    <a:spLocks noRot="1" noChangeAspect="1" noMove="1" noResize="1" noEditPoints="1" noAdjustHandles="1" noChangeArrowheads="1" noChangeShapeType="1" noTextEdit="1"/>
                  </p:cNvSpPr>
                  <p:nvPr/>
                </p:nvSpPr>
                <p:spPr>
                  <a:xfrm>
                    <a:off x="792138" y="2793677"/>
                    <a:ext cx="360000" cy="360000"/>
                  </a:xfrm>
                  <a:prstGeom prst="ellipse">
                    <a:avLst/>
                  </a:prstGeom>
                  <a:blipFill>
                    <a:blip r:embed="rId4"/>
                    <a:stretch>
                      <a:fillRect l="-11321" b="-3509"/>
                    </a:stretch>
                  </a:blipFill>
                  <a:ln>
                    <a:solidFill>
                      <a:schemeClr val="accent1">
                        <a:lumMod val="40000"/>
                        <a:lumOff val="60000"/>
                      </a:schemeClr>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7" name="等腰三角形 246"/>
                  <p:cNvSpPr>
                    <a:spLocks noChangeAspect="1"/>
                  </p:cNvSpPr>
                  <p:nvPr/>
                </p:nvSpPr>
                <p:spPr>
                  <a:xfrm>
                    <a:off x="1821985" y="3573220"/>
                    <a:ext cx="360000" cy="316800"/>
                  </a:xfrm>
                  <a:prstGeom prst="triangle">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bIns="81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𝑨</m:t>
                              </m:r>
                            </m:e>
                            <m:sub>
                              <m:r>
                                <a:rPr lang="en-US" altLang="zh-CN" sz="1050" b="1" i="1" dirty="0">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11" name="等腰三角形 10"/>
                  <p:cNvSpPr>
                    <a:spLocks noRot="1" noChangeAspect="1" noMove="1" noResize="1" noEditPoints="1" noAdjustHandles="1" noChangeArrowheads="1" noChangeShapeType="1" noTextEdit="1"/>
                  </p:cNvSpPr>
                  <p:nvPr/>
                </p:nvSpPr>
                <p:spPr>
                  <a:xfrm>
                    <a:off x="1821985" y="3573220"/>
                    <a:ext cx="360000" cy="316800"/>
                  </a:xfrm>
                  <a:prstGeom prst="triangle">
                    <a:avLst/>
                  </a:prstGeom>
                  <a:blipFill>
                    <a:blip r:embed="rId5"/>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sp>
            <p:nvSpPr>
              <p:cNvPr id="248" name="椭圆 247"/>
              <p:cNvSpPr/>
              <p:nvPr/>
            </p:nvSpPr>
            <p:spPr>
              <a:xfrm rot="20599671">
                <a:off x="515516" y="1650724"/>
                <a:ext cx="2971050" cy="1866625"/>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a:solidFill>
                    <a:schemeClr val="bg1">
                      <a:lumMod val="75000"/>
                      <a:lumOff val="25000"/>
                    </a:schemeClr>
                  </a:solidFill>
                </a:endParaRPr>
              </a:p>
            </p:txBody>
          </p:sp>
          <p:sp>
            <p:nvSpPr>
              <p:cNvPr id="249" name="椭圆 248"/>
              <p:cNvSpPr/>
              <p:nvPr/>
            </p:nvSpPr>
            <p:spPr>
              <a:xfrm rot="643120">
                <a:off x="1360096" y="2655406"/>
                <a:ext cx="2642572" cy="1866625"/>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a:solidFill>
                    <a:schemeClr val="bg1">
                      <a:lumMod val="75000"/>
                      <a:lumOff val="25000"/>
                    </a:schemeClr>
                  </a:solidFill>
                </a:endParaRPr>
              </a:p>
            </p:txBody>
          </p:sp>
          <p:grpSp>
            <p:nvGrpSpPr>
              <p:cNvPr id="250" name="组合 249"/>
              <p:cNvGrpSpPr/>
              <p:nvPr/>
            </p:nvGrpSpPr>
            <p:grpSpPr>
              <a:xfrm>
                <a:off x="666179" y="1765796"/>
                <a:ext cx="3621185" cy="1934287"/>
                <a:chOff x="666179" y="1765796"/>
                <a:chExt cx="3621185" cy="1934287"/>
              </a:xfrm>
            </p:grpSpPr>
            <mc:AlternateContent xmlns:mc="http://schemas.openxmlformats.org/markup-compatibility/2006" xmlns:a14="http://schemas.microsoft.com/office/drawing/2010/main">
              <mc:Choice Requires="a14">
                <p:sp>
                  <p:nvSpPr>
                    <p:cNvPr id="253" name="矩形 252"/>
                    <p:cNvSpPr>
                      <a:spLocks noChangeAspect="1"/>
                    </p:cNvSpPr>
                    <p:nvPr/>
                  </p:nvSpPr>
                  <p:spPr>
                    <a:xfrm>
                      <a:off x="2527904" y="2702029"/>
                      <a:ext cx="360000" cy="360000"/>
                    </a:xfrm>
                    <a:prstGeom prst="rect">
                      <a:avLst/>
                    </a:prstGeom>
                    <a:solidFill>
                      <a:schemeClr val="accent2">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𝑼</m:t>
                                </m:r>
                              </m:e>
                              <m:sub>
                                <m:r>
                                  <a:rPr lang="en-US" altLang="zh-CN" sz="1050" b="1" i="1" dirty="0">
                                    <a:solidFill>
                                      <a:schemeClr val="bg1">
                                        <a:lumMod val="75000"/>
                                        <a:lumOff val="25000"/>
                                      </a:schemeClr>
                                    </a:solidFill>
                                    <a:latin typeface="Cambria Math" panose="02040503050406030204" pitchFamily="18" charset="0"/>
                                  </a:rPr>
                                  <m:t>𝟐</m:t>
                                </m:r>
                              </m:sub>
                            </m:sSub>
                          </m:oMath>
                        </m:oMathPara>
                      </a14:m>
                      <a:endParaRPr lang="zh-CN" altLang="en-US" sz="1050" b="1" dirty="0">
                        <a:solidFill>
                          <a:schemeClr val="bg1">
                            <a:lumMod val="75000"/>
                            <a:lumOff val="25000"/>
                          </a:schemeClr>
                        </a:solidFill>
                      </a:endParaRPr>
                    </a:p>
                  </p:txBody>
                </p:sp>
              </mc:Choice>
              <mc:Fallback xmlns="">
                <p:sp>
                  <p:nvSpPr>
                    <p:cNvPr id="4" name="矩形 3"/>
                    <p:cNvSpPr>
                      <a:spLocks noRot="1" noChangeAspect="1" noMove="1" noResize="1" noEditPoints="1" noAdjustHandles="1" noChangeArrowheads="1" noChangeShapeType="1" noTextEdit="1"/>
                    </p:cNvSpPr>
                    <p:nvPr/>
                  </p:nvSpPr>
                  <p:spPr>
                    <a:xfrm>
                      <a:off x="2527904" y="2702029"/>
                      <a:ext cx="360000" cy="360000"/>
                    </a:xfrm>
                    <a:prstGeom prst="rect">
                      <a:avLst/>
                    </a:prstGeom>
                    <a:blipFill>
                      <a:blip r:embed="rId6"/>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4" name="椭圆 253"/>
                    <p:cNvSpPr>
                      <a:spLocks noChangeAspect="1"/>
                    </p:cNvSpPr>
                    <p:nvPr/>
                  </p:nvSpPr>
                  <p:spPr>
                    <a:xfrm>
                      <a:off x="3265242" y="3340083"/>
                      <a:ext cx="360000" cy="360000"/>
                    </a:xfrm>
                    <a:prstGeom prst="ellipse">
                      <a:avLst/>
                    </a:prstGeom>
                    <a:solidFill>
                      <a:schemeClr val="accent6">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smtClean="0">
                                    <a:solidFill>
                                      <a:schemeClr val="bg1">
                                        <a:lumMod val="75000"/>
                                        <a:lumOff val="25000"/>
                                      </a:schemeClr>
                                    </a:solidFill>
                                    <a:latin typeface="Cambria Math" panose="02040503050406030204" pitchFamily="18" charset="0"/>
                                  </a:rPr>
                                </m:ctrlPr>
                              </m:sSubPr>
                              <m:e>
                                <m:r>
                                  <a:rPr lang="en-US" altLang="zh-CN" sz="1050" b="1" i="1">
                                    <a:solidFill>
                                      <a:schemeClr val="bg1">
                                        <a:lumMod val="75000"/>
                                        <a:lumOff val="25000"/>
                                      </a:schemeClr>
                                    </a:solidFill>
                                    <a:latin typeface="Cambria Math" panose="02040503050406030204" pitchFamily="18" charset="0"/>
                                  </a:rPr>
                                  <m:t>𝑳</m:t>
                                </m:r>
                              </m:e>
                              <m:sub>
                                <m:r>
                                  <a:rPr lang="en-US" altLang="zh-CN" sz="1050" b="1" i="1">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9" name="椭圆 8"/>
                    <p:cNvSpPr>
                      <a:spLocks noRot="1" noChangeAspect="1" noMove="1" noResize="1" noEditPoints="1" noAdjustHandles="1" noChangeArrowheads="1" noChangeShapeType="1" noTextEdit="1"/>
                    </p:cNvSpPr>
                    <p:nvPr/>
                  </p:nvSpPr>
                  <p:spPr>
                    <a:xfrm>
                      <a:off x="3265242" y="3340083"/>
                      <a:ext cx="360000" cy="360000"/>
                    </a:xfrm>
                    <a:prstGeom prst="ellipse">
                      <a:avLst/>
                    </a:prstGeom>
                    <a:blipFill>
                      <a:blip r:embed="rId7"/>
                      <a:stretch>
                        <a:fillRect l="-11321" b="-3509"/>
                      </a:stretch>
                    </a:blipFill>
                    <a:ln>
                      <a:solidFill>
                        <a:schemeClr val="accent1">
                          <a:lumMod val="40000"/>
                          <a:lumOff val="60000"/>
                        </a:schemeClr>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5" name="等腰三角形 254"/>
                    <p:cNvSpPr>
                      <a:spLocks noChangeAspect="1"/>
                    </p:cNvSpPr>
                    <p:nvPr/>
                  </p:nvSpPr>
                  <p:spPr>
                    <a:xfrm>
                      <a:off x="1821986" y="1765796"/>
                      <a:ext cx="358111" cy="316800"/>
                    </a:xfrm>
                    <a:prstGeom prst="triangle">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35000" bIns="81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𝑨</m:t>
                                </m:r>
                              </m:e>
                              <m:sub>
                                <m:r>
                                  <a:rPr lang="en-US" altLang="zh-CN" sz="1050" b="1" i="1" dirty="0">
                                    <a:solidFill>
                                      <a:schemeClr val="bg1">
                                        <a:lumMod val="75000"/>
                                        <a:lumOff val="25000"/>
                                      </a:schemeClr>
                                    </a:solidFill>
                                    <a:latin typeface="Cambria Math" panose="02040503050406030204" pitchFamily="18" charset="0"/>
                                  </a:rPr>
                                  <m:t>𝟐</m:t>
                                </m:r>
                              </m:sub>
                            </m:sSub>
                          </m:oMath>
                        </m:oMathPara>
                      </a14:m>
                      <a:endParaRPr lang="en-US" altLang="zh-CN" sz="1050" b="1" dirty="0">
                        <a:solidFill>
                          <a:schemeClr val="bg1">
                            <a:lumMod val="75000"/>
                            <a:lumOff val="25000"/>
                          </a:schemeClr>
                        </a:solidFill>
                      </a:endParaRPr>
                    </a:p>
                  </p:txBody>
                </p:sp>
              </mc:Choice>
              <mc:Fallback xmlns="">
                <p:sp>
                  <p:nvSpPr>
                    <p:cNvPr id="255" name="等腰三角形 254"/>
                    <p:cNvSpPr>
                      <a:spLocks noRot="1" noChangeAspect="1" noMove="1" noResize="1" noEditPoints="1" noAdjustHandles="1" noChangeArrowheads="1" noChangeShapeType="1" noTextEdit="1"/>
                    </p:cNvSpPr>
                    <p:nvPr/>
                  </p:nvSpPr>
                  <p:spPr>
                    <a:xfrm>
                      <a:off x="1821986" y="1765796"/>
                      <a:ext cx="358111" cy="316800"/>
                    </a:xfrm>
                    <a:prstGeom prst="triangle">
                      <a:avLst/>
                    </a:prstGeom>
                    <a:blipFill>
                      <a:blip r:embed="rId8"/>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sp>
              <p:nvSpPr>
                <p:cNvPr id="256" name="椭圆 255"/>
                <p:cNvSpPr/>
                <p:nvPr/>
              </p:nvSpPr>
              <p:spPr>
                <a:xfrm rot="2569892">
                  <a:off x="666179" y="2093469"/>
                  <a:ext cx="3621185" cy="1200787"/>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a:solidFill>
                      <a:schemeClr val="bg1">
                        <a:lumMod val="75000"/>
                        <a:lumOff val="25000"/>
                      </a:schemeClr>
                    </a:solidFill>
                  </a:endParaRPr>
                </a:p>
              </p:txBody>
            </p:sp>
          </p:grpSp>
          <mc:AlternateContent xmlns:mc="http://schemas.openxmlformats.org/markup-compatibility/2006" xmlns:a14="http://schemas.microsoft.com/office/drawing/2010/main">
            <mc:Choice Requires="a14">
              <p:sp>
                <p:nvSpPr>
                  <p:cNvPr id="251" name="文本框 250"/>
                  <p:cNvSpPr txBox="1"/>
                  <p:nvPr/>
                </p:nvSpPr>
                <p:spPr>
                  <a:xfrm>
                    <a:off x="1022543" y="994225"/>
                    <a:ext cx="907058" cy="5143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ea typeface="+mj-ea"/>
                                </a:rPr>
                              </m:ctrlPr>
                            </m:sSubPr>
                            <m:e>
                              <m:r>
                                <a:rPr lang="en-US" altLang="zh-CN" sz="1050" b="1" i="1" dirty="0">
                                  <a:solidFill>
                                    <a:schemeClr val="bg1">
                                      <a:lumMod val="75000"/>
                                      <a:lumOff val="25000"/>
                                    </a:schemeClr>
                                  </a:solidFill>
                                  <a:latin typeface="Cambria Math" panose="02040503050406030204" pitchFamily="18" charset="0"/>
                                  <a:ea typeface="+mj-ea"/>
                                </a:rPr>
                                <m:t>𝒆</m:t>
                              </m:r>
                            </m:e>
                            <m:sub>
                              <m:r>
                                <a:rPr lang="en-US" altLang="zh-CN" sz="1050" b="1" i="1" dirty="0">
                                  <a:solidFill>
                                    <a:schemeClr val="bg1">
                                      <a:lumMod val="75000"/>
                                      <a:lumOff val="25000"/>
                                    </a:schemeClr>
                                  </a:solidFill>
                                  <a:latin typeface="Cambria Math" panose="02040503050406030204" pitchFamily="18" charset="0"/>
                                  <a:ea typeface="+mj-ea"/>
                                </a:rPr>
                                <m:t>𝟏</m:t>
                              </m:r>
                            </m:sub>
                          </m:sSub>
                        </m:oMath>
                      </m:oMathPara>
                    </a14:m>
                    <a:endParaRPr lang="zh-CN" altLang="en-US" sz="1050" b="1" dirty="0">
                      <a:solidFill>
                        <a:schemeClr val="bg1">
                          <a:lumMod val="75000"/>
                          <a:lumOff val="25000"/>
                        </a:schemeClr>
                      </a:solidFill>
                      <a:latin typeface="+mj-ea"/>
                      <a:ea typeface="+mj-ea"/>
                    </a:endParaRPr>
                  </a:p>
                </p:txBody>
              </p:sp>
            </mc:Choice>
            <mc:Fallback xmlns="">
              <p:sp>
                <p:nvSpPr>
                  <p:cNvPr id="251" name="文本框 250"/>
                  <p:cNvSpPr txBox="1">
                    <a:spLocks noRot="1" noChangeAspect="1" noMove="1" noResize="1" noEditPoints="1" noAdjustHandles="1" noChangeArrowheads="1" noChangeShapeType="1" noTextEdit="1"/>
                  </p:cNvSpPr>
                  <p:nvPr/>
                </p:nvSpPr>
                <p:spPr>
                  <a:xfrm>
                    <a:off x="1022543" y="994225"/>
                    <a:ext cx="907058" cy="514357"/>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2" name="文本框 251"/>
                  <p:cNvSpPr txBox="1"/>
                  <p:nvPr/>
                </p:nvSpPr>
                <p:spPr>
                  <a:xfrm>
                    <a:off x="2698416" y="1148429"/>
                    <a:ext cx="907058" cy="5143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ea typeface="+mj-ea"/>
                                </a:rPr>
                              </m:ctrlPr>
                            </m:sSubPr>
                            <m:e>
                              <m:r>
                                <a:rPr lang="en-US" altLang="zh-CN" sz="1050" b="1" i="1" dirty="0">
                                  <a:solidFill>
                                    <a:schemeClr val="bg1">
                                      <a:lumMod val="75000"/>
                                      <a:lumOff val="25000"/>
                                    </a:schemeClr>
                                  </a:solidFill>
                                  <a:latin typeface="Cambria Math" panose="02040503050406030204" pitchFamily="18" charset="0"/>
                                  <a:ea typeface="+mj-ea"/>
                                </a:rPr>
                                <m:t>𝒆</m:t>
                              </m:r>
                            </m:e>
                            <m:sub>
                              <m:r>
                                <a:rPr lang="en-US" altLang="zh-CN" sz="1050" b="1" i="1" dirty="0">
                                  <a:solidFill>
                                    <a:schemeClr val="bg1">
                                      <a:lumMod val="75000"/>
                                      <a:lumOff val="25000"/>
                                    </a:schemeClr>
                                  </a:solidFill>
                                  <a:latin typeface="Cambria Math" panose="02040503050406030204" pitchFamily="18" charset="0"/>
                                  <a:ea typeface="+mj-ea"/>
                                </a:rPr>
                                <m:t>𝟐</m:t>
                              </m:r>
                            </m:sub>
                          </m:sSub>
                        </m:oMath>
                      </m:oMathPara>
                    </a14:m>
                    <a:endParaRPr lang="zh-CN" altLang="en-US" sz="1050" b="1" dirty="0">
                      <a:solidFill>
                        <a:schemeClr val="bg1">
                          <a:lumMod val="75000"/>
                          <a:lumOff val="25000"/>
                        </a:schemeClr>
                      </a:solidFill>
                      <a:latin typeface="+mj-ea"/>
                      <a:ea typeface="+mj-ea"/>
                    </a:endParaRPr>
                  </a:p>
                </p:txBody>
              </p:sp>
            </mc:Choice>
            <mc:Fallback xmlns="">
              <p:sp>
                <p:nvSpPr>
                  <p:cNvPr id="252" name="文本框 251"/>
                  <p:cNvSpPr txBox="1">
                    <a:spLocks noRot="1" noChangeAspect="1" noMove="1" noResize="1" noEditPoints="1" noAdjustHandles="1" noChangeArrowheads="1" noChangeShapeType="1" noTextEdit="1"/>
                  </p:cNvSpPr>
                  <p:nvPr/>
                </p:nvSpPr>
                <p:spPr>
                  <a:xfrm>
                    <a:off x="2698416" y="1148429"/>
                    <a:ext cx="907058" cy="514357"/>
                  </a:xfrm>
                  <a:prstGeom prst="rect">
                    <a:avLst/>
                  </a:prstGeom>
                  <a:blipFill>
                    <a:blip r:embed="rId10"/>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242" name="文本框 241"/>
                <p:cNvSpPr txBox="1"/>
                <p:nvPr/>
              </p:nvSpPr>
              <p:spPr>
                <a:xfrm>
                  <a:off x="2637115" y="4517439"/>
                  <a:ext cx="780385" cy="4825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ea typeface="+mj-ea"/>
                              </a:rPr>
                            </m:ctrlPr>
                          </m:sSubPr>
                          <m:e>
                            <m:r>
                              <a:rPr lang="en-US" altLang="zh-CN" sz="1050" b="1" i="1" dirty="0">
                                <a:solidFill>
                                  <a:schemeClr val="bg1">
                                    <a:lumMod val="75000"/>
                                    <a:lumOff val="25000"/>
                                  </a:schemeClr>
                                </a:solidFill>
                                <a:latin typeface="Cambria Math" panose="02040503050406030204" pitchFamily="18" charset="0"/>
                                <a:ea typeface="+mj-ea"/>
                              </a:rPr>
                              <m:t>𝒆</m:t>
                            </m:r>
                          </m:e>
                          <m:sub>
                            <m:r>
                              <a:rPr lang="en-US" altLang="zh-CN" sz="1050" b="1" i="1" dirty="0">
                                <a:solidFill>
                                  <a:schemeClr val="bg1">
                                    <a:lumMod val="75000"/>
                                    <a:lumOff val="25000"/>
                                  </a:schemeClr>
                                </a:solidFill>
                                <a:latin typeface="Cambria Math" panose="02040503050406030204" pitchFamily="18" charset="0"/>
                                <a:ea typeface="+mj-ea"/>
                              </a:rPr>
                              <m:t>𝟑</m:t>
                            </m:r>
                          </m:sub>
                        </m:sSub>
                      </m:oMath>
                    </m:oMathPara>
                  </a14:m>
                  <a:endParaRPr lang="zh-CN" altLang="en-US" sz="1050" b="1" dirty="0">
                    <a:solidFill>
                      <a:schemeClr val="bg1">
                        <a:lumMod val="75000"/>
                        <a:lumOff val="25000"/>
                      </a:schemeClr>
                    </a:solidFill>
                    <a:latin typeface="+mj-ea"/>
                    <a:ea typeface="+mj-ea"/>
                  </a:endParaRPr>
                </a:p>
              </p:txBody>
            </p:sp>
          </mc:Choice>
          <mc:Fallback xmlns="">
            <p:sp>
              <p:nvSpPr>
                <p:cNvPr id="242" name="文本框 241"/>
                <p:cNvSpPr txBox="1">
                  <a:spLocks noRot="1" noChangeAspect="1" noMove="1" noResize="1" noEditPoints="1" noAdjustHandles="1" noChangeArrowheads="1" noChangeShapeType="1" noTextEdit="1"/>
                </p:cNvSpPr>
                <p:nvPr/>
              </p:nvSpPr>
              <p:spPr>
                <a:xfrm>
                  <a:off x="2637115" y="4517439"/>
                  <a:ext cx="780385" cy="482550"/>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3" name="文本框 242"/>
                <p:cNvSpPr txBox="1"/>
                <p:nvPr/>
              </p:nvSpPr>
              <p:spPr>
                <a:xfrm>
                  <a:off x="219378" y="4718915"/>
                  <a:ext cx="780385" cy="4825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ea typeface="+mj-ea"/>
                              </a:rPr>
                            </m:ctrlPr>
                          </m:sSubPr>
                          <m:e>
                            <m:r>
                              <a:rPr lang="en-US" altLang="zh-CN" sz="1050" b="1" i="1" dirty="0">
                                <a:solidFill>
                                  <a:schemeClr val="bg1">
                                    <a:lumMod val="75000"/>
                                    <a:lumOff val="25000"/>
                                  </a:schemeClr>
                                </a:solidFill>
                                <a:latin typeface="Cambria Math" panose="02040503050406030204" pitchFamily="18" charset="0"/>
                                <a:ea typeface="+mj-ea"/>
                              </a:rPr>
                              <m:t>𝒆</m:t>
                            </m:r>
                          </m:e>
                          <m:sub>
                            <m:r>
                              <a:rPr lang="en-US" altLang="zh-CN" sz="1050" b="1" i="1" dirty="0">
                                <a:solidFill>
                                  <a:schemeClr val="bg1">
                                    <a:lumMod val="75000"/>
                                    <a:lumOff val="25000"/>
                                  </a:schemeClr>
                                </a:solidFill>
                                <a:latin typeface="Cambria Math" panose="02040503050406030204" pitchFamily="18" charset="0"/>
                                <a:ea typeface="+mj-ea"/>
                              </a:rPr>
                              <m:t>𝟒</m:t>
                            </m:r>
                          </m:sub>
                        </m:sSub>
                      </m:oMath>
                    </m:oMathPara>
                  </a14:m>
                  <a:endParaRPr lang="zh-CN" altLang="en-US" sz="1050" b="1" dirty="0">
                    <a:solidFill>
                      <a:schemeClr val="bg1">
                        <a:lumMod val="75000"/>
                        <a:lumOff val="25000"/>
                      </a:schemeClr>
                    </a:solidFill>
                    <a:latin typeface="+mj-ea"/>
                    <a:ea typeface="+mj-ea"/>
                  </a:endParaRPr>
                </a:p>
              </p:txBody>
            </p:sp>
          </mc:Choice>
          <mc:Fallback xmlns="">
            <p:sp>
              <p:nvSpPr>
                <p:cNvPr id="243" name="文本框 242"/>
                <p:cNvSpPr txBox="1">
                  <a:spLocks noRot="1" noChangeAspect="1" noMove="1" noResize="1" noEditPoints="1" noAdjustHandles="1" noChangeArrowheads="1" noChangeShapeType="1" noTextEdit="1"/>
                </p:cNvSpPr>
                <p:nvPr/>
              </p:nvSpPr>
              <p:spPr>
                <a:xfrm>
                  <a:off x="219378" y="4718915"/>
                  <a:ext cx="780385" cy="482550"/>
                </a:xfrm>
                <a:prstGeom prst="rect">
                  <a:avLst/>
                </a:prstGeom>
                <a:blipFill>
                  <a:blip r:embed="rId12"/>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192" name="等腰三角形 191"/>
              <p:cNvSpPr>
                <a:spLocks noChangeAspect="1"/>
              </p:cNvSpPr>
              <p:nvPr/>
            </p:nvSpPr>
            <p:spPr>
              <a:xfrm>
                <a:off x="3986677" y="1410513"/>
                <a:ext cx="154220" cy="156391"/>
              </a:xfrm>
              <a:prstGeom prst="triangle">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35000" bIns="81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𝑨</m:t>
                          </m:r>
                        </m:e>
                        <m:sub>
                          <m:r>
                            <a:rPr lang="en-US" altLang="zh-CN" sz="1050" b="1" i="1" dirty="0">
                              <a:solidFill>
                                <a:schemeClr val="bg1">
                                  <a:lumMod val="75000"/>
                                  <a:lumOff val="25000"/>
                                </a:schemeClr>
                              </a:solidFill>
                              <a:latin typeface="Cambria Math" panose="02040503050406030204" pitchFamily="18" charset="0"/>
                            </a:rPr>
                            <m:t>𝟐</m:t>
                          </m:r>
                        </m:sub>
                      </m:sSub>
                    </m:oMath>
                  </m:oMathPara>
                </a14:m>
                <a:endParaRPr lang="en-US" altLang="zh-CN" sz="1050" b="1" dirty="0">
                  <a:solidFill>
                    <a:schemeClr val="bg1">
                      <a:lumMod val="75000"/>
                      <a:lumOff val="25000"/>
                    </a:schemeClr>
                  </a:solidFill>
                </a:endParaRPr>
              </a:p>
            </p:txBody>
          </p:sp>
        </mc:Choice>
        <mc:Fallback xmlns="">
          <p:sp>
            <p:nvSpPr>
              <p:cNvPr id="192" name="等腰三角形 191"/>
              <p:cNvSpPr>
                <a:spLocks noRot="1" noChangeAspect="1" noMove="1" noResize="1" noEditPoints="1" noAdjustHandles="1" noChangeArrowheads="1" noChangeShapeType="1" noTextEdit="1"/>
              </p:cNvSpPr>
              <p:nvPr/>
            </p:nvSpPr>
            <p:spPr>
              <a:xfrm>
                <a:off x="3986677" y="1410513"/>
                <a:ext cx="154220" cy="156391"/>
              </a:xfrm>
              <a:prstGeom prst="triangle">
                <a:avLst/>
              </a:prstGeom>
              <a:blipFill>
                <a:blip r:embed="rId13"/>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3" name="矩形 192"/>
              <p:cNvSpPr>
                <a:spLocks noChangeAspect="1"/>
              </p:cNvSpPr>
              <p:nvPr/>
            </p:nvSpPr>
            <p:spPr>
              <a:xfrm>
                <a:off x="3991443" y="1867289"/>
                <a:ext cx="155033" cy="177717"/>
              </a:xfrm>
              <a:prstGeom prst="rect">
                <a:avLst/>
              </a:prstGeom>
              <a:solidFill>
                <a:schemeClr val="accent2">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𝑼</m:t>
                          </m:r>
                        </m:e>
                        <m:sub>
                          <m:r>
                            <a:rPr lang="en-US" altLang="zh-CN" sz="1050" b="1" i="1" dirty="0">
                              <a:solidFill>
                                <a:schemeClr val="bg1">
                                  <a:lumMod val="75000"/>
                                  <a:lumOff val="25000"/>
                                </a:schemeClr>
                              </a:solidFill>
                              <a:latin typeface="Cambria Math" panose="02040503050406030204" pitchFamily="18" charset="0"/>
                            </a:rPr>
                            <m:t>𝟐</m:t>
                          </m:r>
                        </m:sub>
                      </m:sSub>
                    </m:oMath>
                  </m:oMathPara>
                </a14:m>
                <a:endParaRPr lang="zh-CN" altLang="en-US" sz="1050" b="1" dirty="0">
                  <a:solidFill>
                    <a:schemeClr val="bg1">
                      <a:lumMod val="75000"/>
                      <a:lumOff val="25000"/>
                    </a:schemeClr>
                  </a:solidFill>
                </a:endParaRPr>
              </a:p>
            </p:txBody>
          </p:sp>
        </mc:Choice>
        <mc:Fallback xmlns="">
          <p:sp>
            <p:nvSpPr>
              <p:cNvPr id="193" name="矩形 192"/>
              <p:cNvSpPr>
                <a:spLocks noRot="1" noChangeAspect="1" noMove="1" noResize="1" noEditPoints="1" noAdjustHandles="1" noChangeArrowheads="1" noChangeShapeType="1" noTextEdit="1"/>
              </p:cNvSpPr>
              <p:nvPr/>
            </p:nvSpPr>
            <p:spPr>
              <a:xfrm>
                <a:off x="3991443" y="1867289"/>
                <a:ext cx="155033" cy="177717"/>
              </a:xfrm>
              <a:prstGeom prst="rect">
                <a:avLst/>
              </a:prstGeom>
              <a:blipFill>
                <a:blip r:embed="rId14"/>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cxnSp>
        <p:nvCxnSpPr>
          <p:cNvPr id="194" name="直接连接符 193"/>
          <p:cNvCxnSpPr>
            <a:stCxn id="192" idx="3"/>
          </p:cNvCxnSpPr>
          <p:nvPr/>
        </p:nvCxnSpPr>
        <p:spPr>
          <a:xfrm flipH="1">
            <a:off x="4061202" y="1566904"/>
            <a:ext cx="2586" cy="300385"/>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95" name="等腰三角形 194"/>
              <p:cNvSpPr>
                <a:spLocks noChangeAspect="1"/>
              </p:cNvSpPr>
              <p:nvPr/>
            </p:nvSpPr>
            <p:spPr>
              <a:xfrm>
                <a:off x="4400899" y="1409283"/>
                <a:ext cx="154220" cy="156391"/>
              </a:xfrm>
              <a:prstGeom prst="triangle">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35000" bIns="81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𝑨</m:t>
                          </m:r>
                        </m:e>
                        <m:sub>
                          <m:r>
                            <a:rPr lang="en-US" altLang="zh-CN" sz="1050" b="1" i="1" dirty="0">
                              <a:solidFill>
                                <a:schemeClr val="bg1">
                                  <a:lumMod val="75000"/>
                                  <a:lumOff val="25000"/>
                                </a:schemeClr>
                              </a:solidFill>
                              <a:latin typeface="Cambria Math" panose="02040503050406030204" pitchFamily="18" charset="0"/>
                            </a:rPr>
                            <m:t>𝟐</m:t>
                          </m:r>
                        </m:sub>
                      </m:sSub>
                    </m:oMath>
                  </m:oMathPara>
                </a14:m>
                <a:endParaRPr lang="en-US" altLang="zh-CN" sz="1050" b="1" dirty="0">
                  <a:solidFill>
                    <a:schemeClr val="bg1">
                      <a:lumMod val="75000"/>
                      <a:lumOff val="25000"/>
                    </a:schemeClr>
                  </a:solidFill>
                </a:endParaRPr>
              </a:p>
            </p:txBody>
          </p:sp>
        </mc:Choice>
        <mc:Fallback xmlns="">
          <p:sp>
            <p:nvSpPr>
              <p:cNvPr id="195" name="等腰三角形 194"/>
              <p:cNvSpPr>
                <a:spLocks noRot="1" noChangeAspect="1" noMove="1" noResize="1" noEditPoints="1" noAdjustHandles="1" noChangeArrowheads="1" noChangeShapeType="1" noTextEdit="1"/>
              </p:cNvSpPr>
              <p:nvPr/>
            </p:nvSpPr>
            <p:spPr>
              <a:xfrm>
                <a:off x="4400899" y="1409283"/>
                <a:ext cx="154220" cy="156391"/>
              </a:xfrm>
              <a:prstGeom prst="triangle">
                <a:avLst/>
              </a:prstGeom>
              <a:blipFill>
                <a:blip r:embed="rId15"/>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6" name="椭圆 195"/>
              <p:cNvSpPr>
                <a:spLocks noChangeAspect="1"/>
              </p:cNvSpPr>
              <p:nvPr/>
            </p:nvSpPr>
            <p:spPr>
              <a:xfrm>
                <a:off x="4396891" y="1866670"/>
                <a:ext cx="155033" cy="177717"/>
              </a:xfrm>
              <a:prstGeom prst="ellipse">
                <a:avLst/>
              </a:prstGeom>
              <a:solidFill>
                <a:schemeClr val="accent6">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smtClean="0">
                              <a:solidFill>
                                <a:schemeClr val="bg1">
                                  <a:lumMod val="75000"/>
                                  <a:lumOff val="25000"/>
                                </a:schemeClr>
                              </a:solidFill>
                              <a:latin typeface="Cambria Math" panose="02040503050406030204" pitchFamily="18" charset="0"/>
                            </a:rPr>
                          </m:ctrlPr>
                        </m:sSubPr>
                        <m:e>
                          <m:r>
                            <a:rPr lang="en-US" altLang="zh-CN" sz="1050" b="1" i="1">
                              <a:solidFill>
                                <a:schemeClr val="bg1">
                                  <a:lumMod val="75000"/>
                                  <a:lumOff val="25000"/>
                                </a:schemeClr>
                              </a:solidFill>
                              <a:latin typeface="Cambria Math" panose="02040503050406030204" pitchFamily="18" charset="0"/>
                            </a:rPr>
                            <m:t>𝑳</m:t>
                          </m:r>
                        </m:e>
                        <m:sub>
                          <m:r>
                            <a:rPr lang="en-US" altLang="zh-CN" sz="1050" b="1" i="1">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196" name="椭圆 195"/>
              <p:cNvSpPr>
                <a:spLocks noRot="1" noChangeAspect="1" noMove="1" noResize="1" noEditPoints="1" noAdjustHandles="1" noChangeArrowheads="1" noChangeShapeType="1" noTextEdit="1"/>
              </p:cNvSpPr>
              <p:nvPr/>
            </p:nvSpPr>
            <p:spPr>
              <a:xfrm>
                <a:off x="4396891" y="1866670"/>
                <a:ext cx="155033" cy="177717"/>
              </a:xfrm>
              <a:prstGeom prst="ellipse">
                <a:avLst/>
              </a:prstGeom>
              <a:blipFill>
                <a:blip r:embed="rId16"/>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cxnSp>
        <p:nvCxnSpPr>
          <p:cNvPr id="197" name="直接连接符 196"/>
          <p:cNvCxnSpPr>
            <a:stCxn id="195" idx="3"/>
            <a:endCxn id="196" idx="0"/>
          </p:cNvCxnSpPr>
          <p:nvPr/>
        </p:nvCxnSpPr>
        <p:spPr>
          <a:xfrm flipH="1">
            <a:off x="4474408" y="1565673"/>
            <a:ext cx="3602" cy="300998"/>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98" name="矩形 197"/>
              <p:cNvSpPr>
                <a:spLocks noChangeAspect="1"/>
              </p:cNvSpPr>
              <p:nvPr/>
            </p:nvSpPr>
            <p:spPr>
              <a:xfrm>
                <a:off x="4812459" y="1417395"/>
                <a:ext cx="155033" cy="177717"/>
              </a:xfrm>
              <a:prstGeom prst="rect">
                <a:avLst/>
              </a:prstGeom>
              <a:solidFill>
                <a:schemeClr val="accent2">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𝑼</m:t>
                          </m:r>
                        </m:e>
                        <m:sub>
                          <m:r>
                            <a:rPr lang="en-US" altLang="zh-CN" sz="1050" b="1" i="1" dirty="0">
                              <a:solidFill>
                                <a:schemeClr val="bg1">
                                  <a:lumMod val="75000"/>
                                  <a:lumOff val="25000"/>
                                </a:schemeClr>
                              </a:solidFill>
                              <a:latin typeface="Cambria Math" panose="02040503050406030204" pitchFamily="18" charset="0"/>
                            </a:rPr>
                            <m:t>𝟐</m:t>
                          </m:r>
                        </m:sub>
                      </m:sSub>
                    </m:oMath>
                  </m:oMathPara>
                </a14:m>
                <a:endParaRPr lang="zh-CN" altLang="en-US" sz="1050" b="1" dirty="0">
                  <a:solidFill>
                    <a:schemeClr val="bg1">
                      <a:lumMod val="75000"/>
                      <a:lumOff val="25000"/>
                    </a:schemeClr>
                  </a:solidFill>
                </a:endParaRPr>
              </a:p>
            </p:txBody>
          </p:sp>
        </mc:Choice>
        <mc:Fallback xmlns="">
          <p:sp>
            <p:nvSpPr>
              <p:cNvPr id="198" name="矩形 197"/>
              <p:cNvSpPr>
                <a:spLocks noRot="1" noChangeAspect="1" noMove="1" noResize="1" noEditPoints="1" noAdjustHandles="1" noChangeArrowheads="1" noChangeShapeType="1" noTextEdit="1"/>
              </p:cNvSpPr>
              <p:nvPr/>
            </p:nvSpPr>
            <p:spPr>
              <a:xfrm>
                <a:off x="4812459" y="1417395"/>
                <a:ext cx="155033" cy="177717"/>
              </a:xfrm>
              <a:prstGeom prst="rect">
                <a:avLst/>
              </a:prstGeom>
              <a:blipFill>
                <a:blip r:embed="rId17"/>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9" name="椭圆 198"/>
              <p:cNvSpPr>
                <a:spLocks noChangeAspect="1"/>
              </p:cNvSpPr>
              <p:nvPr/>
            </p:nvSpPr>
            <p:spPr>
              <a:xfrm>
                <a:off x="4812004" y="1868030"/>
                <a:ext cx="155033" cy="177717"/>
              </a:xfrm>
              <a:prstGeom prst="ellipse">
                <a:avLst/>
              </a:prstGeom>
              <a:solidFill>
                <a:schemeClr val="accent6">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smtClean="0">
                              <a:solidFill>
                                <a:schemeClr val="bg1">
                                  <a:lumMod val="75000"/>
                                  <a:lumOff val="25000"/>
                                </a:schemeClr>
                              </a:solidFill>
                              <a:latin typeface="Cambria Math" panose="02040503050406030204" pitchFamily="18" charset="0"/>
                            </a:rPr>
                          </m:ctrlPr>
                        </m:sSubPr>
                        <m:e>
                          <m:r>
                            <a:rPr lang="en-US" altLang="zh-CN" sz="1050" b="1" i="1">
                              <a:solidFill>
                                <a:schemeClr val="bg1">
                                  <a:lumMod val="75000"/>
                                  <a:lumOff val="25000"/>
                                </a:schemeClr>
                              </a:solidFill>
                              <a:latin typeface="Cambria Math" panose="02040503050406030204" pitchFamily="18" charset="0"/>
                            </a:rPr>
                            <m:t>𝑳</m:t>
                          </m:r>
                        </m:e>
                        <m:sub>
                          <m:r>
                            <a:rPr lang="en-US" altLang="zh-CN" sz="1050" b="1" i="1">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199" name="椭圆 198"/>
              <p:cNvSpPr>
                <a:spLocks noRot="1" noChangeAspect="1" noMove="1" noResize="1" noEditPoints="1" noAdjustHandles="1" noChangeArrowheads="1" noChangeShapeType="1" noTextEdit="1"/>
              </p:cNvSpPr>
              <p:nvPr/>
            </p:nvSpPr>
            <p:spPr>
              <a:xfrm>
                <a:off x="4812004" y="1868030"/>
                <a:ext cx="155033" cy="177717"/>
              </a:xfrm>
              <a:prstGeom prst="ellipse">
                <a:avLst/>
              </a:prstGeom>
              <a:blipFill>
                <a:blip r:embed="rId18"/>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cxnSp>
        <p:nvCxnSpPr>
          <p:cNvPr id="200" name="直接连接符 199"/>
          <p:cNvCxnSpPr>
            <a:stCxn id="198" idx="2"/>
            <a:endCxn id="199" idx="0"/>
          </p:cNvCxnSpPr>
          <p:nvPr/>
        </p:nvCxnSpPr>
        <p:spPr>
          <a:xfrm flipH="1">
            <a:off x="4889521" y="1595112"/>
            <a:ext cx="455" cy="272918"/>
          </a:xfrm>
          <a:prstGeom prst="line">
            <a:avLst/>
          </a:prstGeom>
        </p:spPr>
        <p:style>
          <a:lnRef idx="1">
            <a:schemeClr val="dk1"/>
          </a:lnRef>
          <a:fillRef idx="0">
            <a:schemeClr val="dk1"/>
          </a:fillRef>
          <a:effectRef idx="0">
            <a:schemeClr val="dk1"/>
          </a:effectRef>
          <a:fontRef idx="minor">
            <a:schemeClr val="tx1"/>
          </a:fontRef>
        </p:style>
      </p:cxnSp>
      <p:sp>
        <p:nvSpPr>
          <p:cNvPr id="201" name="矩形 200"/>
          <p:cNvSpPr/>
          <p:nvPr/>
        </p:nvSpPr>
        <p:spPr>
          <a:xfrm>
            <a:off x="4969459" y="1471531"/>
            <a:ext cx="657873" cy="692497"/>
          </a:xfrm>
          <a:prstGeom prst="rect">
            <a:avLst/>
          </a:prstGeom>
          <a:noFill/>
        </p:spPr>
        <p:txBody>
          <a:bodyPr wrap="none" lIns="68580" tIns="34290" rIns="68580" bIns="34290">
            <a:spAutoFit/>
          </a:bodyPr>
          <a:lstStyle/>
          <a:p>
            <a:pPr algn="ctr"/>
            <a:r>
              <a:rPr lang="en-US" altLang="zh-CN" sz="4050" b="1" dirty="0">
                <a:ln w="0"/>
                <a:solidFill>
                  <a:schemeClr val="bg1">
                    <a:lumMod val="75000"/>
                    <a:lumOff val="25000"/>
                  </a:schemeClr>
                </a:solidFill>
                <a:effectLst>
                  <a:outerShdw blurRad="38100" dist="19050" dir="2700000" algn="tl" rotWithShape="0">
                    <a:schemeClr val="dk1">
                      <a:alpha val="40000"/>
                    </a:schemeClr>
                  </a:outerShdw>
                </a:effectLst>
              </a:rPr>
              <a:t>…</a:t>
            </a:r>
            <a:endParaRPr lang="zh-CN" altLang="en-US" sz="4050" b="1" dirty="0">
              <a:ln w="0"/>
              <a:solidFill>
                <a:schemeClr val="bg1">
                  <a:lumMod val="75000"/>
                  <a:lumOff val="25000"/>
                </a:schemeClr>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202" name="等腰三角形 201"/>
              <p:cNvSpPr>
                <a:spLocks noChangeAspect="1"/>
              </p:cNvSpPr>
              <p:nvPr/>
            </p:nvSpPr>
            <p:spPr>
              <a:xfrm>
                <a:off x="5606733" y="1425466"/>
                <a:ext cx="154220" cy="156391"/>
              </a:xfrm>
              <a:prstGeom prst="triangle">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35000" bIns="81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𝑨</m:t>
                          </m:r>
                        </m:e>
                        <m:sub>
                          <m:r>
                            <a:rPr lang="en-US" altLang="zh-CN" sz="1050" b="1" i="1" dirty="0">
                              <a:solidFill>
                                <a:schemeClr val="bg1">
                                  <a:lumMod val="75000"/>
                                  <a:lumOff val="25000"/>
                                </a:schemeClr>
                              </a:solidFill>
                              <a:latin typeface="Cambria Math" panose="02040503050406030204" pitchFamily="18" charset="0"/>
                            </a:rPr>
                            <m:t>𝟏</m:t>
                          </m:r>
                        </m:sub>
                      </m:sSub>
                    </m:oMath>
                  </m:oMathPara>
                </a14:m>
                <a:endParaRPr lang="en-US" altLang="zh-CN" sz="1050" b="1" dirty="0">
                  <a:solidFill>
                    <a:schemeClr val="bg1">
                      <a:lumMod val="75000"/>
                      <a:lumOff val="25000"/>
                    </a:schemeClr>
                  </a:solidFill>
                </a:endParaRPr>
              </a:p>
            </p:txBody>
          </p:sp>
        </mc:Choice>
        <mc:Fallback xmlns="">
          <p:sp>
            <p:nvSpPr>
              <p:cNvPr id="202" name="等腰三角形 201"/>
              <p:cNvSpPr>
                <a:spLocks noRot="1" noChangeAspect="1" noMove="1" noResize="1" noEditPoints="1" noAdjustHandles="1" noChangeArrowheads="1" noChangeShapeType="1" noTextEdit="1"/>
              </p:cNvSpPr>
              <p:nvPr/>
            </p:nvSpPr>
            <p:spPr>
              <a:xfrm>
                <a:off x="5606733" y="1425466"/>
                <a:ext cx="154220" cy="156391"/>
              </a:xfrm>
              <a:prstGeom prst="triangle">
                <a:avLst/>
              </a:prstGeom>
              <a:blipFill>
                <a:blip r:embed="rId19"/>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3" name="矩形 202"/>
              <p:cNvSpPr>
                <a:spLocks noChangeAspect="1"/>
              </p:cNvSpPr>
              <p:nvPr/>
            </p:nvSpPr>
            <p:spPr>
              <a:xfrm>
                <a:off x="5611498" y="1882241"/>
                <a:ext cx="155033" cy="177717"/>
              </a:xfrm>
              <a:prstGeom prst="rect">
                <a:avLst/>
              </a:prstGeom>
              <a:solidFill>
                <a:schemeClr val="accent2">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𝑼</m:t>
                          </m:r>
                        </m:e>
                        <m:sub>
                          <m:r>
                            <a:rPr lang="en-US" altLang="zh-CN" sz="1050" b="1" i="1" dirty="0">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203" name="矩形 202"/>
              <p:cNvSpPr>
                <a:spLocks noRot="1" noChangeAspect="1" noMove="1" noResize="1" noEditPoints="1" noAdjustHandles="1" noChangeArrowheads="1" noChangeShapeType="1" noTextEdit="1"/>
              </p:cNvSpPr>
              <p:nvPr/>
            </p:nvSpPr>
            <p:spPr>
              <a:xfrm>
                <a:off x="5611498" y="1882241"/>
                <a:ext cx="155033" cy="177717"/>
              </a:xfrm>
              <a:prstGeom prst="rect">
                <a:avLst/>
              </a:prstGeom>
              <a:blipFill>
                <a:blip r:embed="rId20"/>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cxnSp>
        <p:nvCxnSpPr>
          <p:cNvPr id="204" name="直接连接符 203"/>
          <p:cNvCxnSpPr>
            <a:stCxn id="202" idx="3"/>
          </p:cNvCxnSpPr>
          <p:nvPr/>
        </p:nvCxnSpPr>
        <p:spPr>
          <a:xfrm flipH="1">
            <a:off x="5681257" y="1581857"/>
            <a:ext cx="2586" cy="300385"/>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05" name="等腰三角形 204"/>
              <p:cNvSpPr>
                <a:spLocks noChangeAspect="1"/>
              </p:cNvSpPr>
              <p:nvPr/>
            </p:nvSpPr>
            <p:spPr>
              <a:xfrm>
                <a:off x="6020954" y="1424235"/>
                <a:ext cx="154220" cy="156391"/>
              </a:xfrm>
              <a:prstGeom prst="triangle">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35000" bIns="81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𝑨</m:t>
                          </m:r>
                        </m:e>
                        <m:sub>
                          <m:r>
                            <a:rPr lang="en-US" altLang="zh-CN" sz="1050" b="1" i="1" dirty="0">
                              <a:solidFill>
                                <a:schemeClr val="bg1">
                                  <a:lumMod val="75000"/>
                                  <a:lumOff val="25000"/>
                                </a:schemeClr>
                              </a:solidFill>
                              <a:latin typeface="Cambria Math" panose="02040503050406030204" pitchFamily="18" charset="0"/>
                            </a:rPr>
                            <m:t>𝟏</m:t>
                          </m:r>
                        </m:sub>
                      </m:sSub>
                    </m:oMath>
                  </m:oMathPara>
                </a14:m>
                <a:endParaRPr lang="en-US" altLang="zh-CN" sz="1050" b="1" dirty="0">
                  <a:solidFill>
                    <a:schemeClr val="bg1">
                      <a:lumMod val="75000"/>
                      <a:lumOff val="25000"/>
                    </a:schemeClr>
                  </a:solidFill>
                </a:endParaRPr>
              </a:p>
            </p:txBody>
          </p:sp>
        </mc:Choice>
        <mc:Fallback xmlns="">
          <p:sp>
            <p:nvSpPr>
              <p:cNvPr id="205" name="等腰三角形 204"/>
              <p:cNvSpPr>
                <a:spLocks noRot="1" noChangeAspect="1" noMove="1" noResize="1" noEditPoints="1" noAdjustHandles="1" noChangeArrowheads="1" noChangeShapeType="1" noTextEdit="1"/>
              </p:cNvSpPr>
              <p:nvPr/>
            </p:nvSpPr>
            <p:spPr>
              <a:xfrm>
                <a:off x="6020954" y="1424235"/>
                <a:ext cx="154220" cy="156391"/>
              </a:xfrm>
              <a:prstGeom prst="triangle">
                <a:avLst/>
              </a:prstGeom>
              <a:blipFill>
                <a:blip r:embed="rId21"/>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6" name="椭圆 205"/>
              <p:cNvSpPr>
                <a:spLocks noChangeAspect="1"/>
              </p:cNvSpPr>
              <p:nvPr/>
            </p:nvSpPr>
            <p:spPr>
              <a:xfrm>
                <a:off x="6016945" y="1881623"/>
                <a:ext cx="155033" cy="177717"/>
              </a:xfrm>
              <a:prstGeom prst="ellipse">
                <a:avLst/>
              </a:prstGeom>
              <a:solidFill>
                <a:schemeClr val="accent6">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smtClean="0">
                              <a:solidFill>
                                <a:schemeClr val="bg1">
                                  <a:lumMod val="75000"/>
                                  <a:lumOff val="25000"/>
                                </a:schemeClr>
                              </a:solidFill>
                              <a:latin typeface="Cambria Math" panose="02040503050406030204" pitchFamily="18" charset="0"/>
                            </a:rPr>
                          </m:ctrlPr>
                        </m:sSubPr>
                        <m:e>
                          <m:r>
                            <a:rPr lang="en-US" altLang="zh-CN" sz="1050" b="1" i="1">
                              <a:solidFill>
                                <a:schemeClr val="bg1">
                                  <a:lumMod val="75000"/>
                                  <a:lumOff val="25000"/>
                                </a:schemeClr>
                              </a:solidFill>
                              <a:latin typeface="Cambria Math" panose="02040503050406030204" pitchFamily="18" charset="0"/>
                            </a:rPr>
                            <m:t>𝑳</m:t>
                          </m:r>
                        </m:e>
                        <m:sub>
                          <m:r>
                            <a:rPr lang="en-US" altLang="zh-CN" sz="1050" b="1" i="1">
                              <a:solidFill>
                                <a:schemeClr val="bg1">
                                  <a:lumMod val="75000"/>
                                  <a:lumOff val="25000"/>
                                </a:schemeClr>
                              </a:solidFill>
                              <a:latin typeface="Cambria Math" panose="02040503050406030204" pitchFamily="18" charset="0"/>
                            </a:rPr>
                            <m:t>𝟐</m:t>
                          </m:r>
                        </m:sub>
                      </m:sSub>
                    </m:oMath>
                  </m:oMathPara>
                </a14:m>
                <a:endParaRPr lang="zh-CN" altLang="en-US" sz="1050" b="1" dirty="0">
                  <a:solidFill>
                    <a:schemeClr val="bg1">
                      <a:lumMod val="75000"/>
                      <a:lumOff val="25000"/>
                    </a:schemeClr>
                  </a:solidFill>
                </a:endParaRPr>
              </a:p>
            </p:txBody>
          </p:sp>
        </mc:Choice>
        <mc:Fallback xmlns="">
          <p:sp>
            <p:nvSpPr>
              <p:cNvPr id="206" name="椭圆 205"/>
              <p:cNvSpPr>
                <a:spLocks noRot="1" noChangeAspect="1" noMove="1" noResize="1" noEditPoints="1" noAdjustHandles="1" noChangeArrowheads="1" noChangeShapeType="1" noTextEdit="1"/>
              </p:cNvSpPr>
              <p:nvPr/>
            </p:nvSpPr>
            <p:spPr>
              <a:xfrm>
                <a:off x="6016945" y="1881623"/>
                <a:ext cx="155033" cy="177717"/>
              </a:xfrm>
              <a:prstGeom prst="ellipse">
                <a:avLst/>
              </a:prstGeom>
              <a:blipFill>
                <a:blip r:embed="rId22"/>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cxnSp>
        <p:nvCxnSpPr>
          <p:cNvPr id="207" name="直接连接符 206"/>
          <p:cNvCxnSpPr>
            <a:stCxn id="205" idx="3"/>
            <a:endCxn id="206" idx="0"/>
          </p:cNvCxnSpPr>
          <p:nvPr/>
        </p:nvCxnSpPr>
        <p:spPr>
          <a:xfrm flipH="1">
            <a:off x="6094462" y="1580625"/>
            <a:ext cx="3602" cy="300998"/>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08" name="矩形 207"/>
              <p:cNvSpPr>
                <a:spLocks noChangeAspect="1"/>
              </p:cNvSpPr>
              <p:nvPr/>
            </p:nvSpPr>
            <p:spPr>
              <a:xfrm>
                <a:off x="6432514" y="1432348"/>
                <a:ext cx="155033" cy="177717"/>
              </a:xfrm>
              <a:prstGeom prst="rect">
                <a:avLst/>
              </a:prstGeom>
              <a:solidFill>
                <a:schemeClr val="accent2">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𝑼</m:t>
                          </m:r>
                        </m:e>
                        <m:sub>
                          <m:r>
                            <a:rPr lang="en-US" altLang="zh-CN" sz="1050" b="1" i="1" dirty="0">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208" name="矩形 207"/>
              <p:cNvSpPr>
                <a:spLocks noRot="1" noChangeAspect="1" noMove="1" noResize="1" noEditPoints="1" noAdjustHandles="1" noChangeArrowheads="1" noChangeShapeType="1" noTextEdit="1"/>
              </p:cNvSpPr>
              <p:nvPr/>
            </p:nvSpPr>
            <p:spPr>
              <a:xfrm>
                <a:off x="6432514" y="1432348"/>
                <a:ext cx="155033" cy="177717"/>
              </a:xfrm>
              <a:prstGeom prst="rect">
                <a:avLst/>
              </a:prstGeom>
              <a:blipFill>
                <a:blip r:embed="rId23"/>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9" name="椭圆 208"/>
              <p:cNvSpPr>
                <a:spLocks noChangeAspect="1"/>
              </p:cNvSpPr>
              <p:nvPr/>
            </p:nvSpPr>
            <p:spPr>
              <a:xfrm>
                <a:off x="6432059" y="1882982"/>
                <a:ext cx="155033" cy="177717"/>
              </a:xfrm>
              <a:prstGeom prst="ellipse">
                <a:avLst/>
              </a:prstGeom>
              <a:solidFill>
                <a:schemeClr val="accent6">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smtClean="0">
                              <a:solidFill>
                                <a:schemeClr val="bg1">
                                  <a:lumMod val="75000"/>
                                  <a:lumOff val="25000"/>
                                </a:schemeClr>
                              </a:solidFill>
                              <a:latin typeface="Cambria Math" panose="02040503050406030204" pitchFamily="18" charset="0"/>
                            </a:rPr>
                          </m:ctrlPr>
                        </m:sSubPr>
                        <m:e>
                          <m:r>
                            <a:rPr lang="en-US" altLang="zh-CN" sz="1050" b="1" i="1">
                              <a:solidFill>
                                <a:schemeClr val="bg1">
                                  <a:lumMod val="75000"/>
                                  <a:lumOff val="25000"/>
                                </a:schemeClr>
                              </a:solidFill>
                              <a:latin typeface="Cambria Math" panose="02040503050406030204" pitchFamily="18" charset="0"/>
                            </a:rPr>
                            <m:t>𝑳</m:t>
                          </m:r>
                        </m:e>
                        <m:sub>
                          <m:r>
                            <a:rPr lang="en-US" altLang="zh-CN" sz="1050" b="1" i="1">
                              <a:solidFill>
                                <a:schemeClr val="bg1">
                                  <a:lumMod val="75000"/>
                                  <a:lumOff val="25000"/>
                                </a:schemeClr>
                              </a:solidFill>
                              <a:latin typeface="Cambria Math" panose="02040503050406030204" pitchFamily="18" charset="0"/>
                            </a:rPr>
                            <m:t>𝟐</m:t>
                          </m:r>
                        </m:sub>
                      </m:sSub>
                    </m:oMath>
                  </m:oMathPara>
                </a14:m>
                <a:endParaRPr lang="zh-CN" altLang="en-US" sz="1050" b="1" dirty="0">
                  <a:solidFill>
                    <a:schemeClr val="bg1">
                      <a:lumMod val="75000"/>
                      <a:lumOff val="25000"/>
                    </a:schemeClr>
                  </a:solidFill>
                </a:endParaRPr>
              </a:p>
            </p:txBody>
          </p:sp>
        </mc:Choice>
        <mc:Fallback xmlns="">
          <p:sp>
            <p:nvSpPr>
              <p:cNvPr id="209" name="椭圆 208"/>
              <p:cNvSpPr>
                <a:spLocks noRot="1" noChangeAspect="1" noMove="1" noResize="1" noEditPoints="1" noAdjustHandles="1" noChangeArrowheads="1" noChangeShapeType="1" noTextEdit="1"/>
              </p:cNvSpPr>
              <p:nvPr/>
            </p:nvSpPr>
            <p:spPr>
              <a:xfrm>
                <a:off x="6432059" y="1882982"/>
                <a:ext cx="155033" cy="177717"/>
              </a:xfrm>
              <a:prstGeom prst="ellipse">
                <a:avLst/>
              </a:prstGeom>
              <a:blipFill>
                <a:blip r:embed="rId24"/>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cxnSp>
        <p:nvCxnSpPr>
          <p:cNvPr id="210" name="直接连接符 209"/>
          <p:cNvCxnSpPr>
            <a:stCxn id="208" idx="2"/>
            <a:endCxn id="209" idx="0"/>
          </p:cNvCxnSpPr>
          <p:nvPr/>
        </p:nvCxnSpPr>
        <p:spPr>
          <a:xfrm flipH="1">
            <a:off x="6509575" y="1610065"/>
            <a:ext cx="455" cy="272918"/>
          </a:xfrm>
          <a:prstGeom prst="line">
            <a:avLst/>
          </a:prstGeom>
        </p:spPr>
        <p:style>
          <a:lnRef idx="1">
            <a:schemeClr val="dk1"/>
          </a:lnRef>
          <a:fillRef idx="0">
            <a:schemeClr val="dk1"/>
          </a:fillRef>
          <a:effectRef idx="0">
            <a:schemeClr val="dk1"/>
          </a:effectRef>
          <a:fontRef idx="minor">
            <a:schemeClr val="tx1"/>
          </a:fontRef>
        </p:style>
      </p:cxnSp>
      <p:cxnSp>
        <p:nvCxnSpPr>
          <p:cNvPr id="211" name="直接箭头连接符 210"/>
          <p:cNvCxnSpPr/>
          <p:nvPr/>
        </p:nvCxnSpPr>
        <p:spPr>
          <a:xfrm>
            <a:off x="3151795" y="2780845"/>
            <a:ext cx="483555" cy="260105"/>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12" name="等腰三角形 211"/>
              <p:cNvSpPr>
                <a:spLocks noChangeAspect="1"/>
              </p:cNvSpPr>
              <p:nvPr/>
            </p:nvSpPr>
            <p:spPr>
              <a:xfrm>
                <a:off x="3974586" y="3206477"/>
                <a:ext cx="154220" cy="156391"/>
              </a:xfrm>
              <a:prstGeom prst="triangle">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35000" bIns="81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𝑨</m:t>
                          </m:r>
                        </m:e>
                        <m:sub>
                          <m:r>
                            <a:rPr lang="en-US" altLang="zh-CN" sz="1050" b="1" i="1" dirty="0">
                              <a:solidFill>
                                <a:schemeClr val="bg1">
                                  <a:lumMod val="75000"/>
                                  <a:lumOff val="25000"/>
                                </a:schemeClr>
                              </a:solidFill>
                              <a:latin typeface="Cambria Math" panose="02040503050406030204" pitchFamily="18" charset="0"/>
                            </a:rPr>
                            <m:t>𝟐</m:t>
                          </m:r>
                        </m:sub>
                      </m:sSub>
                    </m:oMath>
                  </m:oMathPara>
                </a14:m>
                <a:endParaRPr lang="en-US" altLang="zh-CN" sz="1050" b="1" dirty="0">
                  <a:solidFill>
                    <a:schemeClr val="bg1">
                      <a:lumMod val="75000"/>
                      <a:lumOff val="25000"/>
                    </a:schemeClr>
                  </a:solidFill>
                </a:endParaRPr>
              </a:p>
            </p:txBody>
          </p:sp>
        </mc:Choice>
        <mc:Fallback xmlns="">
          <p:sp>
            <p:nvSpPr>
              <p:cNvPr id="212" name="等腰三角形 211"/>
              <p:cNvSpPr>
                <a:spLocks noRot="1" noChangeAspect="1" noMove="1" noResize="1" noEditPoints="1" noAdjustHandles="1" noChangeArrowheads="1" noChangeShapeType="1" noTextEdit="1"/>
              </p:cNvSpPr>
              <p:nvPr/>
            </p:nvSpPr>
            <p:spPr>
              <a:xfrm>
                <a:off x="3974586" y="3206477"/>
                <a:ext cx="154220" cy="156391"/>
              </a:xfrm>
              <a:prstGeom prst="triangle">
                <a:avLst/>
              </a:prstGeom>
              <a:blipFill>
                <a:blip r:embed="rId25"/>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3" name="菱形 212"/>
              <p:cNvSpPr/>
              <p:nvPr/>
            </p:nvSpPr>
            <p:spPr>
              <a:xfrm>
                <a:off x="3974118" y="2772689"/>
                <a:ext cx="154970" cy="246260"/>
              </a:xfrm>
              <a:prstGeom prst="diamond">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smtClean="0">
                              <a:solidFill>
                                <a:schemeClr val="bg1">
                                  <a:lumMod val="75000"/>
                                  <a:lumOff val="25000"/>
                                </a:schemeClr>
                              </a:solidFill>
                              <a:latin typeface="Cambria Math" panose="02040503050406030204" pitchFamily="18" charset="0"/>
                            </a:rPr>
                          </m:ctrlPr>
                        </m:sSubPr>
                        <m:e>
                          <m:r>
                            <a:rPr lang="en-US" altLang="zh-CN" sz="1050" b="1" i="1">
                              <a:solidFill>
                                <a:schemeClr val="bg1">
                                  <a:lumMod val="75000"/>
                                  <a:lumOff val="25000"/>
                                </a:schemeClr>
                              </a:solidFill>
                              <a:latin typeface="Cambria Math" panose="02040503050406030204" pitchFamily="18" charset="0"/>
                            </a:rPr>
                            <m:t>𝒆</m:t>
                          </m:r>
                        </m:e>
                        <m:sub>
                          <m:r>
                            <a:rPr lang="en-US" altLang="zh-CN" sz="1050" b="1" i="1">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213" name="菱形 212"/>
              <p:cNvSpPr>
                <a:spLocks noRot="1" noChangeAspect="1" noMove="1" noResize="1" noEditPoints="1" noAdjustHandles="1" noChangeArrowheads="1" noChangeShapeType="1" noTextEdit="1"/>
              </p:cNvSpPr>
              <p:nvPr/>
            </p:nvSpPr>
            <p:spPr>
              <a:xfrm>
                <a:off x="3974118" y="2772689"/>
                <a:ext cx="154970" cy="246260"/>
              </a:xfrm>
              <a:prstGeom prst="diamond">
                <a:avLst/>
              </a:prstGeom>
              <a:blipFill>
                <a:blip r:embed="rId26"/>
                <a:stretch>
                  <a:fillRect/>
                </a:stretch>
              </a:blipFill>
              <a:ln>
                <a:no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cxnSp>
        <p:nvCxnSpPr>
          <p:cNvPr id="214" name="直接连接符 213"/>
          <p:cNvCxnSpPr>
            <a:stCxn id="213" idx="2"/>
            <a:endCxn id="212" idx="0"/>
          </p:cNvCxnSpPr>
          <p:nvPr/>
        </p:nvCxnSpPr>
        <p:spPr>
          <a:xfrm>
            <a:off x="4051603" y="3018950"/>
            <a:ext cx="92" cy="187527"/>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5" name="菱形 214"/>
              <p:cNvSpPr/>
              <p:nvPr/>
            </p:nvSpPr>
            <p:spPr>
              <a:xfrm>
                <a:off x="4383979" y="2771330"/>
                <a:ext cx="154970" cy="246260"/>
              </a:xfrm>
              <a:prstGeom prst="diamond">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smtClean="0">
                              <a:solidFill>
                                <a:schemeClr val="bg1">
                                  <a:lumMod val="75000"/>
                                  <a:lumOff val="25000"/>
                                </a:schemeClr>
                              </a:solidFill>
                              <a:latin typeface="Cambria Math" panose="02040503050406030204" pitchFamily="18" charset="0"/>
                            </a:rPr>
                          </m:ctrlPr>
                        </m:sSubPr>
                        <m:e>
                          <m:r>
                            <a:rPr lang="en-US" altLang="zh-CN" sz="1050" b="1" i="1">
                              <a:solidFill>
                                <a:schemeClr val="bg1">
                                  <a:lumMod val="75000"/>
                                  <a:lumOff val="25000"/>
                                </a:schemeClr>
                              </a:solidFill>
                              <a:latin typeface="Cambria Math" panose="02040503050406030204" pitchFamily="18" charset="0"/>
                            </a:rPr>
                            <m:t>𝒆</m:t>
                          </m:r>
                        </m:e>
                        <m:sub>
                          <m:r>
                            <a:rPr lang="en-US" altLang="zh-CN" sz="1050" b="1" i="1">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215" name="菱形 214"/>
              <p:cNvSpPr>
                <a:spLocks noRot="1" noChangeAspect="1" noMove="1" noResize="1" noEditPoints="1" noAdjustHandles="1" noChangeArrowheads="1" noChangeShapeType="1" noTextEdit="1"/>
              </p:cNvSpPr>
              <p:nvPr/>
            </p:nvSpPr>
            <p:spPr>
              <a:xfrm>
                <a:off x="4383979" y="2771330"/>
                <a:ext cx="154970" cy="246260"/>
              </a:xfrm>
              <a:prstGeom prst="diamond">
                <a:avLst/>
              </a:prstGeom>
              <a:blipFill>
                <a:blip r:embed="rId27"/>
                <a:stretch>
                  <a:fillRect/>
                </a:stretch>
              </a:blipFill>
              <a:ln>
                <a:no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cxnSp>
        <p:nvCxnSpPr>
          <p:cNvPr id="216" name="直接连接符 215"/>
          <p:cNvCxnSpPr>
            <a:stCxn id="215" idx="2"/>
          </p:cNvCxnSpPr>
          <p:nvPr/>
        </p:nvCxnSpPr>
        <p:spPr>
          <a:xfrm>
            <a:off x="4461465" y="3017590"/>
            <a:ext cx="92" cy="187527"/>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7" name="矩形 216"/>
              <p:cNvSpPr>
                <a:spLocks noChangeAspect="1"/>
              </p:cNvSpPr>
              <p:nvPr/>
            </p:nvSpPr>
            <p:spPr>
              <a:xfrm>
                <a:off x="4383916" y="3205118"/>
                <a:ext cx="155033" cy="177717"/>
              </a:xfrm>
              <a:prstGeom prst="rect">
                <a:avLst/>
              </a:prstGeom>
              <a:solidFill>
                <a:schemeClr val="accent2">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𝑼</m:t>
                          </m:r>
                        </m:e>
                        <m:sub>
                          <m:r>
                            <a:rPr lang="en-US" altLang="zh-CN" sz="1050" b="1" i="1" dirty="0">
                              <a:solidFill>
                                <a:schemeClr val="bg1">
                                  <a:lumMod val="75000"/>
                                  <a:lumOff val="25000"/>
                                </a:schemeClr>
                              </a:solidFill>
                              <a:latin typeface="Cambria Math" panose="02040503050406030204" pitchFamily="18" charset="0"/>
                            </a:rPr>
                            <m:t>𝟐</m:t>
                          </m:r>
                        </m:sub>
                      </m:sSub>
                    </m:oMath>
                  </m:oMathPara>
                </a14:m>
                <a:endParaRPr lang="zh-CN" altLang="en-US" sz="1050" b="1" dirty="0">
                  <a:solidFill>
                    <a:schemeClr val="bg1">
                      <a:lumMod val="75000"/>
                      <a:lumOff val="25000"/>
                    </a:schemeClr>
                  </a:solidFill>
                </a:endParaRPr>
              </a:p>
            </p:txBody>
          </p:sp>
        </mc:Choice>
        <mc:Fallback xmlns="">
          <p:sp>
            <p:nvSpPr>
              <p:cNvPr id="217" name="矩形 216"/>
              <p:cNvSpPr>
                <a:spLocks noRot="1" noChangeAspect="1" noMove="1" noResize="1" noEditPoints="1" noAdjustHandles="1" noChangeArrowheads="1" noChangeShapeType="1" noTextEdit="1"/>
              </p:cNvSpPr>
              <p:nvPr/>
            </p:nvSpPr>
            <p:spPr>
              <a:xfrm>
                <a:off x="4383916" y="3205118"/>
                <a:ext cx="155033" cy="177717"/>
              </a:xfrm>
              <a:prstGeom prst="rect">
                <a:avLst/>
              </a:prstGeom>
              <a:blipFill>
                <a:blip r:embed="rId28"/>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8" name="菱形 217"/>
              <p:cNvSpPr/>
              <p:nvPr/>
            </p:nvSpPr>
            <p:spPr>
              <a:xfrm>
                <a:off x="4808962" y="2765066"/>
                <a:ext cx="154970" cy="246260"/>
              </a:xfrm>
              <a:prstGeom prst="diamond">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smtClean="0">
                              <a:solidFill>
                                <a:schemeClr val="bg1">
                                  <a:lumMod val="75000"/>
                                  <a:lumOff val="25000"/>
                                </a:schemeClr>
                              </a:solidFill>
                              <a:latin typeface="Cambria Math" panose="02040503050406030204" pitchFamily="18" charset="0"/>
                            </a:rPr>
                          </m:ctrlPr>
                        </m:sSubPr>
                        <m:e>
                          <m:r>
                            <a:rPr lang="en-US" altLang="zh-CN" sz="1050" b="1" i="1">
                              <a:solidFill>
                                <a:schemeClr val="bg1">
                                  <a:lumMod val="75000"/>
                                  <a:lumOff val="25000"/>
                                </a:schemeClr>
                              </a:solidFill>
                              <a:latin typeface="Cambria Math" panose="02040503050406030204" pitchFamily="18" charset="0"/>
                            </a:rPr>
                            <m:t>𝒆</m:t>
                          </m:r>
                        </m:e>
                        <m:sub>
                          <m:r>
                            <a:rPr lang="en-US" altLang="zh-CN" sz="1050" b="1" i="1">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218" name="菱形 217"/>
              <p:cNvSpPr>
                <a:spLocks noRot="1" noChangeAspect="1" noMove="1" noResize="1" noEditPoints="1" noAdjustHandles="1" noChangeArrowheads="1" noChangeShapeType="1" noTextEdit="1"/>
              </p:cNvSpPr>
              <p:nvPr/>
            </p:nvSpPr>
            <p:spPr>
              <a:xfrm>
                <a:off x="4808962" y="2765066"/>
                <a:ext cx="154970" cy="246260"/>
              </a:xfrm>
              <a:prstGeom prst="diamond">
                <a:avLst/>
              </a:prstGeom>
              <a:blipFill>
                <a:blip r:embed="rId29"/>
                <a:stretch>
                  <a:fillRect/>
                </a:stretch>
              </a:blipFill>
              <a:ln>
                <a:no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9" name="椭圆 218"/>
              <p:cNvSpPr>
                <a:spLocks noChangeAspect="1"/>
              </p:cNvSpPr>
              <p:nvPr/>
            </p:nvSpPr>
            <p:spPr>
              <a:xfrm>
                <a:off x="4808899" y="3205118"/>
                <a:ext cx="155033" cy="177717"/>
              </a:xfrm>
              <a:prstGeom prst="ellipse">
                <a:avLst/>
              </a:prstGeom>
              <a:solidFill>
                <a:schemeClr val="accent6">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smtClean="0">
                              <a:solidFill>
                                <a:schemeClr val="bg1">
                                  <a:lumMod val="75000"/>
                                  <a:lumOff val="25000"/>
                                </a:schemeClr>
                              </a:solidFill>
                              <a:latin typeface="Cambria Math" panose="02040503050406030204" pitchFamily="18" charset="0"/>
                            </a:rPr>
                          </m:ctrlPr>
                        </m:sSubPr>
                        <m:e>
                          <m:r>
                            <a:rPr lang="en-US" altLang="zh-CN" sz="1050" b="1" i="1">
                              <a:solidFill>
                                <a:schemeClr val="bg1">
                                  <a:lumMod val="75000"/>
                                  <a:lumOff val="25000"/>
                                </a:schemeClr>
                              </a:solidFill>
                              <a:latin typeface="Cambria Math" panose="02040503050406030204" pitchFamily="18" charset="0"/>
                            </a:rPr>
                            <m:t>𝑳</m:t>
                          </m:r>
                        </m:e>
                        <m:sub>
                          <m:r>
                            <a:rPr lang="en-US" altLang="zh-CN" sz="1050" b="1" i="1">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219" name="椭圆 218"/>
              <p:cNvSpPr>
                <a:spLocks noRot="1" noChangeAspect="1" noMove="1" noResize="1" noEditPoints="1" noAdjustHandles="1" noChangeArrowheads="1" noChangeShapeType="1" noTextEdit="1"/>
              </p:cNvSpPr>
              <p:nvPr/>
            </p:nvSpPr>
            <p:spPr>
              <a:xfrm>
                <a:off x="4808899" y="3205118"/>
                <a:ext cx="155033" cy="177717"/>
              </a:xfrm>
              <a:prstGeom prst="ellipse">
                <a:avLst/>
              </a:prstGeom>
              <a:blipFill>
                <a:blip r:embed="rId30"/>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cxnSp>
        <p:nvCxnSpPr>
          <p:cNvPr id="220" name="直接连接符 219"/>
          <p:cNvCxnSpPr>
            <a:stCxn id="218" idx="2"/>
            <a:endCxn id="219" idx="0"/>
          </p:cNvCxnSpPr>
          <p:nvPr/>
        </p:nvCxnSpPr>
        <p:spPr>
          <a:xfrm flipH="1">
            <a:off x="4886416" y="3011326"/>
            <a:ext cx="31" cy="193792"/>
          </a:xfrm>
          <a:prstGeom prst="line">
            <a:avLst/>
          </a:prstGeom>
        </p:spPr>
        <p:style>
          <a:lnRef idx="1">
            <a:schemeClr val="dk1"/>
          </a:lnRef>
          <a:fillRef idx="0">
            <a:schemeClr val="dk1"/>
          </a:fillRef>
          <a:effectRef idx="0">
            <a:schemeClr val="dk1"/>
          </a:effectRef>
          <a:fontRef idx="minor">
            <a:schemeClr val="tx1"/>
          </a:fontRef>
        </p:style>
      </p:cxnSp>
      <p:sp>
        <p:nvSpPr>
          <p:cNvPr id="221" name="矩形 220"/>
          <p:cNvSpPr/>
          <p:nvPr/>
        </p:nvSpPr>
        <p:spPr>
          <a:xfrm>
            <a:off x="4949882" y="2884164"/>
            <a:ext cx="657873" cy="692497"/>
          </a:xfrm>
          <a:prstGeom prst="rect">
            <a:avLst/>
          </a:prstGeom>
          <a:noFill/>
        </p:spPr>
        <p:txBody>
          <a:bodyPr wrap="none" lIns="68580" tIns="34290" rIns="68580" bIns="34290">
            <a:spAutoFit/>
          </a:bodyPr>
          <a:lstStyle/>
          <a:p>
            <a:pPr algn="ctr"/>
            <a:r>
              <a:rPr lang="en-US" altLang="zh-CN" sz="4050" b="1" dirty="0">
                <a:ln w="0"/>
                <a:solidFill>
                  <a:schemeClr val="bg1">
                    <a:lumMod val="75000"/>
                    <a:lumOff val="25000"/>
                  </a:schemeClr>
                </a:solidFill>
                <a:effectLst>
                  <a:outerShdw blurRad="38100" dist="19050" dir="2700000" algn="tl" rotWithShape="0">
                    <a:schemeClr val="dk1">
                      <a:alpha val="40000"/>
                    </a:schemeClr>
                  </a:outerShdw>
                </a:effectLst>
              </a:rPr>
              <a:t>…</a:t>
            </a:r>
            <a:endParaRPr lang="zh-CN" altLang="en-US" sz="4050" b="1" dirty="0">
              <a:ln w="0"/>
              <a:solidFill>
                <a:schemeClr val="bg1">
                  <a:lumMod val="75000"/>
                  <a:lumOff val="25000"/>
                </a:schemeClr>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222" name="等腰三角形 221"/>
              <p:cNvSpPr>
                <a:spLocks noChangeAspect="1"/>
              </p:cNvSpPr>
              <p:nvPr/>
            </p:nvSpPr>
            <p:spPr>
              <a:xfrm>
                <a:off x="5594638" y="3213274"/>
                <a:ext cx="154220" cy="156391"/>
              </a:xfrm>
              <a:prstGeom prst="triangle">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35000" bIns="81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𝑨</m:t>
                          </m:r>
                        </m:e>
                        <m:sub>
                          <m:r>
                            <a:rPr lang="en-US" altLang="zh-CN" sz="1050" b="1" i="1" dirty="0">
                              <a:solidFill>
                                <a:schemeClr val="bg1">
                                  <a:lumMod val="75000"/>
                                  <a:lumOff val="25000"/>
                                </a:schemeClr>
                              </a:solidFill>
                              <a:latin typeface="Cambria Math" panose="02040503050406030204" pitchFamily="18" charset="0"/>
                            </a:rPr>
                            <m:t>𝟏</m:t>
                          </m:r>
                        </m:sub>
                      </m:sSub>
                    </m:oMath>
                  </m:oMathPara>
                </a14:m>
                <a:endParaRPr lang="en-US" altLang="zh-CN" sz="1050" b="1" dirty="0">
                  <a:solidFill>
                    <a:schemeClr val="bg1">
                      <a:lumMod val="75000"/>
                      <a:lumOff val="25000"/>
                    </a:schemeClr>
                  </a:solidFill>
                </a:endParaRPr>
              </a:p>
            </p:txBody>
          </p:sp>
        </mc:Choice>
        <mc:Fallback xmlns="">
          <p:sp>
            <p:nvSpPr>
              <p:cNvPr id="222" name="等腰三角形 221"/>
              <p:cNvSpPr>
                <a:spLocks noRot="1" noChangeAspect="1" noMove="1" noResize="1" noEditPoints="1" noAdjustHandles="1" noChangeArrowheads="1" noChangeShapeType="1" noTextEdit="1"/>
              </p:cNvSpPr>
              <p:nvPr/>
            </p:nvSpPr>
            <p:spPr>
              <a:xfrm>
                <a:off x="5594638" y="3213274"/>
                <a:ext cx="154220" cy="156391"/>
              </a:xfrm>
              <a:prstGeom prst="triangle">
                <a:avLst/>
              </a:prstGeom>
              <a:blipFill>
                <a:blip r:embed="rId31"/>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3" name="菱形 222"/>
              <p:cNvSpPr/>
              <p:nvPr/>
            </p:nvSpPr>
            <p:spPr>
              <a:xfrm>
                <a:off x="5594170" y="2779486"/>
                <a:ext cx="154970" cy="246260"/>
              </a:xfrm>
              <a:prstGeom prst="diamond">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smtClean="0">
                              <a:solidFill>
                                <a:schemeClr val="bg1">
                                  <a:lumMod val="75000"/>
                                  <a:lumOff val="25000"/>
                                </a:schemeClr>
                              </a:solidFill>
                              <a:latin typeface="Cambria Math" panose="02040503050406030204" pitchFamily="18" charset="0"/>
                            </a:rPr>
                          </m:ctrlPr>
                        </m:sSubPr>
                        <m:e>
                          <m:r>
                            <a:rPr lang="en-US" altLang="zh-CN" sz="1050" b="1" i="1">
                              <a:solidFill>
                                <a:schemeClr val="bg1">
                                  <a:lumMod val="75000"/>
                                  <a:lumOff val="25000"/>
                                </a:schemeClr>
                              </a:solidFill>
                              <a:latin typeface="Cambria Math" panose="02040503050406030204" pitchFamily="18" charset="0"/>
                            </a:rPr>
                            <m:t>𝒆</m:t>
                          </m:r>
                        </m:e>
                        <m:sub>
                          <m:r>
                            <a:rPr lang="en-US" altLang="zh-CN" sz="1050" b="1" i="1">
                              <a:solidFill>
                                <a:schemeClr val="bg1">
                                  <a:lumMod val="75000"/>
                                  <a:lumOff val="25000"/>
                                </a:schemeClr>
                              </a:solidFill>
                              <a:latin typeface="Cambria Math" panose="02040503050406030204" pitchFamily="18" charset="0"/>
                            </a:rPr>
                            <m:t>𝟒</m:t>
                          </m:r>
                        </m:sub>
                      </m:sSub>
                    </m:oMath>
                  </m:oMathPara>
                </a14:m>
                <a:endParaRPr lang="zh-CN" altLang="en-US" sz="1050" b="1" dirty="0">
                  <a:solidFill>
                    <a:schemeClr val="bg1">
                      <a:lumMod val="75000"/>
                      <a:lumOff val="25000"/>
                    </a:schemeClr>
                  </a:solidFill>
                </a:endParaRPr>
              </a:p>
            </p:txBody>
          </p:sp>
        </mc:Choice>
        <mc:Fallback xmlns="">
          <p:sp>
            <p:nvSpPr>
              <p:cNvPr id="223" name="菱形 222"/>
              <p:cNvSpPr>
                <a:spLocks noRot="1" noChangeAspect="1" noMove="1" noResize="1" noEditPoints="1" noAdjustHandles="1" noChangeArrowheads="1" noChangeShapeType="1" noTextEdit="1"/>
              </p:cNvSpPr>
              <p:nvPr/>
            </p:nvSpPr>
            <p:spPr>
              <a:xfrm>
                <a:off x="5594170" y="2779486"/>
                <a:ext cx="154970" cy="246260"/>
              </a:xfrm>
              <a:prstGeom prst="diamond">
                <a:avLst/>
              </a:prstGeom>
              <a:blipFill>
                <a:blip r:embed="rId32"/>
                <a:stretch>
                  <a:fillRect/>
                </a:stretch>
              </a:blipFill>
              <a:ln>
                <a:no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cxnSp>
        <p:nvCxnSpPr>
          <p:cNvPr id="224" name="直接连接符 223"/>
          <p:cNvCxnSpPr>
            <a:stCxn id="223" idx="2"/>
            <a:endCxn id="222" idx="0"/>
          </p:cNvCxnSpPr>
          <p:nvPr/>
        </p:nvCxnSpPr>
        <p:spPr>
          <a:xfrm>
            <a:off x="5671657" y="3025746"/>
            <a:ext cx="92" cy="187527"/>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5" name="菱形 224"/>
              <p:cNvSpPr/>
              <p:nvPr/>
            </p:nvSpPr>
            <p:spPr>
              <a:xfrm>
                <a:off x="6004032" y="2778127"/>
                <a:ext cx="154970" cy="246260"/>
              </a:xfrm>
              <a:prstGeom prst="diamond">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smtClean="0">
                              <a:solidFill>
                                <a:schemeClr val="bg1">
                                  <a:lumMod val="75000"/>
                                  <a:lumOff val="25000"/>
                                </a:schemeClr>
                              </a:solidFill>
                              <a:latin typeface="Cambria Math" panose="02040503050406030204" pitchFamily="18" charset="0"/>
                            </a:rPr>
                          </m:ctrlPr>
                        </m:sSubPr>
                        <m:e>
                          <m:r>
                            <a:rPr lang="en-US" altLang="zh-CN" sz="1050" b="1" i="1">
                              <a:solidFill>
                                <a:schemeClr val="bg1">
                                  <a:lumMod val="75000"/>
                                  <a:lumOff val="25000"/>
                                </a:schemeClr>
                              </a:solidFill>
                              <a:latin typeface="Cambria Math" panose="02040503050406030204" pitchFamily="18" charset="0"/>
                            </a:rPr>
                            <m:t>𝒆</m:t>
                          </m:r>
                        </m:e>
                        <m:sub>
                          <m:r>
                            <a:rPr lang="en-US" altLang="zh-CN" sz="1050" b="1" i="1">
                              <a:solidFill>
                                <a:schemeClr val="bg1">
                                  <a:lumMod val="75000"/>
                                  <a:lumOff val="25000"/>
                                </a:schemeClr>
                              </a:solidFill>
                              <a:latin typeface="Cambria Math" panose="02040503050406030204" pitchFamily="18" charset="0"/>
                            </a:rPr>
                            <m:t>𝟒</m:t>
                          </m:r>
                        </m:sub>
                      </m:sSub>
                    </m:oMath>
                  </m:oMathPara>
                </a14:m>
                <a:endParaRPr lang="zh-CN" altLang="en-US" sz="1050" b="1" dirty="0">
                  <a:solidFill>
                    <a:schemeClr val="bg1">
                      <a:lumMod val="75000"/>
                      <a:lumOff val="25000"/>
                    </a:schemeClr>
                  </a:solidFill>
                </a:endParaRPr>
              </a:p>
            </p:txBody>
          </p:sp>
        </mc:Choice>
        <mc:Fallback xmlns="">
          <p:sp>
            <p:nvSpPr>
              <p:cNvPr id="225" name="菱形 224"/>
              <p:cNvSpPr>
                <a:spLocks noRot="1" noChangeAspect="1" noMove="1" noResize="1" noEditPoints="1" noAdjustHandles="1" noChangeArrowheads="1" noChangeShapeType="1" noTextEdit="1"/>
              </p:cNvSpPr>
              <p:nvPr/>
            </p:nvSpPr>
            <p:spPr>
              <a:xfrm>
                <a:off x="6004032" y="2778127"/>
                <a:ext cx="154970" cy="246260"/>
              </a:xfrm>
              <a:prstGeom prst="diamond">
                <a:avLst/>
              </a:prstGeom>
              <a:blipFill>
                <a:blip r:embed="rId33"/>
                <a:stretch>
                  <a:fillRect/>
                </a:stretch>
              </a:blipFill>
              <a:ln>
                <a:no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cxnSp>
        <p:nvCxnSpPr>
          <p:cNvPr id="226" name="直接连接符 225"/>
          <p:cNvCxnSpPr>
            <a:stCxn id="225" idx="2"/>
          </p:cNvCxnSpPr>
          <p:nvPr/>
        </p:nvCxnSpPr>
        <p:spPr>
          <a:xfrm>
            <a:off x="6081517" y="3024387"/>
            <a:ext cx="92" cy="187527"/>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7" name="矩形 226"/>
              <p:cNvSpPr>
                <a:spLocks noChangeAspect="1"/>
              </p:cNvSpPr>
              <p:nvPr/>
            </p:nvSpPr>
            <p:spPr>
              <a:xfrm>
                <a:off x="6003969" y="3211914"/>
                <a:ext cx="155033" cy="177717"/>
              </a:xfrm>
              <a:prstGeom prst="rect">
                <a:avLst/>
              </a:prstGeom>
              <a:solidFill>
                <a:schemeClr val="accent2">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𝑼</m:t>
                          </m:r>
                        </m:e>
                        <m:sub>
                          <m:r>
                            <a:rPr lang="en-US" altLang="zh-CN" sz="1050" b="1" i="1" dirty="0">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227" name="矩形 226"/>
              <p:cNvSpPr>
                <a:spLocks noRot="1" noChangeAspect="1" noMove="1" noResize="1" noEditPoints="1" noAdjustHandles="1" noChangeArrowheads="1" noChangeShapeType="1" noTextEdit="1"/>
              </p:cNvSpPr>
              <p:nvPr/>
            </p:nvSpPr>
            <p:spPr>
              <a:xfrm>
                <a:off x="6003969" y="3211914"/>
                <a:ext cx="155033" cy="177717"/>
              </a:xfrm>
              <a:prstGeom prst="rect">
                <a:avLst/>
              </a:prstGeom>
              <a:blipFill>
                <a:blip r:embed="rId34"/>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8" name="菱形 227"/>
              <p:cNvSpPr/>
              <p:nvPr/>
            </p:nvSpPr>
            <p:spPr>
              <a:xfrm>
                <a:off x="6429015" y="2771863"/>
                <a:ext cx="154970" cy="246260"/>
              </a:xfrm>
              <a:prstGeom prst="diamond">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smtClean="0">
                              <a:solidFill>
                                <a:schemeClr val="bg1">
                                  <a:lumMod val="75000"/>
                                  <a:lumOff val="25000"/>
                                </a:schemeClr>
                              </a:solidFill>
                              <a:latin typeface="Cambria Math" panose="02040503050406030204" pitchFamily="18" charset="0"/>
                            </a:rPr>
                          </m:ctrlPr>
                        </m:sSubPr>
                        <m:e>
                          <m:r>
                            <a:rPr lang="en-US" altLang="zh-CN" sz="1050" b="1" i="1">
                              <a:solidFill>
                                <a:schemeClr val="bg1">
                                  <a:lumMod val="75000"/>
                                  <a:lumOff val="25000"/>
                                </a:schemeClr>
                              </a:solidFill>
                              <a:latin typeface="Cambria Math" panose="02040503050406030204" pitchFamily="18" charset="0"/>
                            </a:rPr>
                            <m:t>𝒆</m:t>
                          </m:r>
                        </m:e>
                        <m:sub>
                          <m:r>
                            <a:rPr lang="en-US" altLang="zh-CN" sz="1050" b="1" i="1">
                              <a:solidFill>
                                <a:schemeClr val="bg1">
                                  <a:lumMod val="75000"/>
                                  <a:lumOff val="25000"/>
                                </a:schemeClr>
                              </a:solidFill>
                              <a:latin typeface="Cambria Math" panose="02040503050406030204" pitchFamily="18" charset="0"/>
                            </a:rPr>
                            <m:t>𝟒</m:t>
                          </m:r>
                        </m:sub>
                      </m:sSub>
                    </m:oMath>
                  </m:oMathPara>
                </a14:m>
                <a:endParaRPr lang="zh-CN" altLang="en-US" sz="1050" b="1" dirty="0">
                  <a:solidFill>
                    <a:schemeClr val="bg1">
                      <a:lumMod val="75000"/>
                      <a:lumOff val="25000"/>
                    </a:schemeClr>
                  </a:solidFill>
                </a:endParaRPr>
              </a:p>
            </p:txBody>
          </p:sp>
        </mc:Choice>
        <mc:Fallback xmlns="">
          <p:sp>
            <p:nvSpPr>
              <p:cNvPr id="228" name="菱形 227"/>
              <p:cNvSpPr>
                <a:spLocks noRot="1" noChangeAspect="1" noMove="1" noResize="1" noEditPoints="1" noAdjustHandles="1" noChangeArrowheads="1" noChangeShapeType="1" noTextEdit="1"/>
              </p:cNvSpPr>
              <p:nvPr/>
            </p:nvSpPr>
            <p:spPr>
              <a:xfrm>
                <a:off x="6429015" y="2771863"/>
                <a:ext cx="154970" cy="246260"/>
              </a:xfrm>
              <a:prstGeom prst="diamond">
                <a:avLst/>
              </a:prstGeom>
              <a:blipFill>
                <a:blip r:embed="rId35"/>
                <a:stretch>
                  <a:fillRect/>
                </a:stretch>
              </a:blipFill>
              <a:ln>
                <a:no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9" name="椭圆 228"/>
              <p:cNvSpPr>
                <a:spLocks noChangeAspect="1"/>
              </p:cNvSpPr>
              <p:nvPr/>
            </p:nvSpPr>
            <p:spPr>
              <a:xfrm>
                <a:off x="6428952" y="3211914"/>
                <a:ext cx="155033" cy="177717"/>
              </a:xfrm>
              <a:prstGeom prst="ellipse">
                <a:avLst/>
              </a:prstGeom>
              <a:solidFill>
                <a:schemeClr val="accent6">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smtClean="0">
                              <a:solidFill>
                                <a:schemeClr val="bg1">
                                  <a:lumMod val="75000"/>
                                  <a:lumOff val="25000"/>
                                </a:schemeClr>
                              </a:solidFill>
                              <a:latin typeface="Cambria Math" panose="02040503050406030204" pitchFamily="18" charset="0"/>
                            </a:rPr>
                          </m:ctrlPr>
                        </m:sSubPr>
                        <m:e>
                          <m:r>
                            <a:rPr lang="en-US" altLang="zh-CN" sz="1050" b="1" i="1">
                              <a:solidFill>
                                <a:schemeClr val="bg1">
                                  <a:lumMod val="75000"/>
                                  <a:lumOff val="25000"/>
                                </a:schemeClr>
                              </a:solidFill>
                              <a:latin typeface="Cambria Math" panose="02040503050406030204" pitchFamily="18" charset="0"/>
                            </a:rPr>
                            <m:t>𝑳</m:t>
                          </m:r>
                        </m:e>
                        <m:sub>
                          <m:r>
                            <a:rPr lang="en-US" altLang="zh-CN" sz="1050" b="1" i="1">
                              <a:solidFill>
                                <a:schemeClr val="bg1">
                                  <a:lumMod val="75000"/>
                                  <a:lumOff val="25000"/>
                                </a:schemeClr>
                              </a:solidFill>
                              <a:latin typeface="Cambria Math" panose="02040503050406030204" pitchFamily="18" charset="0"/>
                            </a:rPr>
                            <m:t>𝟐</m:t>
                          </m:r>
                        </m:sub>
                      </m:sSub>
                    </m:oMath>
                  </m:oMathPara>
                </a14:m>
                <a:endParaRPr lang="zh-CN" altLang="en-US" sz="1050" b="1" dirty="0">
                  <a:solidFill>
                    <a:schemeClr val="bg1">
                      <a:lumMod val="75000"/>
                      <a:lumOff val="25000"/>
                    </a:schemeClr>
                  </a:solidFill>
                </a:endParaRPr>
              </a:p>
            </p:txBody>
          </p:sp>
        </mc:Choice>
        <mc:Fallback xmlns="">
          <p:sp>
            <p:nvSpPr>
              <p:cNvPr id="229" name="椭圆 228"/>
              <p:cNvSpPr>
                <a:spLocks noRot="1" noChangeAspect="1" noMove="1" noResize="1" noEditPoints="1" noAdjustHandles="1" noChangeArrowheads="1" noChangeShapeType="1" noTextEdit="1"/>
              </p:cNvSpPr>
              <p:nvPr/>
            </p:nvSpPr>
            <p:spPr>
              <a:xfrm>
                <a:off x="6428952" y="3211914"/>
                <a:ext cx="155033" cy="177717"/>
              </a:xfrm>
              <a:prstGeom prst="ellipse">
                <a:avLst/>
              </a:prstGeom>
              <a:blipFill>
                <a:blip r:embed="rId36"/>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cxnSp>
        <p:nvCxnSpPr>
          <p:cNvPr id="230" name="直接连接符 229"/>
          <p:cNvCxnSpPr>
            <a:stCxn id="228" idx="2"/>
            <a:endCxn id="229" idx="0"/>
          </p:cNvCxnSpPr>
          <p:nvPr/>
        </p:nvCxnSpPr>
        <p:spPr>
          <a:xfrm flipH="1">
            <a:off x="6506469" y="3018123"/>
            <a:ext cx="31" cy="193792"/>
          </a:xfrm>
          <a:prstGeom prst="line">
            <a:avLst/>
          </a:prstGeom>
        </p:spPr>
        <p:style>
          <a:lnRef idx="1">
            <a:schemeClr val="dk1"/>
          </a:lnRef>
          <a:fillRef idx="0">
            <a:schemeClr val="dk1"/>
          </a:fillRef>
          <a:effectRef idx="0">
            <a:schemeClr val="dk1"/>
          </a:effectRef>
          <a:fontRef idx="minor">
            <a:schemeClr val="tx1"/>
          </a:fontRef>
        </p:style>
      </p:cxnSp>
      <p:sp>
        <p:nvSpPr>
          <p:cNvPr id="231" name="右大括号 230"/>
          <p:cNvSpPr/>
          <p:nvPr/>
        </p:nvSpPr>
        <p:spPr>
          <a:xfrm rot="5400000">
            <a:off x="6248973" y="3277151"/>
            <a:ext cx="63235" cy="412643"/>
          </a:xfrm>
          <a:prstGeom prst="rightBrace">
            <a:avLst>
              <a:gd name="adj1" fmla="val 31982"/>
              <a:gd name="adj2" fmla="val 5141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50" b="1">
              <a:solidFill>
                <a:schemeClr val="bg1">
                  <a:lumMod val="75000"/>
                  <a:lumOff val="25000"/>
                </a:schemeClr>
              </a:solidFill>
            </a:endParaRPr>
          </a:p>
        </p:txBody>
      </p:sp>
      <p:cxnSp>
        <p:nvCxnSpPr>
          <p:cNvPr id="232" name="直接连接符 231"/>
          <p:cNvCxnSpPr>
            <a:stCxn id="227" idx="3"/>
            <a:endCxn id="229" idx="2"/>
          </p:cNvCxnSpPr>
          <p:nvPr/>
        </p:nvCxnSpPr>
        <p:spPr>
          <a:xfrm>
            <a:off x="6159002" y="3300773"/>
            <a:ext cx="269951" cy="0"/>
          </a:xfrm>
          <a:prstGeom prst="line">
            <a:avLst/>
          </a:prstGeom>
          <a:ln w="9525">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233" name="直接箭头连接符 232"/>
          <p:cNvCxnSpPr/>
          <p:nvPr/>
        </p:nvCxnSpPr>
        <p:spPr>
          <a:xfrm flipH="1" flipV="1">
            <a:off x="6582598" y="1752447"/>
            <a:ext cx="527684" cy="333249"/>
          </a:xfrm>
          <a:prstGeom prst="straightConnector1">
            <a:avLst/>
          </a:prstGeom>
          <a:ln>
            <a:headEnd w="lg" len="med"/>
            <a:tailEnd type="triangle"/>
          </a:ln>
        </p:spPr>
        <p:style>
          <a:lnRef idx="1">
            <a:schemeClr val="dk1"/>
          </a:lnRef>
          <a:fillRef idx="0">
            <a:schemeClr val="dk1"/>
          </a:fillRef>
          <a:effectRef idx="0">
            <a:schemeClr val="dk1"/>
          </a:effectRef>
          <a:fontRef idx="minor">
            <a:schemeClr val="tx1"/>
          </a:fontRef>
        </p:style>
      </p:cxnSp>
      <p:sp>
        <p:nvSpPr>
          <p:cNvPr id="234" name="文本框 233"/>
          <p:cNvSpPr txBox="1"/>
          <p:nvPr/>
        </p:nvSpPr>
        <p:spPr>
          <a:xfrm>
            <a:off x="5876423" y="3540712"/>
            <a:ext cx="1754006" cy="323165"/>
          </a:xfrm>
          <a:prstGeom prst="rect">
            <a:avLst/>
          </a:prstGeom>
          <a:noFill/>
        </p:spPr>
        <p:txBody>
          <a:bodyPr wrap="none" rtlCol="0">
            <a:spAutoFit/>
          </a:bodyPr>
          <a:lstStyle/>
          <a:p>
            <a:r>
              <a:rPr lang="en-US" altLang="zh-CN" sz="1500" b="1" dirty="0">
                <a:solidFill>
                  <a:schemeClr val="tx1"/>
                </a:solidFill>
                <a:latin typeface="Arial" panose="020B0604020202020204" pitchFamily="34" charset="0"/>
                <a:cs typeface="Arial" panose="020B0604020202020204" pitchFamily="34" charset="0"/>
              </a:rPr>
              <a:t>implicit similarity</a:t>
            </a:r>
            <a:endParaRPr lang="zh-CN" altLang="en-US" sz="1500" b="1"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7" name="文本框 236"/>
              <p:cNvSpPr txBox="1"/>
              <p:nvPr/>
            </p:nvSpPr>
            <p:spPr>
              <a:xfrm>
                <a:off x="2130431" y="3332549"/>
                <a:ext cx="276902" cy="2308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500" b="1" i="1" smtClean="0">
                          <a:solidFill>
                            <a:schemeClr val="bg1">
                              <a:lumMod val="25000"/>
                              <a:lumOff val="75000"/>
                            </a:schemeClr>
                          </a:solidFill>
                          <a:latin typeface="Cambria Math" panose="02040503050406030204" pitchFamily="18" charset="0"/>
                        </a:rPr>
                        <m:t>(</m:t>
                      </m:r>
                      <m:r>
                        <a:rPr lang="en-US" altLang="zh-CN" sz="1500" b="1" i="1" smtClean="0">
                          <a:solidFill>
                            <a:schemeClr val="bg1">
                              <a:lumMod val="25000"/>
                              <a:lumOff val="75000"/>
                            </a:schemeClr>
                          </a:solidFill>
                          <a:latin typeface="Cambria Math" panose="02040503050406030204" pitchFamily="18" charset="0"/>
                        </a:rPr>
                        <m:t>𝒂</m:t>
                      </m:r>
                      <m:r>
                        <a:rPr lang="en-US" altLang="zh-CN" sz="1500" b="1" i="1" smtClean="0">
                          <a:solidFill>
                            <a:schemeClr val="bg1">
                              <a:lumMod val="25000"/>
                              <a:lumOff val="75000"/>
                            </a:schemeClr>
                          </a:solidFill>
                          <a:latin typeface="Cambria Math" panose="02040503050406030204" pitchFamily="18" charset="0"/>
                        </a:rPr>
                        <m:t>)</m:t>
                      </m:r>
                    </m:oMath>
                  </m:oMathPara>
                </a14:m>
                <a:endParaRPr lang="zh-CN" altLang="en-US" sz="1500" b="1" dirty="0">
                  <a:solidFill>
                    <a:schemeClr val="bg1">
                      <a:lumMod val="25000"/>
                      <a:lumOff val="75000"/>
                    </a:schemeClr>
                  </a:solidFill>
                </a:endParaRPr>
              </a:p>
            </p:txBody>
          </p:sp>
        </mc:Choice>
        <mc:Fallback xmlns="">
          <p:sp>
            <p:nvSpPr>
              <p:cNvPr id="237" name="文本框 236"/>
              <p:cNvSpPr txBox="1">
                <a:spLocks noRot="1" noChangeAspect="1" noMove="1" noResize="1" noEditPoints="1" noAdjustHandles="1" noChangeArrowheads="1" noChangeShapeType="1" noTextEdit="1"/>
              </p:cNvSpPr>
              <p:nvPr/>
            </p:nvSpPr>
            <p:spPr>
              <a:xfrm>
                <a:off x="2130431" y="3332549"/>
                <a:ext cx="276902" cy="230832"/>
              </a:xfrm>
              <a:prstGeom prst="rect">
                <a:avLst/>
              </a:prstGeom>
              <a:blipFill>
                <a:blip r:embed="rId37"/>
                <a:stretch>
                  <a:fillRect l="-36364" r="-27273" b="-3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9" name="文本框 238"/>
              <p:cNvSpPr txBox="1"/>
              <p:nvPr/>
            </p:nvSpPr>
            <p:spPr>
              <a:xfrm>
                <a:off x="3325561" y="1573278"/>
                <a:ext cx="276902" cy="2308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500" b="1" i="1" smtClean="0">
                          <a:solidFill>
                            <a:schemeClr val="bg1">
                              <a:lumMod val="25000"/>
                              <a:lumOff val="75000"/>
                            </a:schemeClr>
                          </a:solidFill>
                          <a:latin typeface="Cambria Math" panose="02040503050406030204" pitchFamily="18" charset="0"/>
                        </a:rPr>
                        <m:t>(</m:t>
                      </m:r>
                      <m:r>
                        <a:rPr lang="en-US" altLang="zh-CN" sz="1500" b="1" i="1" smtClean="0">
                          <a:solidFill>
                            <a:schemeClr val="bg1">
                              <a:lumMod val="25000"/>
                              <a:lumOff val="75000"/>
                            </a:schemeClr>
                          </a:solidFill>
                          <a:latin typeface="Cambria Math" panose="02040503050406030204" pitchFamily="18" charset="0"/>
                        </a:rPr>
                        <m:t>𝒃</m:t>
                      </m:r>
                      <m:r>
                        <a:rPr lang="en-US" altLang="zh-CN" sz="1500" b="1" i="1" smtClean="0">
                          <a:solidFill>
                            <a:schemeClr val="bg1">
                              <a:lumMod val="25000"/>
                              <a:lumOff val="75000"/>
                            </a:schemeClr>
                          </a:solidFill>
                          <a:latin typeface="Cambria Math" panose="02040503050406030204" pitchFamily="18" charset="0"/>
                        </a:rPr>
                        <m:t>)</m:t>
                      </m:r>
                    </m:oMath>
                  </m:oMathPara>
                </a14:m>
                <a:endParaRPr lang="zh-CN" altLang="en-US" sz="1500" b="1" dirty="0">
                  <a:solidFill>
                    <a:schemeClr val="bg1">
                      <a:lumMod val="25000"/>
                      <a:lumOff val="75000"/>
                    </a:schemeClr>
                  </a:solidFill>
                </a:endParaRPr>
              </a:p>
            </p:txBody>
          </p:sp>
        </mc:Choice>
        <mc:Fallback xmlns="">
          <p:sp>
            <p:nvSpPr>
              <p:cNvPr id="239" name="文本框 238"/>
              <p:cNvSpPr txBox="1">
                <a:spLocks noRot="1" noChangeAspect="1" noMove="1" noResize="1" noEditPoints="1" noAdjustHandles="1" noChangeArrowheads="1" noChangeShapeType="1" noTextEdit="1"/>
              </p:cNvSpPr>
              <p:nvPr/>
            </p:nvSpPr>
            <p:spPr>
              <a:xfrm>
                <a:off x="3325561" y="1573278"/>
                <a:ext cx="276902" cy="230832"/>
              </a:xfrm>
              <a:prstGeom prst="rect">
                <a:avLst/>
              </a:prstGeom>
              <a:blipFill>
                <a:blip r:embed="rId38"/>
                <a:stretch>
                  <a:fillRect l="-30435" r="-26087" b="-368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0" name="文本框 239"/>
              <p:cNvSpPr txBox="1"/>
              <p:nvPr/>
            </p:nvSpPr>
            <p:spPr>
              <a:xfrm>
                <a:off x="3352258" y="2649857"/>
                <a:ext cx="276902" cy="2308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500" b="1" i="1" smtClean="0">
                          <a:solidFill>
                            <a:schemeClr val="bg1">
                              <a:lumMod val="25000"/>
                              <a:lumOff val="75000"/>
                            </a:schemeClr>
                          </a:solidFill>
                          <a:latin typeface="Cambria Math" panose="02040503050406030204" pitchFamily="18" charset="0"/>
                        </a:rPr>
                        <m:t>(</m:t>
                      </m:r>
                      <m:r>
                        <a:rPr lang="en-US" altLang="zh-CN" sz="1500" b="1" i="1" smtClean="0">
                          <a:solidFill>
                            <a:schemeClr val="bg1">
                              <a:lumMod val="25000"/>
                              <a:lumOff val="75000"/>
                            </a:schemeClr>
                          </a:solidFill>
                          <a:latin typeface="Cambria Math" panose="02040503050406030204" pitchFamily="18" charset="0"/>
                        </a:rPr>
                        <m:t>𝒄</m:t>
                      </m:r>
                      <m:r>
                        <a:rPr lang="en-US" altLang="zh-CN" sz="1500" b="1" i="1" smtClean="0">
                          <a:solidFill>
                            <a:schemeClr val="bg1">
                              <a:lumMod val="25000"/>
                              <a:lumOff val="75000"/>
                            </a:schemeClr>
                          </a:solidFill>
                          <a:latin typeface="Cambria Math" panose="02040503050406030204" pitchFamily="18" charset="0"/>
                        </a:rPr>
                        <m:t>)</m:t>
                      </m:r>
                    </m:oMath>
                  </m:oMathPara>
                </a14:m>
                <a:endParaRPr lang="zh-CN" altLang="en-US" sz="1500" b="1" dirty="0">
                  <a:solidFill>
                    <a:schemeClr val="bg1">
                      <a:lumMod val="25000"/>
                      <a:lumOff val="75000"/>
                    </a:schemeClr>
                  </a:solidFill>
                </a:endParaRPr>
              </a:p>
            </p:txBody>
          </p:sp>
        </mc:Choice>
        <mc:Fallback xmlns="">
          <p:sp>
            <p:nvSpPr>
              <p:cNvPr id="240" name="文本框 239"/>
              <p:cNvSpPr txBox="1">
                <a:spLocks noRot="1" noChangeAspect="1" noMove="1" noResize="1" noEditPoints="1" noAdjustHandles="1" noChangeArrowheads="1" noChangeShapeType="1" noTextEdit="1"/>
              </p:cNvSpPr>
              <p:nvPr/>
            </p:nvSpPr>
            <p:spPr>
              <a:xfrm>
                <a:off x="3352258" y="2649857"/>
                <a:ext cx="276902" cy="230832"/>
              </a:xfrm>
              <a:prstGeom prst="rect">
                <a:avLst/>
              </a:prstGeom>
              <a:blipFill>
                <a:blip r:embed="rId39"/>
                <a:stretch>
                  <a:fillRect l="-31818" r="-27273" b="-31579"/>
                </a:stretch>
              </a:blipFill>
            </p:spPr>
            <p:txBody>
              <a:bodyPr/>
              <a:lstStyle/>
              <a:p>
                <a:r>
                  <a:rPr lang="zh-CN" altLang="en-US">
                    <a:noFill/>
                  </a:rPr>
                  <a:t> </a:t>
                </a:r>
              </a:p>
            </p:txBody>
          </p:sp>
        </mc:Fallback>
      </mc:AlternateContent>
      <p:sp>
        <p:nvSpPr>
          <p:cNvPr id="257" name="文本框 256"/>
          <p:cNvSpPr txBox="1"/>
          <p:nvPr/>
        </p:nvSpPr>
        <p:spPr>
          <a:xfrm>
            <a:off x="1355949" y="3853043"/>
            <a:ext cx="6114174" cy="484748"/>
          </a:xfrm>
          <a:prstGeom prst="rect">
            <a:avLst/>
          </a:prstGeom>
          <a:noFill/>
        </p:spPr>
        <p:txBody>
          <a:bodyPr wrap="none" rtlCol="0">
            <a:spAutoFit/>
          </a:bodyPr>
          <a:lstStyle/>
          <a:p>
            <a:r>
              <a:rPr lang="en-US" altLang="zh-CN" sz="1500" dirty="0">
                <a:solidFill>
                  <a:srgbClr val="ADADAD"/>
                </a:solidFill>
              </a:rPr>
              <a:t>(a) A hyper-network  (b) The clique expansion. (c) The star expansion</a:t>
            </a:r>
            <a:endParaRPr lang="zh-CN" altLang="en-US" sz="1500" dirty="0">
              <a:solidFill>
                <a:srgbClr val="ADADAD"/>
              </a:solidFill>
            </a:endParaRPr>
          </a:p>
          <a:p>
            <a:endParaRPr lang="en-US" altLang="zh-CN" sz="1050" dirty="0">
              <a:solidFill>
                <a:srgbClr val="ADADAD"/>
              </a:solidFill>
            </a:endParaRPr>
          </a:p>
        </p:txBody>
      </p:sp>
      <p:sp>
        <p:nvSpPr>
          <p:cNvPr id="260" name="圆角矩形 259"/>
          <p:cNvSpPr/>
          <p:nvPr/>
        </p:nvSpPr>
        <p:spPr>
          <a:xfrm>
            <a:off x="853440" y="4242089"/>
            <a:ext cx="7619018" cy="70207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2100" b="1" dirty="0">
                <a:solidFill>
                  <a:schemeClr val="bg1"/>
                </a:solidFill>
                <a:ea typeface="华文新魏" panose="02010800040101010101" pitchFamily="2" charset="-122"/>
              </a:rPr>
              <a:t>We</a:t>
            </a:r>
            <a:r>
              <a:rPr lang="zh-CN" altLang="en-US" sz="2100" b="1" dirty="0">
                <a:solidFill>
                  <a:schemeClr val="bg1"/>
                </a:solidFill>
                <a:ea typeface="华文新魏" panose="02010800040101010101" pitchFamily="2" charset="-122"/>
              </a:rPr>
              <a:t> </a:t>
            </a:r>
            <a:r>
              <a:rPr lang="en-US" altLang="zh-CN" sz="2100" b="1" dirty="0">
                <a:solidFill>
                  <a:schemeClr val="bg1"/>
                </a:solidFill>
                <a:ea typeface="华文新魏" panose="02010800040101010101" pitchFamily="2" charset="-122"/>
              </a:rPr>
              <a:t>usually</a:t>
            </a:r>
            <a:r>
              <a:rPr lang="zh-CN" altLang="en-US" sz="2100" b="1" dirty="0">
                <a:solidFill>
                  <a:schemeClr val="bg1"/>
                </a:solidFill>
                <a:ea typeface="华文新魏" panose="02010800040101010101" pitchFamily="2" charset="-122"/>
              </a:rPr>
              <a:t> </a:t>
            </a:r>
            <a:r>
              <a:rPr lang="en-US" altLang="zh-CN" sz="2100" b="1" dirty="0">
                <a:solidFill>
                  <a:schemeClr val="bg1"/>
                </a:solidFill>
                <a:ea typeface="华文新魏" panose="02010800040101010101" pitchFamily="2" charset="-122"/>
              </a:rPr>
              <a:t>assume</a:t>
            </a:r>
            <a:r>
              <a:rPr lang="zh-CN" altLang="en-US" sz="2100" b="1" dirty="0">
                <a:solidFill>
                  <a:schemeClr val="bg1"/>
                </a:solidFill>
                <a:ea typeface="华文新魏" panose="02010800040101010101" pitchFamily="2" charset="-122"/>
              </a:rPr>
              <a:t> </a:t>
            </a:r>
            <a:r>
              <a:rPr lang="en-US" altLang="zh-CN" sz="2100" b="1" dirty="0">
                <a:solidFill>
                  <a:schemeClr val="bg1"/>
                </a:solidFill>
                <a:ea typeface="华文新魏" panose="02010800040101010101" pitchFamily="2" charset="-122"/>
              </a:rPr>
              <a:t>that</a:t>
            </a:r>
            <a:r>
              <a:rPr lang="zh-CN" altLang="en-US" sz="2100" b="1" dirty="0">
                <a:solidFill>
                  <a:schemeClr val="bg1"/>
                </a:solidFill>
                <a:ea typeface="华文新魏" panose="02010800040101010101" pitchFamily="2" charset="-122"/>
              </a:rPr>
              <a:t> </a:t>
            </a:r>
            <a:r>
              <a:rPr lang="en-US" altLang="zh-CN" sz="2100" b="1" dirty="0">
                <a:solidFill>
                  <a:schemeClr val="bg1"/>
                </a:solidFill>
                <a:ea typeface="华文新魏" panose="02010800040101010101" pitchFamily="2" charset="-122"/>
              </a:rPr>
              <a:t>the</a:t>
            </a:r>
            <a:r>
              <a:rPr lang="zh-CN" altLang="en-US" sz="2100" b="1" dirty="0">
                <a:solidFill>
                  <a:schemeClr val="bg1"/>
                </a:solidFill>
                <a:ea typeface="华文新魏" panose="02010800040101010101" pitchFamily="2" charset="-122"/>
              </a:rPr>
              <a:t> </a:t>
            </a:r>
            <a:r>
              <a:rPr lang="en-US" altLang="zh-CN" sz="2100" b="1" dirty="0">
                <a:solidFill>
                  <a:schemeClr val="bg1"/>
                </a:solidFill>
                <a:ea typeface="华文新魏" panose="02010800040101010101" pitchFamily="2" charset="-122"/>
              </a:rPr>
              <a:t>hyper-edges</a:t>
            </a:r>
            <a:r>
              <a:rPr lang="zh-CN" altLang="en-US" sz="2100" b="1" dirty="0">
                <a:solidFill>
                  <a:schemeClr val="bg1"/>
                </a:solidFill>
                <a:ea typeface="华文新魏" panose="02010800040101010101" pitchFamily="2" charset="-122"/>
              </a:rPr>
              <a:t> </a:t>
            </a:r>
            <a:r>
              <a:rPr lang="en-US" altLang="zh-CN" sz="2100" b="1" dirty="0">
                <a:solidFill>
                  <a:schemeClr val="bg1"/>
                </a:solidFill>
                <a:ea typeface="华文新魏" panose="02010800040101010101" pitchFamily="2" charset="-122"/>
              </a:rPr>
              <a:t>are</a:t>
            </a:r>
            <a:r>
              <a:rPr lang="zh-CN" altLang="en-US" sz="2100" b="1" dirty="0">
                <a:solidFill>
                  <a:schemeClr val="bg1"/>
                </a:solidFill>
                <a:ea typeface="华文新魏" panose="02010800040101010101" pitchFamily="2" charset="-122"/>
              </a:rPr>
              <a:t> </a:t>
            </a:r>
            <a:r>
              <a:rPr lang="en-US" altLang="zh-CN" sz="2100" b="1" dirty="0">
                <a:solidFill>
                  <a:srgbClr val="FF0000"/>
                </a:solidFill>
                <a:ea typeface="华文新魏" panose="02010800040101010101" pitchFamily="2" charset="-122"/>
              </a:rPr>
              <a:t>decomposable</a:t>
            </a:r>
            <a:r>
              <a:rPr lang="en-US" altLang="zh-CN" sz="2100" b="1" dirty="0">
                <a:solidFill>
                  <a:schemeClr val="bg1"/>
                </a:solidFill>
                <a:ea typeface="华文新魏" panose="02010800040101010101" pitchFamily="2" charset="-122"/>
              </a:rPr>
              <a:t>.</a:t>
            </a:r>
            <a:endParaRPr lang="zh-CN" altLang="en-US" sz="2100" b="1" dirty="0">
              <a:solidFill>
                <a:schemeClr val="bg1"/>
              </a:solidFill>
              <a:ea typeface="华文新魏" panose="02010800040101010101" pitchFamily="2" charset="-122"/>
            </a:endParaRPr>
          </a:p>
        </p:txBody>
      </p:sp>
    </p:spTree>
    <p:extLst>
      <p:ext uri="{BB962C8B-B14F-4D97-AF65-F5344CB8AC3E}">
        <p14:creationId xmlns:p14="http://schemas.microsoft.com/office/powerpoint/2010/main" val="33655019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710" y="228642"/>
            <a:ext cx="7127303" cy="742950"/>
          </a:xfrm>
        </p:spPr>
        <p:txBody>
          <a:bodyPr>
            <a:noAutofit/>
          </a:bodyPr>
          <a:lstStyle/>
          <a:p>
            <a:pPr algn="ctr"/>
            <a:r>
              <a:rPr lang="en-US" altLang="zh-CN" dirty="0"/>
              <a:t>Hyper-edges</a:t>
            </a:r>
            <a:r>
              <a:rPr lang="zh-CN" altLang="en-US" dirty="0"/>
              <a:t> </a:t>
            </a:r>
            <a:r>
              <a:rPr lang="en-US" altLang="zh-CN" dirty="0"/>
              <a:t>are</a:t>
            </a:r>
            <a:r>
              <a:rPr lang="zh-CN" altLang="en-US" dirty="0"/>
              <a:t> </a:t>
            </a:r>
            <a:r>
              <a:rPr lang="en-US" altLang="zh-CN" dirty="0"/>
              <a:t>often</a:t>
            </a:r>
            <a:r>
              <a:rPr lang="zh-CN" altLang="en-US" dirty="0"/>
              <a:t> </a:t>
            </a:r>
            <a:r>
              <a:rPr lang="en-US" altLang="zh-CN" dirty="0">
                <a:solidFill>
                  <a:srgbClr val="FF0000"/>
                </a:solidFill>
              </a:rPr>
              <a:t>indecomposable</a:t>
            </a:r>
            <a:endParaRPr lang="zh-CN" altLang="en-US" dirty="0">
              <a:solidFill>
                <a:srgbClr val="FF0000"/>
              </a:solidFill>
            </a:endParaRPr>
          </a:p>
        </p:txBody>
      </p:sp>
      <p:sp>
        <p:nvSpPr>
          <p:cNvPr id="4" name="灯片编号占位符 3"/>
          <p:cNvSpPr>
            <a:spLocks noGrp="1"/>
          </p:cNvSpPr>
          <p:nvPr>
            <p:ph type="sldNum" sz="quarter" idx="12"/>
          </p:nvPr>
        </p:nvSpPr>
        <p:spPr/>
        <p:txBody>
          <a:bodyPr/>
          <a:lstStyle/>
          <a:p>
            <a:fld id="{0CFEC368-1D7A-4F81-ABF6-AE0E36BAF64C}" type="slidenum">
              <a:rPr lang="en-US" smtClean="0">
                <a:solidFill>
                  <a:srgbClr val="ADADAD"/>
                </a:solidFill>
              </a:rPr>
              <a:pPr/>
              <a:t>63</a:t>
            </a:fld>
            <a:endParaRPr lang="en-US">
              <a:solidFill>
                <a:srgbClr val="ADADAD"/>
              </a:solidFill>
            </a:endParaRPr>
          </a:p>
        </p:txBody>
      </p:sp>
      <p:grpSp>
        <p:nvGrpSpPr>
          <p:cNvPr id="3" name="组合 2"/>
          <p:cNvGrpSpPr/>
          <p:nvPr/>
        </p:nvGrpSpPr>
        <p:grpSpPr>
          <a:xfrm>
            <a:off x="1809522" y="1251376"/>
            <a:ext cx="2090669" cy="2292482"/>
            <a:chOff x="646288" y="1031504"/>
            <a:chExt cx="2868921" cy="3452008"/>
          </a:xfrm>
        </p:grpSpPr>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1349" y="2103596"/>
              <a:ext cx="493227" cy="493227"/>
            </a:xfrm>
            <a:prstGeom prst="rect">
              <a:avLst/>
            </a:prstGeom>
          </p:spPr>
        </p:pic>
        <p:pic>
          <p:nvPicPr>
            <p:cNvPr id="47" name="图片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729" y="2834851"/>
              <a:ext cx="426960" cy="426960"/>
            </a:xfrm>
            <a:prstGeom prst="rect">
              <a:avLst/>
            </a:prstGeom>
          </p:spPr>
        </p:pic>
        <p:pic>
          <p:nvPicPr>
            <p:cNvPr id="48" name="图片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290" y="2801415"/>
              <a:ext cx="498968" cy="498968"/>
            </a:xfrm>
            <a:prstGeom prst="rect">
              <a:avLst/>
            </a:prstGeom>
          </p:spPr>
        </p:pic>
        <p:pic>
          <p:nvPicPr>
            <p:cNvPr id="52" name="图片 5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1361" y="1204048"/>
              <a:ext cx="346430" cy="346430"/>
            </a:xfrm>
            <a:prstGeom prst="rect">
              <a:avLst/>
            </a:prstGeom>
          </p:spPr>
        </p:pic>
        <p:pic>
          <p:nvPicPr>
            <p:cNvPr id="53" name="图片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924" y="1204048"/>
              <a:ext cx="457200" cy="457200"/>
            </a:xfrm>
            <a:prstGeom prst="rect">
              <a:avLst/>
            </a:prstGeom>
          </p:spPr>
        </p:pic>
        <p:pic>
          <p:nvPicPr>
            <p:cNvPr id="56" name="图片 5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4827" y="3862990"/>
              <a:ext cx="457200" cy="457200"/>
            </a:xfrm>
            <a:prstGeom prst="rect">
              <a:avLst/>
            </a:prstGeom>
          </p:spPr>
        </p:pic>
        <p:pic>
          <p:nvPicPr>
            <p:cNvPr id="57" name="图片 5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9668" y="3635990"/>
              <a:ext cx="476250" cy="476250"/>
            </a:xfrm>
            <a:prstGeom prst="rect">
              <a:avLst/>
            </a:prstGeom>
          </p:spPr>
        </p:pic>
        <p:pic>
          <p:nvPicPr>
            <p:cNvPr id="59" name="图片 5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8839" y="2900413"/>
              <a:ext cx="457200" cy="457200"/>
            </a:xfrm>
            <a:prstGeom prst="rect">
              <a:avLst/>
            </a:prstGeom>
          </p:spPr>
        </p:pic>
        <p:pic>
          <p:nvPicPr>
            <p:cNvPr id="60" name="图片 59"/>
            <p:cNvPicPr>
              <a:picLocks noChangeAspect="1"/>
            </p:cNvPicPr>
            <p:nvPr/>
          </p:nvPicPr>
          <p:blipFill>
            <a:blip r:embed="rId11">
              <a:extLst>
                <a:ext uri="{BEBA8EAE-BF5A-486C-A8C5-ECC9F3942E4B}">
                  <a14:imgProps xmlns:a14="http://schemas.microsoft.com/office/drawing/2010/main">
                    <a14:imgLayer>
                      <a14:imgEffect>
                        <a14:artisticPhotocopy/>
                      </a14:imgEffect>
                    </a14:imgLayer>
                  </a14:imgProps>
                </a:ext>
                <a:ext uri="{28A0092B-C50C-407E-A947-70E740481C1C}">
                  <a14:useLocalDpi xmlns:a14="http://schemas.microsoft.com/office/drawing/2010/main" val="0"/>
                </a:ext>
              </a:extLst>
            </a:blip>
            <a:stretch>
              <a:fillRect/>
            </a:stretch>
          </p:blipFill>
          <p:spPr>
            <a:xfrm>
              <a:off x="2892936" y="2039617"/>
              <a:ext cx="401721" cy="401721"/>
            </a:xfrm>
            <a:prstGeom prst="rect">
              <a:avLst/>
            </a:prstGeom>
          </p:spPr>
        </p:pic>
        <p:sp>
          <p:nvSpPr>
            <p:cNvPr id="62" name="任意多边形 61"/>
            <p:cNvSpPr/>
            <p:nvPr/>
          </p:nvSpPr>
          <p:spPr>
            <a:xfrm>
              <a:off x="1451106" y="1819011"/>
              <a:ext cx="2064103" cy="1740702"/>
            </a:xfrm>
            <a:custGeom>
              <a:avLst/>
              <a:gdLst>
                <a:gd name="connsiteX0" fmla="*/ 556843 w 2064103"/>
                <a:gd name="connsiteY0" fmla="*/ 1470300 h 1740702"/>
                <a:gd name="connsiteX1" fmla="*/ 251 w 2064103"/>
                <a:gd name="connsiteY1" fmla="*/ 446569 h 1740702"/>
                <a:gd name="connsiteX2" fmla="*/ 507147 w 2064103"/>
                <a:gd name="connsiteY2" fmla="*/ 118578 h 1740702"/>
                <a:gd name="connsiteX3" fmla="*/ 1908564 w 2064103"/>
                <a:gd name="connsiteY3" fmla="*/ 128517 h 1740702"/>
                <a:gd name="connsiteX4" fmla="*/ 1878747 w 2064103"/>
                <a:gd name="connsiteY4" fmla="*/ 1639265 h 1740702"/>
                <a:gd name="connsiteX5" fmla="*/ 556843 w 2064103"/>
                <a:gd name="connsiteY5" fmla="*/ 1470300 h 174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103" h="1740702">
                  <a:moveTo>
                    <a:pt x="556843" y="1470300"/>
                  </a:moveTo>
                  <a:cubicBezTo>
                    <a:pt x="243760" y="1271517"/>
                    <a:pt x="8534" y="671856"/>
                    <a:pt x="251" y="446569"/>
                  </a:cubicBezTo>
                  <a:cubicBezTo>
                    <a:pt x="-8032" y="221282"/>
                    <a:pt x="189095" y="171587"/>
                    <a:pt x="507147" y="118578"/>
                  </a:cubicBezTo>
                  <a:cubicBezTo>
                    <a:pt x="825199" y="65569"/>
                    <a:pt x="1679964" y="-124931"/>
                    <a:pt x="1908564" y="128517"/>
                  </a:cubicBezTo>
                  <a:cubicBezTo>
                    <a:pt x="2137164" y="381965"/>
                    <a:pt x="2102377" y="1412321"/>
                    <a:pt x="1878747" y="1639265"/>
                  </a:cubicBezTo>
                  <a:cubicBezTo>
                    <a:pt x="1655117" y="1866209"/>
                    <a:pt x="869926" y="1669083"/>
                    <a:pt x="556843" y="14703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63" name="任意多边形 62"/>
            <p:cNvSpPr/>
            <p:nvPr/>
          </p:nvSpPr>
          <p:spPr>
            <a:xfrm>
              <a:off x="695554" y="2668723"/>
              <a:ext cx="2184815" cy="1814789"/>
            </a:xfrm>
            <a:custGeom>
              <a:avLst/>
              <a:gdLst>
                <a:gd name="connsiteX0" fmla="*/ 262123 w 2251197"/>
                <a:gd name="connsiteY0" fmla="*/ 170474 h 2110260"/>
                <a:gd name="connsiteX1" fmla="*/ 2031288 w 2251197"/>
                <a:gd name="connsiteY1" fmla="*/ 259926 h 2110260"/>
                <a:gd name="connsiteX2" fmla="*/ 2021349 w 2251197"/>
                <a:gd name="connsiteY2" fmla="*/ 1889944 h 2110260"/>
                <a:gd name="connsiteX3" fmla="*/ 192549 w 2251197"/>
                <a:gd name="connsiteY3" fmla="*/ 1909822 h 2110260"/>
                <a:gd name="connsiteX4" fmla="*/ 262123 w 2251197"/>
                <a:gd name="connsiteY4" fmla="*/ 170474 h 21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197" h="2110260">
                  <a:moveTo>
                    <a:pt x="262123" y="170474"/>
                  </a:moveTo>
                  <a:cubicBezTo>
                    <a:pt x="568579" y="-104509"/>
                    <a:pt x="1738084" y="-26652"/>
                    <a:pt x="2031288" y="259926"/>
                  </a:cubicBezTo>
                  <a:cubicBezTo>
                    <a:pt x="2324492" y="546504"/>
                    <a:pt x="2327805" y="1614961"/>
                    <a:pt x="2021349" y="1889944"/>
                  </a:cubicBezTo>
                  <a:cubicBezTo>
                    <a:pt x="1714893" y="2164927"/>
                    <a:pt x="485753" y="2194744"/>
                    <a:pt x="192549" y="1909822"/>
                  </a:cubicBezTo>
                  <a:cubicBezTo>
                    <a:pt x="-100655" y="1624900"/>
                    <a:pt x="-44333" y="445457"/>
                    <a:pt x="262123" y="170474"/>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65" name="任意多边形 64"/>
            <p:cNvSpPr/>
            <p:nvPr/>
          </p:nvSpPr>
          <p:spPr>
            <a:xfrm>
              <a:off x="646288" y="1031504"/>
              <a:ext cx="1899630" cy="1579105"/>
            </a:xfrm>
            <a:custGeom>
              <a:avLst/>
              <a:gdLst>
                <a:gd name="connsiteX0" fmla="*/ 189853 w 2118911"/>
                <a:gd name="connsiteY0" fmla="*/ 210835 h 1825054"/>
                <a:gd name="connsiteX1" fmla="*/ 1998775 w 2118911"/>
                <a:gd name="connsiteY1" fmla="*/ 151200 h 1825054"/>
                <a:gd name="connsiteX2" fmla="*/ 1760235 w 2118911"/>
                <a:gd name="connsiteY2" fmla="*/ 1751400 h 1825054"/>
                <a:gd name="connsiteX3" fmla="*/ 229609 w 2118911"/>
                <a:gd name="connsiteY3" fmla="*/ 1423409 h 1825054"/>
                <a:gd name="connsiteX4" fmla="*/ 189853 w 2118911"/>
                <a:gd name="connsiteY4" fmla="*/ 210835 h 1825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8911" h="1825054">
                  <a:moveTo>
                    <a:pt x="189853" y="210835"/>
                  </a:moveTo>
                  <a:cubicBezTo>
                    <a:pt x="484714" y="-1200"/>
                    <a:pt x="1737045" y="-105561"/>
                    <a:pt x="1998775" y="151200"/>
                  </a:cubicBezTo>
                  <a:cubicBezTo>
                    <a:pt x="2260505" y="407961"/>
                    <a:pt x="2055096" y="1539365"/>
                    <a:pt x="1760235" y="1751400"/>
                  </a:cubicBezTo>
                  <a:cubicBezTo>
                    <a:pt x="1465374" y="1963435"/>
                    <a:pt x="488026" y="1675200"/>
                    <a:pt x="229609" y="1423409"/>
                  </a:cubicBezTo>
                  <a:cubicBezTo>
                    <a:pt x="-28808" y="1171618"/>
                    <a:pt x="-105008" y="422870"/>
                    <a:pt x="189853" y="210835"/>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endParaRPr>
            </a:p>
          </p:txBody>
        </p:sp>
      </p:grpSp>
      <p:sp>
        <p:nvSpPr>
          <p:cNvPr id="66" name="矩形 65"/>
          <p:cNvSpPr/>
          <p:nvPr/>
        </p:nvSpPr>
        <p:spPr>
          <a:xfrm>
            <a:off x="1615554" y="3939515"/>
            <a:ext cx="2505814" cy="369332"/>
          </a:xfrm>
          <a:prstGeom prst="rect">
            <a:avLst/>
          </a:prstGeom>
        </p:spPr>
        <p:txBody>
          <a:bodyPr wrap="none">
            <a:spAutoFit/>
          </a:bodyPr>
          <a:lstStyle/>
          <a:p>
            <a:r>
              <a:rPr lang="en-US" altLang="zh-CN" sz="1800" dirty="0">
                <a:solidFill>
                  <a:schemeClr val="tx1"/>
                </a:solidFill>
              </a:rPr>
              <a:t>Adverse Drug Network</a:t>
            </a:r>
            <a:endParaRPr lang="zh-CN" altLang="en-US" sz="1800" dirty="0">
              <a:solidFill>
                <a:schemeClr val="tx1"/>
              </a:solidFill>
            </a:endParaRPr>
          </a:p>
        </p:txBody>
      </p:sp>
      <p:grpSp>
        <p:nvGrpSpPr>
          <p:cNvPr id="5" name="组合 4"/>
          <p:cNvGrpSpPr/>
          <p:nvPr/>
        </p:nvGrpSpPr>
        <p:grpSpPr>
          <a:xfrm>
            <a:off x="4930486" y="1413902"/>
            <a:ext cx="2660507" cy="2070158"/>
            <a:chOff x="5317031" y="1371310"/>
            <a:chExt cx="3384376" cy="2740930"/>
          </a:xfrm>
        </p:grpSpPr>
        <p:pic>
          <p:nvPicPr>
            <p:cNvPr id="68" name="图片 6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47457" y="1661248"/>
              <a:ext cx="792088" cy="792088"/>
            </a:xfrm>
            <a:prstGeom prst="rect">
              <a:avLst/>
            </a:prstGeom>
          </p:spPr>
        </p:pic>
        <p:pic>
          <p:nvPicPr>
            <p:cNvPr id="69" name="图片 68"/>
            <p:cNvPicPr>
              <a:picLocks noChangeAspect="1"/>
            </p:cNvPicPr>
            <p:nvPr/>
          </p:nvPicPr>
          <p:blipFill>
            <a:blip r:embed="rId13" cstate="print">
              <a:lum bright="70000" contrast="-70000"/>
              <a:extLst>
                <a:ext uri="{28A0092B-C50C-407E-A947-70E740481C1C}">
                  <a14:useLocalDpi xmlns:a14="http://schemas.microsoft.com/office/drawing/2010/main" val="0"/>
                </a:ext>
              </a:extLst>
            </a:blip>
            <a:stretch>
              <a:fillRect/>
            </a:stretch>
          </p:blipFill>
          <p:spPr>
            <a:xfrm>
              <a:off x="7319293" y="1715581"/>
              <a:ext cx="648072" cy="648072"/>
            </a:xfrm>
            <a:prstGeom prst="rect">
              <a:avLst/>
            </a:prstGeom>
          </p:spPr>
        </p:pic>
        <p:pic>
          <p:nvPicPr>
            <p:cNvPr id="71" name="图片 70"/>
            <p:cNvPicPr>
              <a:picLocks noChangeAspect="1"/>
            </p:cNvPicPr>
            <p:nvPr/>
          </p:nvPicPr>
          <p:blipFill>
            <a:blip r:embed="rId14">
              <a:lum bright="70000" contrast="-70000"/>
              <a:extLst>
                <a:ext uri="{28A0092B-C50C-407E-A947-70E740481C1C}">
                  <a14:useLocalDpi xmlns:a14="http://schemas.microsoft.com/office/drawing/2010/main" val="0"/>
                </a:ext>
              </a:extLst>
            </a:blip>
            <a:stretch>
              <a:fillRect/>
            </a:stretch>
          </p:blipFill>
          <p:spPr>
            <a:xfrm>
              <a:off x="6811907" y="3257557"/>
              <a:ext cx="476250" cy="476250"/>
            </a:xfrm>
            <a:prstGeom prst="rect">
              <a:avLst/>
            </a:prstGeom>
          </p:spPr>
        </p:pic>
        <p:pic>
          <p:nvPicPr>
            <p:cNvPr id="72" name="图片 71"/>
            <p:cNvPicPr>
              <a:picLocks noChangeAspect="1"/>
            </p:cNvPicPr>
            <p:nvPr/>
          </p:nvPicPr>
          <p:blipFill>
            <a:blip r:embed="rId14">
              <a:lum bright="70000" contrast="-70000"/>
              <a:extLst>
                <a:ext uri="{28A0092B-C50C-407E-A947-70E740481C1C}">
                  <a14:useLocalDpi xmlns:a14="http://schemas.microsoft.com/office/drawing/2010/main" val="0"/>
                </a:ext>
              </a:extLst>
            </a:blip>
            <a:stretch>
              <a:fillRect/>
            </a:stretch>
          </p:blipFill>
          <p:spPr>
            <a:xfrm>
              <a:off x="7666520" y="2778585"/>
              <a:ext cx="476250" cy="476250"/>
            </a:xfrm>
            <a:prstGeom prst="rect">
              <a:avLst/>
            </a:prstGeom>
          </p:spPr>
        </p:pic>
        <p:pic>
          <p:nvPicPr>
            <p:cNvPr id="74" name="图片 73"/>
            <p:cNvPicPr>
              <a:picLocks noChangeAspect="1"/>
            </p:cNvPicPr>
            <p:nvPr/>
          </p:nvPicPr>
          <p:blipFill>
            <a:blip r:embed="rId14">
              <a:lum bright="70000" contrast="-70000"/>
              <a:extLst>
                <a:ext uri="{28A0092B-C50C-407E-A947-70E740481C1C}">
                  <a14:useLocalDpi xmlns:a14="http://schemas.microsoft.com/office/drawing/2010/main" val="0"/>
                </a:ext>
              </a:extLst>
            </a:blip>
            <a:stretch>
              <a:fillRect/>
            </a:stretch>
          </p:blipFill>
          <p:spPr>
            <a:xfrm>
              <a:off x="5754080" y="2825495"/>
              <a:ext cx="476250" cy="476250"/>
            </a:xfrm>
            <a:prstGeom prst="rect">
              <a:avLst/>
            </a:prstGeom>
          </p:spPr>
        </p:pic>
        <p:sp>
          <p:nvSpPr>
            <p:cNvPr id="75" name="椭圆 74"/>
            <p:cNvSpPr/>
            <p:nvPr/>
          </p:nvSpPr>
          <p:spPr>
            <a:xfrm>
              <a:off x="5317031" y="1371310"/>
              <a:ext cx="3384376" cy="2740930"/>
            </a:xfrm>
            <a:prstGeom prst="ellipse">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76" name="文本框 75"/>
            <p:cNvSpPr txBox="1"/>
            <p:nvPr/>
          </p:nvSpPr>
          <p:spPr>
            <a:xfrm>
              <a:off x="5762264" y="2240477"/>
              <a:ext cx="675366" cy="336190"/>
            </a:xfrm>
            <a:prstGeom prst="rect">
              <a:avLst/>
            </a:prstGeom>
            <a:noFill/>
          </p:spPr>
          <p:txBody>
            <a:bodyPr wrap="none" rtlCol="0">
              <a:spAutoFit/>
            </a:bodyPr>
            <a:lstStyle/>
            <a:p>
              <a:r>
                <a:rPr lang="en-US" altLang="zh-CN" sz="1050" dirty="0">
                  <a:solidFill>
                    <a:schemeClr val="tx1"/>
                  </a:solidFill>
                </a:rPr>
                <a:t>paper</a:t>
              </a:r>
              <a:endParaRPr lang="zh-CN" altLang="en-US" sz="1050" dirty="0">
                <a:solidFill>
                  <a:schemeClr val="tx1"/>
                </a:solidFill>
              </a:endParaRPr>
            </a:p>
          </p:txBody>
        </p:sp>
        <p:sp>
          <p:nvSpPr>
            <p:cNvPr id="78" name="矩形 77"/>
            <p:cNvSpPr/>
            <p:nvPr/>
          </p:nvSpPr>
          <p:spPr>
            <a:xfrm>
              <a:off x="7236807" y="2268670"/>
              <a:ext cx="703914" cy="336190"/>
            </a:xfrm>
            <a:prstGeom prst="rect">
              <a:avLst/>
            </a:prstGeom>
          </p:spPr>
          <p:txBody>
            <a:bodyPr wrap="none">
              <a:spAutoFit/>
            </a:bodyPr>
            <a:lstStyle/>
            <a:p>
              <a:r>
                <a:rPr lang="zh-CN" altLang="en-US" sz="1050" dirty="0">
                  <a:solidFill>
                    <a:schemeClr val="tx1"/>
                  </a:solidFill>
                </a:rPr>
                <a:t>venue</a:t>
              </a:r>
            </a:p>
          </p:txBody>
        </p:sp>
        <p:sp>
          <p:nvSpPr>
            <p:cNvPr id="79" name="文本框 78"/>
            <p:cNvSpPr txBox="1"/>
            <p:nvPr/>
          </p:nvSpPr>
          <p:spPr>
            <a:xfrm>
              <a:off x="5560599" y="3261812"/>
              <a:ext cx="973081" cy="366752"/>
            </a:xfrm>
            <a:prstGeom prst="rect">
              <a:avLst/>
            </a:prstGeom>
            <a:noFill/>
          </p:spPr>
          <p:txBody>
            <a:bodyPr wrap="none" rtlCol="0">
              <a:spAutoFit/>
            </a:bodyPr>
            <a:lstStyle/>
            <a:p>
              <a:r>
                <a:rPr lang="en-US" altLang="zh-CN" sz="1200" dirty="0">
                  <a:solidFill>
                    <a:schemeClr val="tx1"/>
                  </a:solidFill>
                </a:rPr>
                <a:t>Author 1</a:t>
              </a:r>
              <a:endParaRPr lang="zh-CN" altLang="en-US" sz="1200" dirty="0">
                <a:solidFill>
                  <a:schemeClr val="tx1"/>
                </a:solidFill>
              </a:endParaRPr>
            </a:p>
          </p:txBody>
        </p:sp>
        <p:sp>
          <p:nvSpPr>
            <p:cNvPr id="80" name="文本框 79"/>
            <p:cNvSpPr txBox="1"/>
            <p:nvPr/>
          </p:nvSpPr>
          <p:spPr>
            <a:xfrm>
              <a:off x="6536836" y="3664950"/>
              <a:ext cx="973081" cy="366752"/>
            </a:xfrm>
            <a:prstGeom prst="rect">
              <a:avLst/>
            </a:prstGeom>
            <a:noFill/>
          </p:spPr>
          <p:txBody>
            <a:bodyPr wrap="none" rtlCol="0">
              <a:spAutoFit/>
            </a:bodyPr>
            <a:lstStyle/>
            <a:p>
              <a:r>
                <a:rPr lang="en-US" altLang="zh-CN" sz="1200" dirty="0">
                  <a:solidFill>
                    <a:schemeClr val="tx1"/>
                  </a:solidFill>
                </a:rPr>
                <a:t>Author 2</a:t>
              </a:r>
              <a:endParaRPr lang="zh-CN" altLang="en-US" sz="1200" dirty="0">
                <a:solidFill>
                  <a:schemeClr val="tx1"/>
                </a:solidFill>
              </a:endParaRPr>
            </a:p>
          </p:txBody>
        </p:sp>
        <p:sp>
          <p:nvSpPr>
            <p:cNvPr id="81" name="文本框 80"/>
            <p:cNvSpPr txBox="1"/>
            <p:nvPr/>
          </p:nvSpPr>
          <p:spPr>
            <a:xfrm>
              <a:off x="7449809" y="3262140"/>
              <a:ext cx="973081" cy="366752"/>
            </a:xfrm>
            <a:prstGeom prst="rect">
              <a:avLst/>
            </a:prstGeom>
            <a:noFill/>
          </p:spPr>
          <p:txBody>
            <a:bodyPr wrap="none" rtlCol="0">
              <a:spAutoFit/>
            </a:bodyPr>
            <a:lstStyle/>
            <a:p>
              <a:r>
                <a:rPr lang="en-US" altLang="zh-CN" sz="1200" dirty="0">
                  <a:solidFill>
                    <a:schemeClr val="tx1"/>
                  </a:solidFill>
                </a:rPr>
                <a:t>Author 3</a:t>
              </a:r>
              <a:endParaRPr lang="zh-CN" altLang="en-US" sz="1200" dirty="0">
                <a:solidFill>
                  <a:schemeClr val="tx1"/>
                </a:solidFill>
              </a:endParaRPr>
            </a:p>
          </p:txBody>
        </p:sp>
      </p:grpSp>
      <p:sp>
        <p:nvSpPr>
          <p:cNvPr id="86" name="矩形 85"/>
          <p:cNvSpPr/>
          <p:nvPr/>
        </p:nvSpPr>
        <p:spPr>
          <a:xfrm>
            <a:off x="5198066" y="3939515"/>
            <a:ext cx="2416046" cy="369332"/>
          </a:xfrm>
          <a:prstGeom prst="rect">
            <a:avLst/>
          </a:prstGeom>
        </p:spPr>
        <p:txBody>
          <a:bodyPr wrap="none">
            <a:spAutoFit/>
          </a:bodyPr>
          <a:lstStyle/>
          <a:p>
            <a:r>
              <a:rPr lang="en-US" altLang="zh-CN" sz="1800" dirty="0">
                <a:solidFill>
                  <a:schemeClr val="tx1"/>
                </a:solidFill>
              </a:rPr>
              <a:t>B</a:t>
            </a:r>
            <a:r>
              <a:rPr lang="zh-CN" altLang="en-US" sz="1800" dirty="0">
                <a:solidFill>
                  <a:schemeClr val="tx1"/>
                </a:solidFill>
              </a:rPr>
              <a:t>ibliographic </a:t>
            </a:r>
            <a:r>
              <a:rPr lang="en-US" altLang="zh-CN" sz="1800" dirty="0">
                <a:solidFill>
                  <a:schemeClr val="tx1"/>
                </a:solidFill>
              </a:rPr>
              <a:t>N</a:t>
            </a:r>
            <a:r>
              <a:rPr lang="zh-CN" altLang="en-US" sz="1800" dirty="0">
                <a:solidFill>
                  <a:schemeClr val="tx1"/>
                </a:solidFill>
              </a:rPr>
              <a:t>etwork</a:t>
            </a:r>
          </a:p>
        </p:txBody>
      </p:sp>
      <p:cxnSp>
        <p:nvCxnSpPr>
          <p:cNvPr id="7" name="直接箭头连接符 6"/>
          <p:cNvCxnSpPr/>
          <p:nvPr/>
        </p:nvCxnSpPr>
        <p:spPr>
          <a:xfrm flipV="1">
            <a:off x="1615554" y="1517776"/>
            <a:ext cx="218033" cy="115109"/>
          </a:xfrm>
          <a:prstGeom prst="straightConnector1">
            <a:avLst/>
          </a:prstGeom>
          <a:ln w="19050">
            <a:solidFill>
              <a:srgbClr val="ADADAD"/>
            </a:solidFill>
            <a:tailEnd type="triangle"/>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061480" y="1624320"/>
            <a:ext cx="795411" cy="323165"/>
          </a:xfrm>
          <a:prstGeom prst="rect">
            <a:avLst/>
          </a:prstGeom>
          <a:noFill/>
        </p:spPr>
        <p:txBody>
          <a:bodyPr wrap="none" rtlCol="0">
            <a:spAutoFit/>
          </a:bodyPr>
          <a:lstStyle/>
          <a:p>
            <a:r>
              <a:rPr lang="en-US" altLang="zh-CN" sz="1500" dirty="0">
                <a:solidFill>
                  <a:srgbClr val="ADADAD"/>
                </a:solidFill>
              </a:rPr>
              <a:t>Person</a:t>
            </a:r>
          </a:p>
        </p:txBody>
      </p:sp>
      <p:sp>
        <p:nvSpPr>
          <p:cNvPr id="11" name="文本框 10"/>
          <p:cNvSpPr txBox="1"/>
          <p:nvPr/>
        </p:nvSpPr>
        <p:spPr>
          <a:xfrm>
            <a:off x="2983480" y="999250"/>
            <a:ext cx="1005403" cy="369332"/>
          </a:xfrm>
          <a:prstGeom prst="rect">
            <a:avLst/>
          </a:prstGeom>
          <a:noFill/>
        </p:spPr>
        <p:txBody>
          <a:bodyPr wrap="none" rtlCol="0">
            <a:spAutoFit/>
          </a:bodyPr>
          <a:lstStyle/>
          <a:p>
            <a:r>
              <a:rPr lang="en-US" altLang="zh-CN" sz="1800" dirty="0">
                <a:solidFill>
                  <a:srgbClr val="ADADAD"/>
                </a:solidFill>
              </a:rPr>
              <a:t>reaction</a:t>
            </a:r>
            <a:endParaRPr lang="zh-CN" altLang="en-US" sz="1800" dirty="0">
              <a:solidFill>
                <a:srgbClr val="ADADAD"/>
              </a:solidFill>
            </a:endParaRPr>
          </a:p>
        </p:txBody>
      </p:sp>
      <p:cxnSp>
        <p:nvCxnSpPr>
          <p:cNvPr id="13" name="直接箭头连接符 12"/>
          <p:cNvCxnSpPr/>
          <p:nvPr/>
        </p:nvCxnSpPr>
        <p:spPr>
          <a:xfrm flipH="1">
            <a:off x="2846781" y="1175520"/>
            <a:ext cx="173530" cy="155641"/>
          </a:xfrm>
          <a:prstGeom prst="straightConnector1">
            <a:avLst/>
          </a:prstGeom>
          <a:ln w="19050">
            <a:solidFill>
              <a:srgbClr val="ADADAD"/>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V="1">
            <a:off x="1711299" y="2163395"/>
            <a:ext cx="684718" cy="263381"/>
          </a:xfrm>
          <a:prstGeom prst="straightConnector1">
            <a:avLst/>
          </a:prstGeom>
          <a:ln w="19050">
            <a:solidFill>
              <a:srgbClr val="ADADAD"/>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337713" y="2426776"/>
            <a:ext cx="603050" cy="323165"/>
          </a:xfrm>
          <a:prstGeom prst="rect">
            <a:avLst/>
          </a:prstGeom>
          <a:noFill/>
        </p:spPr>
        <p:txBody>
          <a:bodyPr wrap="none" rtlCol="0">
            <a:spAutoFit/>
          </a:bodyPr>
          <a:lstStyle/>
          <a:p>
            <a:r>
              <a:rPr lang="en-US" altLang="zh-CN" sz="1500" dirty="0">
                <a:solidFill>
                  <a:srgbClr val="ADADAD"/>
                </a:solidFill>
              </a:rPr>
              <a:t>Drug</a:t>
            </a:r>
            <a:endParaRPr lang="zh-CN" altLang="en-US" sz="1050" dirty="0">
              <a:solidFill>
                <a:srgbClr val="ADADAD"/>
              </a:solidFill>
            </a:endParaRPr>
          </a:p>
        </p:txBody>
      </p:sp>
      <p:sp>
        <p:nvSpPr>
          <p:cNvPr id="6" name="矩形 5"/>
          <p:cNvSpPr/>
          <p:nvPr/>
        </p:nvSpPr>
        <p:spPr>
          <a:xfrm>
            <a:off x="1459185" y="4814473"/>
            <a:ext cx="6074249" cy="261610"/>
          </a:xfrm>
          <a:prstGeom prst="rect">
            <a:avLst/>
          </a:prstGeom>
        </p:spPr>
        <p:txBody>
          <a:bodyPr wrap="square">
            <a:spAutoFit/>
          </a:bodyPr>
          <a:lstStyle/>
          <a:p>
            <a:pPr algn="ctr"/>
            <a:r>
              <a:rPr lang="en-US" altLang="zh-CN" sz="1100" dirty="0" err="1">
                <a:solidFill>
                  <a:schemeClr val="bg1">
                    <a:lumMod val="25000"/>
                    <a:lumOff val="75000"/>
                  </a:schemeClr>
                </a:solidFill>
              </a:rPr>
              <a:t>Ke</a:t>
            </a:r>
            <a:r>
              <a:rPr lang="en-US" altLang="zh-CN" sz="1100" dirty="0">
                <a:solidFill>
                  <a:schemeClr val="bg1">
                    <a:lumMod val="25000"/>
                    <a:lumOff val="75000"/>
                  </a:schemeClr>
                </a:solidFill>
              </a:rPr>
              <a:t> </a:t>
            </a:r>
            <a:r>
              <a:rPr lang="en-US" altLang="zh-CN" sz="1100" dirty="0" err="1">
                <a:solidFill>
                  <a:schemeClr val="bg1">
                    <a:lumMod val="25000"/>
                    <a:lumOff val="75000"/>
                  </a:schemeClr>
                </a:solidFill>
              </a:rPr>
              <a:t>Tu</a:t>
            </a:r>
            <a:r>
              <a:rPr lang="en-US" altLang="zh-CN" sz="1100" dirty="0">
                <a:solidFill>
                  <a:schemeClr val="bg1">
                    <a:lumMod val="25000"/>
                    <a:lumOff val="75000"/>
                  </a:schemeClr>
                </a:solidFill>
              </a:rPr>
              <a:t>, </a:t>
            </a:r>
            <a:r>
              <a:rPr lang="en-US" altLang="zh-CN" sz="1100" dirty="0" smtClean="0">
                <a:solidFill>
                  <a:schemeClr val="bg1">
                    <a:lumMod val="25000"/>
                    <a:lumOff val="75000"/>
                  </a:schemeClr>
                </a:solidFill>
              </a:rPr>
              <a:t>et al. Structural </a:t>
            </a:r>
            <a:r>
              <a:rPr lang="en-US" altLang="zh-CN" sz="1100" dirty="0">
                <a:solidFill>
                  <a:schemeClr val="bg1">
                    <a:lumMod val="25000"/>
                    <a:lumOff val="75000"/>
                  </a:schemeClr>
                </a:solidFill>
              </a:rPr>
              <a:t>Deep Embedding for Hyper-Networks. </a:t>
            </a:r>
            <a:r>
              <a:rPr lang="en-US" altLang="zh-CN" sz="1100" b="1" i="1" dirty="0">
                <a:solidFill>
                  <a:schemeClr val="bg1">
                    <a:lumMod val="25000"/>
                    <a:lumOff val="75000"/>
                  </a:schemeClr>
                </a:solidFill>
              </a:rPr>
              <a:t>AAAI</a:t>
            </a:r>
            <a:r>
              <a:rPr lang="en-US" altLang="zh-CN" sz="1100" dirty="0">
                <a:solidFill>
                  <a:schemeClr val="bg1">
                    <a:lumMod val="25000"/>
                    <a:lumOff val="75000"/>
                  </a:schemeClr>
                </a:solidFill>
              </a:rPr>
              <a:t>, 2018. </a:t>
            </a:r>
          </a:p>
        </p:txBody>
      </p:sp>
    </p:spTree>
    <p:extLst>
      <p:ext uri="{BB962C8B-B14F-4D97-AF65-F5344CB8AC3E}">
        <p14:creationId xmlns:p14="http://schemas.microsoft.com/office/powerpoint/2010/main" val="19151249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2647" y="245853"/>
            <a:ext cx="8520600" cy="572700"/>
          </a:xfrm>
        </p:spPr>
        <p:txBody>
          <a:bodyPr/>
          <a:lstStyle/>
          <a:p>
            <a:r>
              <a:rPr lang="en-US" altLang="zh-CN" dirty="0"/>
              <a:t>Challenges</a:t>
            </a:r>
            <a:endParaRPr lang="zh-CN" altLang="en-US" dirty="0"/>
          </a:p>
        </p:txBody>
      </p:sp>
      <p:sp>
        <p:nvSpPr>
          <p:cNvPr id="4" name="灯片编号占位符 3"/>
          <p:cNvSpPr>
            <a:spLocks noGrp="1"/>
          </p:cNvSpPr>
          <p:nvPr>
            <p:ph type="sldNum" sz="quarter" idx="12"/>
          </p:nvPr>
        </p:nvSpPr>
        <p:spPr/>
        <p:txBody>
          <a:bodyPr/>
          <a:lstStyle/>
          <a:p>
            <a:fld id="{0CFEC368-1D7A-4F81-ABF6-AE0E36BAF64C}" type="slidenum">
              <a:rPr lang="en-US" smtClean="0"/>
              <a:pPr/>
              <a:t>64</a:t>
            </a:fld>
            <a:endParaRPr lang="en-US"/>
          </a:p>
        </p:txBody>
      </p:sp>
      <p:sp>
        <p:nvSpPr>
          <p:cNvPr id="5" name="文本框 4"/>
          <p:cNvSpPr txBox="1"/>
          <p:nvPr/>
        </p:nvSpPr>
        <p:spPr>
          <a:xfrm>
            <a:off x="302647" y="3823357"/>
            <a:ext cx="8390249" cy="1131079"/>
          </a:xfrm>
          <a:prstGeom prst="rect">
            <a:avLst/>
          </a:prstGeom>
          <a:noFill/>
        </p:spPr>
        <p:txBody>
          <a:bodyPr wrap="square" rtlCol="0">
            <a:spAutoFit/>
          </a:bodyPr>
          <a:lstStyle/>
          <a:p>
            <a:pPr marL="285750" indent="-285750">
              <a:lnSpc>
                <a:spcPct val="125000"/>
              </a:lnSpc>
              <a:buClr>
                <a:srgbClr val="ADADAD"/>
              </a:buClr>
              <a:buFont typeface="Arial" panose="020B0604020202020204" pitchFamily="34" charset="0"/>
              <a:buChar char="•"/>
            </a:pPr>
            <a:r>
              <a:rPr lang="en-US" altLang="zh-CN" sz="1800" dirty="0">
                <a:solidFill>
                  <a:srgbClr val="ADADAD"/>
                </a:solidFill>
              </a:rPr>
              <a:t> How to preserve the </a:t>
            </a:r>
            <a:r>
              <a:rPr lang="en-US" altLang="zh-CN" sz="1800" dirty="0">
                <a:solidFill>
                  <a:srgbClr val="FFC000"/>
                </a:solidFill>
              </a:rPr>
              <a:t>indecomposable </a:t>
            </a:r>
            <a:r>
              <a:rPr lang="en-US" altLang="zh-CN" sz="1800" dirty="0">
                <a:solidFill>
                  <a:srgbClr val="ADADAD"/>
                </a:solidFill>
              </a:rPr>
              <a:t>relationships while learning representations?</a:t>
            </a:r>
          </a:p>
          <a:p>
            <a:pPr marL="285750" indent="-285750">
              <a:lnSpc>
                <a:spcPct val="125000"/>
              </a:lnSpc>
              <a:buClr>
                <a:srgbClr val="ADADAD"/>
              </a:buClr>
              <a:buFont typeface="Arial" panose="020B0604020202020204" pitchFamily="34" charset="0"/>
              <a:buChar char="•"/>
            </a:pPr>
            <a:r>
              <a:rPr lang="en-US" altLang="zh-CN" sz="1800" dirty="0">
                <a:solidFill>
                  <a:srgbClr val="ADADAD"/>
                </a:solidFill>
              </a:rPr>
              <a:t> How to preserve structures</a:t>
            </a:r>
            <a:r>
              <a:rPr lang="zh-CN" altLang="en-US" sz="1800" dirty="0">
                <a:solidFill>
                  <a:srgbClr val="ADADAD"/>
                </a:solidFill>
              </a:rPr>
              <a:t> </a:t>
            </a:r>
            <a:r>
              <a:rPr lang="en-US" altLang="zh-CN" sz="1800" dirty="0">
                <a:solidFill>
                  <a:srgbClr val="ADADAD"/>
                </a:solidFill>
              </a:rPr>
              <a:t>for</a:t>
            </a:r>
            <a:r>
              <a:rPr lang="zh-CN" altLang="en-US" sz="1800" dirty="0">
                <a:solidFill>
                  <a:srgbClr val="ADADAD"/>
                </a:solidFill>
              </a:rPr>
              <a:t> </a:t>
            </a:r>
            <a:r>
              <a:rPr lang="en-US" altLang="zh-CN" sz="1800" dirty="0">
                <a:solidFill>
                  <a:srgbClr val="FFC000"/>
                </a:solidFill>
              </a:rPr>
              <a:t>sparse</a:t>
            </a:r>
            <a:r>
              <a:rPr lang="zh-CN" altLang="en-US" sz="1800" dirty="0"/>
              <a:t> </a:t>
            </a:r>
            <a:r>
              <a:rPr lang="en-US" altLang="zh-CN" sz="1800" dirty="0">
                <a:solidFill>
                  <a:srgbClr val="ADADAD"/>
                </a:solidFill>
              </a:rPr>
              <a:t>hyper-networks?</a:t>
            </a:r>
            <a:endParaRPr lang="zh-CN" altLang="en-US" sz="1800" dirty="0">
              <a:solidFill>
                <a:srgbClr val="ADADAD"/>
              </a:solidFill>
            </a:endParaRPr>
          </a:p>
        </p:txBody>
      </p:sp>
      <p:grpSp>
        <p:nvGrpSpPr>
          <p:cNvPr id="6" name="组合 5"/>
          <p:cNvGrpSpPr/>
          <p:nvPr/>
        </p:nvGrpSpPr>
        <p:grpSpPr>
          <a:xfrm>
            <a:off x="1493658" y="866409"/>
            <a:ext cx="2809668" cy="2870391"/>
            <a:chOff x="0" y="1230283"/>
            <a:chExt cx="3746224" cy="3827188"/>
          </a:xfrm>
        </p:grpSpPr>
        <p:grpSp>
          <p:nvGrpSpPr>
            <p:cNvPr id="7" name="组合 6"/>
            <p:cNvGrpSpPr/>
            <p:nvPr/>
          </p:nvGrpSpPr>
          <p:grpSpPr>
            <a:xfrm>
              <a:off x="0" y="1230283"/>
              <a:ext cx="3746224" cy="3486133"/>
              <a:chOff x="-66953" y="1116864"/>
              <a:chExt cx="4354317" cy="3715915"/>
            </a:xfrm>
            <a:effectLst>
              <a:outerShdw blurRad="50800" dist="38100" dir="2700000" algn="tl" rotWithShape="0">
                <a:prstClr val="black">
                  <a:alpha val="40000"/>
                </a:prstClr>
              </a:outerShdw>
            </a:effectLst>
          </p:grpSpPr>
          <p:sp>
            <p:nvSpPr>
              <p:cNvPr id="10" name="椭圆 9"/>
              <p:cNvSpPr/>
              <p:nvPr/>
            </p:nvSpPr>
            <p:spPr>
              <a:xfrm rot="2529365">
                <a:off x="-66953" y="2884360"/>
                <a:ext cx="2579574" cy="1948419"/>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a:solidFill>
                    <a:schemeClr val="bg1">
                      <a:lumMod val="75000"/>
                      <a:lumOff val="25000"/>
                    </a:schemeClr>
                  </a:solidFill>
                </a:endParaRPr>
              </a:p>
            </p:txBody>
          </p:sp>
          <mc:AlternateContent xmlns:mc="http://schemas.openxmlformats.org/markup-compatibility/2006" xmlns:a14="http://schemas.microsoft.com/office/drawing/2010/main">
            <mc:Choice Requires="a14">
              <p:sp>
                <p:nvSpPr>
                  <p:cNvPr id="11" name="矩形 10"/>
                  <p:cNvSpPr>
                    <a:spLocks noChangeAspect="1"/>
                  </p:cNvSpPr>
                  <p:nvPr/>
                </p:nvSpPr>
                <p:spPr>
                  <a:xfrm>
                    <a:off x="740935" y="4216639"/>
                    <a:ext cx="360000" cy="360000"/>
                  </a:xfrm>
                  <a:prstGeom prst="rect">
                    <a:avLst/>
                  </a:prstGeom>
                  <a:solidFill>
                    <a:schemeClr val="accent2">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𝑼</m:t>
                              </m:r>
                            </m:e>
                            <m:sub>
                              <m:r>
                                <a:rPr lang="en-US" altLang="zh-CN" sz="1050" b="1" i="1" dirty="0">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6" name="矩形 5"/>
                  <p:cNvSpPr>
                    <a:spLocks noRot="1" noChangeAspect="1" noMove="1" noResize="1" noEditPoints="1" noAdjustHandles="1" noChangeArrowheads="1" noChangeShapeType="1" noTextEdit="1"/>
                  </p:cNvSpPr>
                  <p:nvPr/>
                </p:nvSpPr>
                <p:spPr>
                  <a:xfrm>
                    <a:off x="740935" y="4216639"/>
                    <a:ext cx="360000" cy="360000"/>
                  </a:xfrm>
                  <a:prstGeom prst="rect">
                    <a:avLst/>
                  </a:prstGeom>
                  <a:blipFill>
                    <a:blip r:embed="rId3"/>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椭圆 11"/>
                  <p:cNvSpPr>
                    <a:spLocks noChangeAspect="1"/>
                  </p:cNvSpPr>
                  <p:nvPr/>
                </p:nvSpPr>
                <p:spPr>
                  <a:xfrm>
                    <a:off x="792138" y="2793677"/>
                    <a:ext cx="360000" cy="360000"/>
                  </a:xfrm>
                  <a:prstGeom prst="ellipse">
                    <a:avLst/>
                  </a:prstGeom>
                  <a:solidFill>
                    <a:schemeClr val="accent6">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𝑳</m:t>
                              </m:r>
                            </m:e>
                            <m:sub>
                              <m:r>
                                <a:rPr lang="en-US" altLang="zh-CN" sz="1050" b="1" i="1" dirty="0">
                                  <a:solidFill>
                                    <a:schemeClr val="bg1">
                                      <a:lumMod val="75000"/>
                                      <a:lumOff val="25000"/>
                                    </a:schemeClr>
                                  </a:solidFill>
                                  <a:latin typeface="Cambria Math" panose="02040503050406030204" pitchFamily="18" charset="0"/>
                                </a:rPr>
                                <m:t>𝟐</m:t>
                              </m:r>
                            </m:sub>
                          </m:sSub>
                        </m:oMath>
                      </m:oMathPara>
                    </a14:m>
                    <a:endParaRPr lang="zh-CN" altLang="en-US" sz="1050" b="1" dirty="0">
                      <a:solidFill>
                        <a:schemeClr val="bg1">
                          <a:lumMod val="75000"/>
                          <a:lumOff val="25000"/>
                        </a:schemeClr>
                      </a:solidFill>
                    </a:endParaRPr>
                  </a:p>
                </p:txBody>
              </p:sp>
            </mc:Choice>
            <mc:Fallback xmlns="">
              <p:sp>
                <p:nvSpPr>
                  <p:cNvPr id="7" name="椭圆 6"/>
                  <p:cNvSpPr>
                    <a:spLocks noRot="1" noChangeAspect="1" noMove="1" noResize="1" noEditPoints="1" noAdjustHandles="1" noChangeArrowheads="1" noChangeShapeType="1" noTextEdit="1"/>
                  </p:cNvSpPr>
                  <p:nvPr/>
                </p:nvSpPr>
                <p:spPr>
                  <a:xfrm>
                    <a:off x="792138" y="2793677"/>
                    <a:ext cx="360000" cy="360000"/>
                  </a:xfrm>
                  <a:prstGeom prst="ellipse">
                    <a:avLst/>
                  </a:prstGeom>
                  <a:blipFill>
                    <a:blip r:embed="rId4"/>
                    <a:stretch>
                      <a:fillRect l="-11321" b="-3509"/>
                    </a:stretch>
                  </a:blipFill>
                  <a:ln>
                    <a:solidFill>
                      <a:schemeClr val="accent1">
                        <a:lumMod val="40000"/>
                        <a:lumOff val="60000"/>
                      </a:schemeClr>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等腰三角形 12"/>
                  <p:cNvSpPr>
                    <a:spLocks noChangeAspect="1"/>
                  </p:cNvSpPr>
                  <p:nvPr/>
                </p:nvSpPr>
                <p:spPr>
                  <a:xfrm>
                    <a:off x="1821985" y="3573220"/>
                    <a:ext cx="360000" cy="316800"/>
                  </a:xfrm>
                  <a:prstGeom prst="triangle">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bIns="81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𝑨</m:t>
                              </m:r>
                            </m:e>
                            <m:sub>
                              <m:r>
                                <a:rPr lang="en-US" altLang="zh-CN" sz="1050" b="1" i="1" dirty="0">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11" name="等腰三角形 10"/>
                  <p:cNvSpPr>
                    <a:spLocks noRot="1" noChangeAspect="1" noMove="1" noResize="1" noEditPoints="1" noAdjustHandles="1" noChangeArrowheads="1" noChangeShapeType="1" noTextEdit="1"/>
                  </p:cNvSpPr>
                  <p:nvPr/>
                </p:nvSpPr>
                <p:spPr>
                  <a:xfrm>
                    <a:off x="1821985" y="3573220"/>
                    <a:ext cx="360000" cy="316800"/>
                  </a:xfrm>
                  <a:prstGeom prst="triangle">
                    <a:avLst/>
                  </a:prstGeom>
                  <a:blipFill>
                    <a:blip r:embed="rId5"/>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sp>
            <p:nvSpPr>
              <p:cNvPr id="14" name="椭圆 13"/>
              <p:cNvSpPr/>
              <p:nvPr/>
            </p:nvSpPr>
            <p:spPr>
              <a:xfrm rot="20599671">
                <a:off x="515516" y="1650724"/>
                <a:ext cx="2971050" cy="1866625"/>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a:solidFill>
                    <a:schemeClr val="bg1">
                      <a:lumMod val="75000"/>
                      <a:lumOff val="25000"/>
                    </a:schemeClr>
                  </a:solidFill>
                </a:endParaRPr>
              </a:p>
            </p:txBody>
          </p:sp>
          <p:sp>
            <p:nvSpPr>
              <p:cNvPr id="15" name="椭圆 14"/>
              <p:cNvSpPr/>
              <p:nvPr/>
            </p:nvSpPr>
            <p:spPr>
              <a:xfrm rot="643120">
                <a:off x="1360096" y="2655406"/>
                <a:ext cx="2642572" cy="1866625"/>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a:solidFill>
                    <a:schemeClr val="bg1">
                      <a:lumMod val="75000"/>
                      <a:lumOff val="25000"/>
                    </a:schemeClr>
                  </a:solidFill>
                </a:endParaRPr>
              </a:p>
            </p:txBody>
          </p:sp>
          <p:grpSp>
            <p:nvGrpSpPr>
              <p:cNvPr id="16" name="组合 15"/>
              <p:cNvGrpSpPr/>
              <p:nvPr/>
            </p:nvGrpSpPr>
            <p:grpSpPr>
              <a:xfrm>
                <a:off x="666179" y="1765796"/>
                <a:ext cx="3621185" cy="1934287"/>
                <a:chOff x="666179" y="1765796"/>
                <a:chExt cx="3621185" cy="1934287"/>
              </a:xfrm>
            </p:grpSpPr>
            <mc:AlternateContent xmlns:mc="http://schemas.openxmlformats.org/markup-compatibility/2006" xmlns:a14="http://schemas.microsoft.com/office/drawing/2010/main">
              <mc:Choice Requires="a14">
                <p:sp>
                  <p:nvSpPr>
                    <p:cNvPr id="19" name="矩形 18"/>
                    <p:cNvSpPr>
                      <a:spLocks noChangeAspect="1"/>
                    </p:cNvSpPr>
                    <p:nvPr/>
                  </p:nvSpPr>
                  <p:spPr>
                    <a:xfrm>
                      <a:off x="2527904" y="2702029"/>
                      <a:ext cx="360000" cy="360000"/>
                    </a:xfrm>
                    <a:prstGeom prst="rect">
                      <a:avLst/>
                    </a:prstGeom>
                    <a:solidFill>
                      <a:schemeClr val="accent2">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𝑼</m:t>
                                </m:r>
                              </m:e>
                              <m:sub>
                                <m:r>
                                  <a:rPr lang="en-US" altLang="zh-CN" sz="1050" b="1" i="1" dirty="0">
                                    <a:solidFill>
                                      <a:schemeClr val="bg1">
                                        <a:lumMod val="75000"/>
                                        <a:lumOff val="25000"/>
                                      </a:schemeClr>
                                    </a:solidFill>
                                    <a:latin typeface="Cambria Math" panose="02040503050406030204" pitchFamily="18" charset="0"/>
                                  </a:rPr>
                                  <m:t>𝟐</m:t>
                                </m:r>
                              </m:sub>
                            </m:sSub>
                          </m:oMath>
                        </m:oMathPara>
                      </a14:m>
                      <a:endParaRPr lang="zh-CN" altLang="en-US" sz="1050" b="1" dirty="0">
                        <a:solidFill>
                          <a:schemeClr val="bg1">
                            <a:lumMod val="75000"/>
                            <a:lumOff val="25000"/>
                          </a:schemeClr>
                        </a:solidFill>
                      </a:endParaRPr>
                    </a:p>
                  </p:txBody>
                </p:sp>
              </mc:Choice>
              <mc:Fallback xmlns="">
                <p:sp>
                  <p:nvSpPr>
                    <p:cNvPr id="4" name="矩形 3"/>
                    <p:cNvSpPr>
                      <a:spLocks noRot="1" noChangeAspect="1" noMove="1" noResize="1" noEditPoints="1" noAdjustHandles="1" noChangeArrowheads="1" noChangeShapeType="1" noTextEdit="1"/>
                    </p:cNvSpPr>
                    <p:nvPr/>
                  </p:nvSpPr>
                  <p:spPr>
                    <a:xfrm>
                      <a:off x="2527904" y="2702029"/>
                      <a:ext cx="360000" cy="360000"/>
                    </a:xfrm>
                    <a:prstGeom prst="rect">
                      <a:avLst/>
                    </a:prstGeom>
                    <a:blipFill>
                      <a:blip r:embed="rId6"/>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椭圆 19"/>
                    <p:cNvSpPr>
                      <a:spLocks noChangeAspect="1"/>
                    </p:cNvSpPr>
                    <p:nvPr/>
                  </p:nvSpPr>
                  <p:spPr>
                    <a:xfrm>
                      <a:off x="3265242" y="3340083"/>
                      <a:ext cx="360000" cy="360000"/>
                    </a:xfrm>
                    <a:prstGeom prst="ellipse">
                      <a:avLst/>
                    </a:prstGeom>
                    <a:solidFill>
                      <a:schemeClr val="accent6">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smtClean="0">
                                    <a:solidFill>
                                      <a:schemeClr val="bg1">
                                        <a:lumMod val="75000"/>
                                        <a:lumOff val="25000"/>
                                      </a:schemeClr>
                                    </a:solidFill>
                                    <a:latin typeface="Cambria Math" panose="02040503050406030204" pitchFamily="18" charset="0"/>
                                  </a:rPr>
                                </m:ctrlPr>
                              </m:sSubPr>
                              <m:e>
                                <m:r>
                                  <a:rPr lang="en-US" altLang="zh-CN" sz="1050" b="1" i="1">
                                    <a:solidFill>
                                      <a:schemeClr val="bg1">
                                        <a:lumMod val="75000"/>
                                        <a:lumOff val="25000"/>
                                      </a:schemeClr>
                                    </a:solidFill>
                                    <a:latin typeface="Cambria Math" panose="02040503050406030204" pitchFamily="18" charset="0"/>
                                  </a:rPr>
                                  <m:t>𝑳</m:t>
                                </m:r>
                              </m:e>
                              <m:sub>
                                <m:r>
                                  <a:rPr lang="en-US" altLang="zh-CN" sz="1050" b="1" i="1">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9" name="椭圆 8"/>
                    <p:cNvSpPr>
                      <a:spLocks noRot="1" noChangeAspect="1" noMove="1" noResize="1" noEditPoints="1" noAdjustHandles="1" noChangeArrowheads="1" noChangeShapeType="1" noTextEdit="1"/>
                    </p:cNvSpPr>
                    <p:nvPr/>
                  </p:nvSpPr>
                  <p:spPr>
                    <a:xfrm>
                      <a:off x="3265242" y="3340083"/>
                      <a:ext cx="360000" cy="360000"/>
                    </a:xfrm>
                    <a:prstGeom prst="ellipse">
                      <a:avLst/>
                    </a:prstGeom>
                    <a:blipFill>
                      <a:blip r:embed="rId7"/>
                      <a:stretch>
                        <a:fillRect l="-11321" b="-3509"/>
                      </a:stretch>
                    </a:blipFill>
                    <a:ln>
                      <a:solidFill>
                        <a:schemeClr val="accent1">
                          <a:lumMod val="40000"/>
                          <a:lumOff val="60000"/>
                        </a:schemeClr>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等腰三角形 20"/>
                    <p:cNvSpPr>
                      <a:spLocks noChangeAspect="1"/>
                    </p:cNvSpPr>
                    <p:nvPr/>
                  </p:nvSpPr>
                  <p:spPr>
                    <a:xfrm>
                      <a:off x="1821985" y="1765796"/>
                      <a:ext cx="358112" cy="316800"/>
                    </a:xfrm>
                    <a:prstGeom prst="triangle">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35000" bIns="81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𝑨</m:t>
                                </m:r>
                              </m:e>
                              <m:sub>
                                <m:r>
                                  <a:rPr lang="en-US" altLang="zh-CN" sz="1050" b="1" i="1" dirty="0">
                                    <a:solidFill>
                                      <a:schemeClr val="bg1">
                                        <a:lumMod val="75000"/>
                                        <a:lumOff val="25000"/>
                                      </a:schemeClr>
                                    </a:solidFill>
                                    <a:latin typeface="Cambria Math" panose="02040503050406030204" pitchFamily="18" charset="0"/>
                                  </a:rPr>
                                  <m:t>𝟐</m:t>
                                </m:r>
                              </m:sub>
                            </m:sSub>
                          </m:oMath>
                        </m:oMathPara>
                      </a14:m>
                      <a:endParaRPr lang="en-US" altLang="zh-CN" sz="1050" b="1" dirty="0">
                        <a:solidFill>
                          <a:schemeClr val="bg1">
                            <a:lumMod val="75000"/>
                            <a:lumOff val="25000"/>
                          </a:schemeClr>
                        </a:solidFill>
                      </a:endParaRPr>
                    </a:p>
                  </p:txBody>
                </p:sp>
              </mc:Choice>
              <mc:Fallback xmlns="">
                <p:sp>
                  <p:nvSpPr>
                    <p:cNvPr id="12" name="等腰三角形 11"/>
                    <p:cNvSpPr>
                      <a:spLocks noRot="1" noChangeAspect="1" noMove="1" noResize="1" noEditPoints="1" noAdjustHandles="1" noChangeArrowheads="1" noChangeShapeType="1" noTextEdit="1"/>
                    </p:cNvSpPr>
                    <p:nvPr/>
                  </p:nvSpPr>
                  <p:spPr>
                    <a:xfrm>
                      <a:off x="1821985" y="1765796"/>
                      <a:ext cx="358112" cy="316800"/>
                    </a:xfrm>
                    <a:prstGeom prst="triangle">
                      <a:avLst/>
                    </a:prstGeom>
                    <a:blipFill>
                      <a:blip r:embed="rId8"/>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sp>
              <p:nvSpPr>
                <p:cNvPr id="22" name="椭圆 21"/>
                <p:cNvSpPr/>
                <p:nvPr/>
              </p:nvSpPr>
              <p:spPr>
                <a:xfrm rot="2569892">
                  <a:off x="666179" y="2093469"/>
                  <a:ext cx="3621185" cy="1200787"/>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a:solidFill>
                      <a:schemeClr val="bg1">
                        <a:lumMod val="75000"/>
                        <a:lumOff val="25000"/>
                      </a:schemeClr>
                    </a:solidFill>
                  </a:endParaRPr>
                </a:p>
              </p:txBody>
            </p:sp>
          </p:grpSp>
          <mc:AlternateContent xmlns:mc="http://schemas.openxmlformats.org/markup-compatibility/2006" xmlns:a14="http://schemas.microsoft.com/office/drawing/2010/main">
            <mc:Choice Requires="a14">
              <p:sp>
                <p:nvSpPr>
                  <p:cNvPr id="17" name="文本框 16"/>
                  <p:cNvSpPr txBox="1"/>
                  <p:nvPr/>
                </p:nvSpPr>
                <p:spPr>
                  <a:xfrm>
                    <a:off x="1103451" y="1116864"/>
                    <a:ext cx="605368" cy="3608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ea typeface="+mj-ea"/>
                                </a:rPr>
                              </m:ctrlPr>
                            </m:sSubPr>
                            <m:e>
                              <m:r>
                                <a:rPr lang="en-US" altLang="zh-CN" sz="1050" b="1" i="1" dirty="0">
                                  <a:solidFill>
                                    <a:schemeClr val="bg1">
                                      <a:lumMod val="75000"/>
                                      <a:lumOff val="25000"/>
                                    </a:schemeClr>
                                  </a:solidFill>
                                  <a:latin typeface="Cambria Math" panose="02040503050406030204" pitchFamily="18" charset="0"/>
                                  <a:ea typeface="+mj-ea"/>
                                </a:rPr>
                                <m:t>𝒆</m:t>
                              </m:r>
                            </m:e>
                            <m:sub>
                              <m:r>
                                <a:rPr lang="en-US" altLang="zh-CN" sz="1050" b="1" i="1" dirty="0">
                                  <a:solidFill>
                                    <a:schemeClr val="bg1">
                                      <a:lumMod val="75000"/>
                                      <a:lumOff val="25000"/>
                                    </a:schemeClr>
                                  </a:solidFill>
                                  <a:latin typeface="Cambria Math" panose="02040503050406030204" pitchFamily="18" charset="0"/>
                                  <a:ea typeface="+mj-ea"/>
                                </a:rPr>
                                <m:t>𝟏</m:t>
                              </m:r>
                            </m:sub>
                          </m:sSub>
                        </m:oMath>
                      </m:oMathPara>
                    </a14:m>
                    <a:endParaRPr lang="zh-CN" altLang="en-US" sz="1050" b="1" dirty="0">
                      <a:solidFill>
                        <a:schemeClr val="bg1">
                          <a:lumMod val="75000"/>
                          <a:lumOff val="25000"/>
                        </a:schemeClr>
                      </a:solidFill>
                      <a:latin typeface="+mj-ea"/>
                      <a:ea typeface="+mj-ea"/>
                    </a:endParaRPr>
                  </a:p>
                </p:txBody>
              </p:sp>
            </mc:Choice>
            <mc:Fallback xmlns="">
              <p:sp>
                <p:nvSpPr>
                  <p:cNvPr id="17" name="文本框 16"/>
                  <p:cNvSpPr txBox="1">
                    <a:spLocks noRot="1" noChangeAspect="1" noMove="1" noResize="1" noEditPoints="1" noAdjustHandles="1" noChangeArrowheads="1" noChangeShapeType="1" noTextEdit="1"/>
                  </p:cNvSpPr>
                  <p:nvPr/>
                </p:nvSpPr>
                <p:spPr>
                  <a:xfrm>
                    <a:off x="1103451" y="1116864"/>
                    <a:ext cx="605368" cy="360870"/>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p:cNvSpPr txBox="1"/>
                  <p:nvPr/>
                </p:nvSpPr>
                <p:spPr>
                  <a:xfrm>
                    <a:off x="2694988" y="1269911"/>
                    <a:ext cx="605368" cy="3608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ea typeface="+mj-ea"/>
                                </a:rPr>
                              </m:ctrlPr>
                            </m:sSubPr>
                            <m:e>
                              <m:r>
                                <a:rPr lang="en-US" altLang="zh-CN" sz="1050" b="1" i="1" dirty="0">
                                  <a:solidFill>
                                    <a:schemeClr val="bg1">
                                      <a:lumMod val="75000"/>
                                      <a:lumOff val="25000"/>
                                    </a:schemeClr>
                                  </a:solidFill>
                                  <a:latin typeface="Cambria Math" panose="02040503050406030204" pitchFamily="18" charset="0"/>
                                  <a:ea typeface="+mj-ea"/>
                                </a:rPr>
                                <m:t>𝒆</m:t>
                              </m:r>
                            </m:e>
                            <m:sub>
                              <m:r>
                                <a:rPr lang="en-US" altLang="zh-CN" sz="1050" b="1" i="1" dirty="0">
                                  <a:solidFill>
                                    <a:schemeClr val="bg1">
                                      <a:lumMod val="75000"/>
                                      <a:lumOff val="25000"/>
                                    </a:schemeClr>
                                  </a:solidFill>
                                  <a:latin typeface="Cambria Math" panose="02040503050406030204" pitchFamily="18" charset="0"/>
                                  <a:ea typeface="+mj-ea"/>
                                </a:rPr>
                                <m:t>𝟐</m:t>
                              </m:r>
                            </m:sub>
                          </m:sSub>
                        </m:oMath>
                      </m:oMathPara>
                    </a14:m>
                    <a:endParaRPr lang="zh-CN" altLang="en-US" sz="1050" b="1" dirty="0">
                      <a:solidFill>
                        <a:schemeClr val="bg1">
                          <a:lumMod val="75000"/>
                          <a:lumOff val="25000"/>
                        </a:schemeClr>
                      </a:solidFill>
                      <a:latin typeface="+mj-ea"/>
                      <a:ea typeface="+mj-ea"/>
                    </a:endParaRPr>
                  </a:p>
                </p:txBody>
              </p:sp>
            </mc:Choice>
            <mc:Fallback xmlns="">
              <p:sp>
                <p:nvSpPr>
                  <p:cNvPr id="18" name="文本框 17"/>
                  <p:cNvSpPr txBox="1">
                    <a:spLocks noRot="1" noChangeAspect="1" noMove="1" noResize="1" noEditPoints="1" noAdjustHandles="1" noChangeArrowheads="1" noChangeShapeType="1" noTextEdit="1"/>
                  </p:cNvSpPr>
                  <p:nvPr/>
                </p:nvSpPr>
                <p:spPr>
                  <a:xfrm>
                    <a:off x="2694988" y="1269911"/>
                    <a:ext cx="605368" cy="360870"/>
                  </a:xfrm>
                  <a:prstGeom prst="rect">
                    <a:avLst/>
                  </a:prstGeom>
                  <a:blipFill>
                    <a:blip r:embed="rId10"/>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8" name="文本框 7"/>
                <p:cNvSpPr txBox="1"/>
                <p:nvPr/>
              </p:nvSpPr>
              <p:spPr>
                <a:xfrm>
                  <a:off x="2637115" y="4517439"/>
                  <a:ext cx="520827" cy="3385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ea typeface="+mj-ea"/>
                              </a:rPr>
                            </m:ctrlPr>
                          </m:sSubPr>
                          <m:e>
                            <m:r>
                              <a:rPr lang="en-US" altLang="zh-CN" sz="1050" b="1" i="1" dirty="0">
                                <a:solidFill>
                                  <a:schemeClr val="bg1">
                                    <a:lumMod val="75000"/>
                                    <a:lumOff val="25000"/>
                                  </a:schemeClr>
                                </a:solidFill>
                                <a:latin typeface="Cambria Math" panose="02040503050406030204" pitchFamily="18" charset="0"/>
                                <a:ea typeface="+mj-ea"/>
                              </a:rPr>
                              <m:t>𝒆</m:t>
                            </m:r>
                          </m:e>
                          <m:sub>
                            <m:r>
                              <a:rPr lang="en-US" altLang="zh-CN" sz="1050" b="1" i="1" dirty="0">
                                <a:solidFill>
                                  <a:schemeClr val="bg1">
                                    <a:lumMod val="75000"/>
                                    <a:lumOff val="25000"/>
                                  </a:schemeClr>
                                </a:solidFill>
                                <a:latin typeface="Cambria Math" panose="02040503050406030204" pitchFamily="18" charset="0"/>
                                <a:ea typeface="+mj-ea"/>
                              </a:rPr>
                              <m:t>𝟑</m:t>
                            </m:r>
                          </m:sub>
                        </m:sSub>
                      </m:oMath>
                    </m:oMathPara>
                  </a14:m>
                  <a:endParaRPr lang="zh-CN" altLang="en-US" sz="1050" b="1" dirty="0">
                    <a:solidFill>
                      <a:schemeClr val="bg1">
                        <a:lumMod val="75000"/>
                        <a:lumOff val="25000"/>
                      </a:schemeClr>
                    </a:solidFill>
                    <a:latin typeface="+mj-ea"/>
                    <a:ea typeface="+mj-ea"/>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2637115" y="4517439"/>
                  <a:ext cx="520827" cy="338555"/>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p:cNvSpPr txBox="1"/>
                <p:nvPr/>
              </p:nvSpPr>
              <p:spPr>
                <a:xfrm>
                  <a:off x="219379" y="4718916"/>
                  <a:ext cx="520827" cy="3385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ea typeface="+mj-ea"/>
                              </a:rPr>
                            </m:ctrlPr>
                          </m:sSubPr>
                          <m:e>
                            <m:r>
                              <a:rPr lang="en-US" altLang="zh-CN" sz="1050" b="1" i="1" dirty="0">
                                <a:solidFill>
                                  <a:schemeClr val="bg1">
                                    <a:lumMod val="75000"/>
                                    <a:lumOff val="25000"/>
                                  </a:schemeClr>
                                </a:solidFill>
                                <a:latin typeface="Cambria Math" panose="02040503050406030204" pitchFamily="18" charset="0"/>
                                <a:ea typeface="+mj-ea"/>
                              </a:rPr>
                              <m:t>𝒆</m:t>
                            </m:r>
                          </m:e>
                          <m:sub>
                            <m:r>
                              <a:rPr lang="en-US" altLang="zh-CN" sz="1050" b="1" i="1" dirty="0">
                                <a:solidFill>
                                  <a:schemeClr val="bg1">
                                    <a:lumMod val="75000"/>
                                    <a:lumOff val="25000"/>
                                  </a:schemeClr>
                                </a:solidFill>
                                <a:latin typeface="Cambria Math" panose="02040503050406030204" pitchFamily="18" charset="0"/>
                                <a:ea typeface="+mj-ea"/>
                              </a:rPr>
                              <m:t>𝟒</m:t>
                            </m:r>
                          </m:sub>
                        </m:sSub>
                      </m:oMath>
                    </m:oMathPara>
                  </a14:m>
                  <a:endParaRPr lang="zh-CN" altLang="en-US" sz="1050" b="1" dirty="0">
                    <a:solidFill>
                      <a:schemeClr val="bg1">
                        <a:lumMod val="75000"/>
                        <a:lumOff val="25000"/>
                      </a:schemeClr>
                    </a:solidFill>
                    <a:latin typeface="+mj-ea"/>
                    <a:ea typeface="+mj-ea"/>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219379" y="4718916"/>
                  <a:ext cx="520827" cy="338555"/>
                </a:xfrm>
                <a:prstGeom prst="rect">
                  <a:avLst/>
                </a:prstGeom>
                <a:blipFill>
                  <a:blip r:embed="rId12"/>
                  <a:stretch>
                    <a:fillRect/>
                  </a:stretch>
                </a:blipFill>
              </p:spPr>
              <p:txBody>
                <a:bodyPr/>
                <a:lstStyle/>
                <a:p>
                  <a:r>
                    <a:rPr lang="zh-CN" altLang="en-US">
                      <a:noFill/>
                    </a:rPr>
                    <a:t> </a:t>
                  </a:r>
                </a:p>
              </p:txBody>
            </p:sp>
          </mc:Fallback>
        </mc:AlternateContent>
      </p:grpSp>
      <p:sp>
        <p:nvSpPr>
          <p:cNvPr id="23" name="右箭头 22"/>
          <p:cNvSpPr/>
          <p:nvPr/>
        </p:nvSpPr>
        <p:spPr>
          <a:xfrm>
            <a:off x="4381229" y="2299555"/>
            <a:ext cx="486054" cy="295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mc:AlternateContent xmlns:mc="http://schemas.openxmlformats.org/markup-compatibility/2006" xmlns:a14="http://schemas.microsoft.com/office/drawing/2010/main">
        <mc:Choice Requires="a14">
          <p:sp>
            <p:nvSpPr>
              <p:cNvPr id="24" name="矩形 23"/>
              <p:cNvSpPr>
                <a:spLocks noChangeAspect="1"/>
              </p:cNvSpPr>
              <p:nvPr/>
            </p:nvSpPr>
            <p:spPr>
              <a:xfrm>
                <a:off x="5763635" y="1425613"/>
                <a:ext cx="226476" cy="226476"/>
              </a:xfrm>
              <a:prstGeom prst="rect">
                <a:avLst/>
              </a:prstGeom>
              <a:solidFill>
                <a:schemeClr val="accent2">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𝑼</m:t>
                          </m:r>
                        </m:e>
                        <m:sub>
                          <m:r>
                            <a:rPr lang="en-US" altLang="zh-CN" sz="1050" b="1" i="1" dirty="0">
                              <a:solidFill>
                                <a:schemeClr val="bg1">
                                  <a:lumMod val="75000"/>
                                  <a:lumOff val="25000"/>
                                </a:schemeClr>
                              </a:solidFill>
                              <a:latin typeface="Cambria Math" panose="02040503050406030204" pitchFamily="18" charset="0"/>
                            </a:rPr>
                            <m:t>𝟐</m:t>
                          </m:r>
                        </m:sub>
                      </m:sSub>
                    </m:oMath>
                  </m:oMathPara>
                </a14:m>
                <a:endParaRPr lang="zh-CN" altLang="en-US" sz="1050" b="1" dirty="0">
                  <a:solidFill>
                    <a:schemeClr val="bg1">
                      <a:lumMod val="75000"/>
                      <a:lumOff val="25000"/>
                    </a:schemeClr>
                  </a:solidFill>
                </a:endParaRPr>
              </a:p>
            </p:txBody>
          </p:sp>
        </mc:Choice>
        <mc:Fallback xmlns="">
          <p:sp>
            <p:nvSpPr>
              <p:cNvPr id="24" name="矩形 23"/>
              <p:cNvSpPr>
                <a:spLocks noRot="1" noChangeAspect="1" noMove="1" noResize="1" noEditPoints="1" noAdjustHandles="1" noChangeArrowheads="1" noChangeShapeType="1" noTextEdit="1"/>
              </p:cNvSpPr>
              <p:nvPr/>
            </p:nvSpPr>
            <p:spPr>
              <a:xfrm>
                <a:off x="5763635" y="1425613"/>
                <a:ext cx="226476" cy="226476"/>
              </a:xfrm>
              <a:prstGeom prst="rect">
                <a:avLst/>
              </a:prstGeom>
              <a:blipFill>
                <a:blip r:embed="rId13"/>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椭圆 24"/>
              <p:cNvSpPr>
                <a:spLocks noChangeAspect="1"/>
              </p:cNvSpPr>
              <p:nvPr/>
            </p:nvSpPr>
            <p:spPr>
              <a:xfrm>
                <a:off x="6196451" y="1411640"/>
                <a:ext cx="226476" cy="226476"/>
              </a:xfrm>
              <a:prstGeom prst="ellipse">
                <a:avLst/>
              </a:prstGeom>
              <a:solidFill>
                <a:schemeClr val="accent6">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smtClean="0">
                              <a:solidFill>
                                <a:schemeClr val="bg1">
                                  <a:lumMod val="75000"/>
                                  <a:lumOff val="25000"/>
                                </a:schemeClr>
                              </a:solidFill>
                              <a:latin typeface="Cambria Math" panose="02040503050406030204" pitchFamily="18" charset="0"/>
                            </a:rPr>
                          </m:ctrlPr>
                        </m:sSubPr>
                        <m:e>
                          <m:r>
                            <a:rPr lang="en-US" altLang="zh-CN" sz="1050" b="1" i="1">
                              <a:solidFill>
                                <a:schemeClr val="bg1">
                                  <a:lumMod val="75000"/>
                                  <a:lumOff val="25000"/>
                                </a:schemeClr>
                              </a:solidFill>
                              <a:latin typeface="Cambria Math" panose="02040503050406030204" pitchFamily="18" charset="0"/>
                            </a:rPr>
                            <m:t>𝑳</m:t>
                          </m:r>
                        </m:e>
                        <m:sub>
                          <m:r>
                            <a:rPr lang="en-US" altLang="zh-CN" sz="1050" b="1" i="1">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25" name="椭圆 24"/>
              <p:cNvSpPr>
                <a:spLocks noRot="1" noChangeAspect="1" noMove="1" noResize="1" noEditPoints="1" noAdjustHandles="1" noChangeArrowheads="1" noChangeShapeType="1" noTextEdit="1"/>
              </p:cNvSpPr>
              <p:nvPr/>
            </p:nvSpPr>
            <p:spPr>
              <a:xfrm>
                <a:off x="6196451" y="1411640"/>
                <a:ext cx="226476" cy="226476"/>
              </a:xfrm>
              <a:prstGeom prst="ellipse">
                <a:avLst/>
              </a:prstGeom>
              <a:blipFill>
                <a:blip r:embed="rId14"/>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等腰三角形 25"/>
              <p:cNvSpPr>
                <a:spLocks noChangeAspect="1"/>
              </p:cNvSpPr>
              <p:nvPr/>
            </p:nvSpPr>
            <p:spPr>
              <a:xfrm>
                <a:off x="5324615" y="1422675"/>
                <a:ext cx="243601" cy="215499"/>
              </a:xfrm>
              <a:prstGeom prst="triangle">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35000" bIns="81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𝑨</m:t>
                          </m:r>
                        </m:e>
                        <m:sub>
                          <m:r>
                            <a:rPr lang="en-US" altLang="zh-CN" sz="1050" b="1" i="1" dirty="0">
                              <a:solidFill>
                                <a:schemeClr val="bg1">
                                  <a:lumMod val="75000"/>
                                  <a:lumOff val="25000"/>
                                </a:schemeClr>
                              </a:solidFill>
                              <a:latin typeface="Cambria Math" panose="02040503050406030204" pitchFamily="18" charset="0"/>
                            </a:rPr>
                            <m:t>𝟐</m:t>
                          </m:r>
                        </m:sub>
                      </m:sSub>
                    </m:oMath>
                  </m:oMathPara>
                </a14:m>
                <a:endParaRPr lang="en-US" altLang="zh-CN" sz="1050" b="1" dirty="0">
                  <a:solidFill>
                    <a:schemeClr val="bg1">
                      <a:lumMod val="75000"/>
                      <a:lumOff val="25000"/>
                    </a:schemeClr>
                  </a:solidFill>
                </a:endParaRPr>
              </a:p>
            </p:txBody>
          </p:sp>
        </mc:Choice>
        <mc:Fallback xmlns="">
          <p:sp>
            <p:nvSpPr>
              <p:cNvPr id="26" name="等腰三角形 25"/>
              <p:cNvSpPr>
                <a:spLocks noRot="1" noChangeAspect="1" noMove="1" noResize="1" noEditPoints="1" noAdjustHandles="1" noChangeArrowheads="1" noChangeShapeType="1" noTextEdit="1"/>
              </p:cNvSpPr>
              <p:nvPr/>
            </p:nvSpPr>
            <p:spPr>
              <a:xfrm>
                <a:off x="5324615" y="1422675"/>
                <a:ext cx="243601" cy="215499"/>
              </a:xfrm>
              <a:prstGeom prst="triangle">
                <a:avLst/>
              </a:prstGeom>
              <a:blipFill>
                <a:blip r:embed="rId15"/>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sp>
        <p:nvSpPr>
          <p:cNvPr id="27" name="椭圆 26"/>
          <p:cNvSpPr/>
          <p:nvPr/>
        </p:nvSpPr>
        <p:spPr>
          <a:xfrm>
            <a:off x="5108393" y="1324384"/>
            <a:ext cx="1595095" cy="460127"/>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mc:AlternateContent xmlns:mc="http://schemas.openxmlformats.org/markup-compatibility/2006" xmlns:a14="http://schemas.microsoft.com/office/drawing/2010/main">
        <mc:Choice Requires="a14">
          <p:sp>
            <p:nvSpPr>
              <p:cNvPr id="28" name="矩形 27"/>
              <p:cNvSpPr>
                <a:spLocks noChangeAspect="1"/>
              </p:cNvSpPr>
              <p:nvPr/>
            </p:nvSpPr>
            <p:spPr>
              <a:xfrm>
                <a:off x="5753972" y="2088257"/>
                <a:ext cx="226476" cy="226476"/>
              </a:xfrm>
              <a:prstGeom prst="rect">
                <a:avLst/>
              </a:prstGeom>
              <a:solidFill>
                <a:schemeClr val="accent2">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𝑼</m:t>
                          </m:r>
                        </m:e>
                        <m:sub>
                          <m:r>
                            <a:rPr lang="en-US" altLang="zh-CN" sz="1050" b="1" i="1" dirty="0">
                              <a:solidFill>
                                <a:schemeClr val="bg1">
                                  <a:lumMod val="75000"/>
                                  <a:lumOff val="25000"/>
                                </a:schemeClr>
                              </a:solidFill>
                              <a:latin typeface="Cambria Math" panose="02040503050406030204" pitchFamily="18" charset="0"/>
                            </a:rPr>
                            <m:t>𝟐</m:t>
                          </m:r>
                        </m:sub>
                      </m:sSub>
                    </m:oMath>
                  </m:oMathPara>
                </a14:m>
                <a:endParaRPr lang="zh-CN" altLang="en-US" sz="1050" b="1" dirty="0">
                  <a:solidFill>
                    <a:schemeClr val="bg1">
                      <a:lumMod val="75000"/>
                      <a:lumOff val="25000"/>
                    </a:schemeClr>
                  </a:solidFill>
                </a:endParaRPr>
              </a:p>
            </p:txBody>
          </p:sp>
        </mc:Choice>
        <mc:Fallback xmlns="">
          <p:sp>
            <p:nvSpPr>
              <p:cNvPr id="28" name="矩形 27"/>
              <p:cNvSpPr>
                <a:spLocks noRot="1" noChangeAspect="1" noMove="1" noResize="1" noEditPoints="1" noAdjustHandles="1" noChangeArrowheads="1" noChangeShapeType="1" noTextEdit="1"/>
              </p:cNvSpPr>
              <p:nvPr/>
            </p:nvSpPr>
            <p:spPr>
              <a:xfrm>
                <a:off x="5753972" y="2088257"/>
                <a:ext cx="226476" cy="226476"/>
              </a:xfrm>
              <a:prstGeom prst="rect">
                <a:avLst/>
              </a:prstGeom>
              <a:blipFill>
                <a:blip r:embed="rId16"/>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椭圆 28"/>
              <p:cNvSpPr>
                <a:spLocks noChangeAspect="1"/>
              </p:cNvSpPr>
              <p:nvPr/>
            </p:nvSpPr>
            <p:spPr>
              <a:xfrm>
                <a:off x="6186789" y="2074285"/>
                <a:ext cx="226476" cy="226476"/>
              </a:xfrm>
              <a:prstGeom prst="ellipse">
                <a:avLst/>
              </a:prstGeom>
              <a:solidFill>
                <a:schemeClr val="accent6">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smtClean="0">
                              <a:solidFill>
                                <a:schemeClr val="bg1">
                                  <a:lumMod val="75000"/>
                                  <a:lumOff val="25000"/>
                                </a:schemeClr>
                              </a:solidFill>
                              <a:latin typeface="Cambria Math" panose="02040503050406030204" pitchFamily="18" charset="0"/>
                            </a:rPr>
                          </m:ctrlPr>
                        </m:sSubPr>
                        <m:e>
                          <m:r>
                            <a:rPr lang="en-US" altLang="zh-CN" sz="1050" b="1" i="1">
                              <a:solidFill>
                                <a:schemeClr val="bg1">
                                  <a:lumMod val="75000"/>
                                  <a:lumOff val="25000"/>
                                </a:schemeClr>
                              </a:solidFill>
                              <a:latin typeface="Cambria Math" panose="02040503050406030204" pitchFamily="18" charset="0"/>
                            </a:rPr>
                            <m:t>𝑳</m:t>
                          </m:r>
                        </m:e>
                        <m:sub>
                          <m:r>
                            <a:rPr lang="en-US" altLang="zh-CN" sz="1050" b="1" i="1">
                              <a:solidFill>
                                <a:schemeClr val="bg1">
                                  <a:lumMod val="75000"/>
                                  <a:lumOff val="25000"/>
                                </a:schemeClr>
                              </a:solidFill>
                              <a:latin typeface="Cambria Math" panose="02040503050406030204" pitchFamily="18" charset="0"/>
                            </a:rPr>
                            <m:t>𝟐</m:t>
                          </m:r>
                        </m:sub>
                      </m:sSub>
                    </m:oMath>
                  </m:oMathPara>
                </a14:m>
                <a:endParaRPr lang="zh-CN" altLang="en-US" sz="1050" b="1" dirty="0">
                  <a:solidFill>
                    <a:schemeClr val="bg1">
                      <a:lumMod val="75000"/>
                      <a:lumOff val="25000"/>
                    </a:schemeClr>
                  </a:solidFill>
                </a:endParaRPr>
              </a:p>
            </p:txBody>
          </p:sp>
        </mc:Choice>
        <mc:Fallback xmlns="">
          <p:sp>
            <p:nvSpPr>
              <p:cNvPr id="29" name="椭圆 28"/>
              <p:cNvSpPr>
                <a:spLocks noRot="1" noChangeAspect="1" noMove="1" noResize="1" noEditPoints="1" noAdjustHandles="1" noChangeArrowheads="1" noChangeShapeType="1" noTextEdit="1"/>
              </p:cNvSpPr>
              <p:nvPr/>
            </p:nvSpPr>
            <p:spPr>
              <a:xfrm>
                <a:off x="6186789" y="2074285"/>
                <a:ext cx="226476" cy="226476"/>
              </a:xfrm>
              <a:prstGeom prst="ellipse">
                <a:avLst/>
              </a:prstGeom>
              <a:blipFill>
                <a:blip r:embed="rId17"/>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等腰三角形 29"/>
              <p:cNvSpPr>
                <a:spLocks noChangeAspect="1"/>
              </p:cNvSpPr>
              <p:nvPr/>
            </p:nvSpPr>
            <p:spPr>
              <a:xfrm>
                <a:off x="5314953" y="2085320"/>
                <a:ext cx="243601" cy="215499"/>
              </a:xfrm>
              <a:prstGeom prst="triangle">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35000" bIns="81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𝑨</m:t>
                          </m:r>
                        </m:e>
                        <m:sub>
                          <m:r>
                            <a:rPr lang="en-US" altLang="zh-CN" sz="1050" b="1" i="1" dirty="0">
                              <a:solidFill>
                                <a:schemeClr val="bg1">
                                  <a:lumMod val="75000"/>
                                  <a:lumOff val="25000"/>
                                </a:schemeClr>
                              </a:solidFill>
                              <a:latin typeface="Cambria Math" panose="02040503050406030204" pitchFamily="18" charset="0"/>
                            </a:rPr>
                            <m:t>𝟐</m:t>
                          </m:r>
                        </m:sub>
                      </m:sSub>
                    </m:oMath>
                  </m:oMathPara>
                </a14:m>
                <a:endParaRPr lang="en-US" altLang="zh-CN" sz="1050" b="1" dirty="0">
                  <a:solidFill>
                    <a:schemeClr val="bg1">
                      <a:lumMod val="75000"/>
                      <a:lumOff val="25000"/>
                    </a:schemeClr>
                  </a:solidFill>
                </a:endParaRPr>
              </a:p>
            </p:txBody>
          </p:sp>
        </mc:Choice>
        <mc:Fallback xmlns="">
          <p:sp>
            <p:nvSpPr>
              <p:cNvPr id="30" name="等腰三角形 29"/>
              <p:cNvSpPr>
                <a:spLocks noRot="1" noChangeAspect="1" noMove="1" noResize="1" noEditPoints="1" noAdjustHandles="1" noChangeArrowheads="1" noChangeShapeType="1" noTextEdit="1"/>
              </p:cNvSpPr>
              <p:nvPr/>
            </p:nvSpPr>
            <p:spPr>
              <a:xfrm>
                <a:off x="5314953" y="2085320"/>
                <a:ext cx="243601" cy="215499"/>
              </a:xfrm>
              <a:prstGeom prst="triangle">
                <a:avLst/>
              </a:prstGeom>
              <a:blipFill>
                <a:blip r:embed="rId18"/>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sp>
        <p:nvSpPr>
          <p:cNvPr id="31" name="椭圆 30"/>
          <p:cNvSpPr/>
          <p:nvPr/>
        </p:nvSpPr>
        <p:spPr>
          <a:xfrm>
            <a:off x="5108392" y="1987028"/>
            <a:ext cx="1595095" cy="460127"/>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mc:AlternateContent xmlns:mc="http://schemas.openxmlformats.org/markup-compatibility/2006" xmlns:a14="http://schemas.microsoft.com/office/drawing/2010/main">
        <mc:Choice Requires="a14">
          <p:sp>
            <p:nvSpPr>
              <p:cNvPr id="32" name="矩形 31"/>
              <p:cNvSpPr>
                <a:spLocks noChangeAspect="1"/>
              </p:cNvSpPr>
              <p:nvPr/>
            </p:nvSpPr>
            <p:spPr>
              <a:xfrm>
                <a:off x="5763634" y="3159816"/>
                <a:ext cx="226476" cy="226476"/>
              </a:xfrm>
              <a:prstGeom prst="rect">
                <a:avLst/>
              </a:prstGeom>
              <a:solidFill>
                <a:schemeClr val="accent2">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𝑼</m:t>
                          </m:r>
                        </m:e>
                        <m:sub>
                          <m:r>
                            <a:rPr lang="en-US" altLang="zh-CN" sz="1050" b="1" i="1" dirty="0">
                              <a:solidFill>
                                <a:schemeClr val="bg1">
                                  <a:lumMod val="75000"/>
                                  <a:lumOff val="25000"/>
                                </a:schemeClr>
                              </a:solidFill>
                              <a:latin typeface="Cambria Math" panose="02040503050406030204" pitchFamily="18" charset="0"/>
                            </a:rPr>
                            <m:t>𝟏</m:t>
                          </m:r>
                        </m:sub>
                      </m:sSub>
                    </m:oMath>
                  </m:oMathPara>
                </a14:m>
                <a:endParaRPr lang="zh-CN" altLang="en-US" sz="1050" b="1" dirty="0">
                  <a:solidFill>
                    <a:schemeClr val="bg1">
                      <a:lumMod val="75000"/>
                      <a:lumOff val="25000"/>
                    </a:schemeClr>
                  </a:solidFill>
                </a:endParaRPr>
              </a:p>
            </p:txBody>
          </p:sp>
        </mc:Choice>
        <mc:Fallback xmlns="">
          <p:sp>
            <p:nvSpPr>
              <p:cNvPr id="32" name="矩形 31"/>
              <p:cNvSpPr>
                <a:spLocks noRot="1" noChangeAspect="1" noMove="1" noResize="1" noEditPoints="1" noAdjustHandles="1" noChangeArrowheads="1" noChangeShapeType="1" noTextEdit="1"/>
              </p:cNvSpPr>
              <p:nvPr/>
            </p:nvSpPr>
            <p:spPr>
              <a:xfrm>
                <a:off x="5763634" y="3159816"/>
                <a:ext cx="226476" cy="226476"/>
              </a:xfrm>
              <a:prstGeom prst="rect">
                <a:avLst/>
              </a:prstGeom>
              <a:blipFill>
                <a:blip r:embed="rId19"/>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椭圆 32"/>
              <p:cNvSpPr>
                <a:spLocks noChangeAspect="1"/>
              </p:cNvSpPr>
              <p:nvPr/>
            </p:nvSpPr>
            <p:spPr>
              <a:xfrm>
                <a:off x="6196451" y="3145844"/>
                <a:ext cx="226476" cy="226476"/>
              </a:xfrm>
              <a:prstGeom prst="ellipse">
                <a:avLst/>
              </a:prstGeom>
              <a:solidFill>
                <a:schemeClr val="accent6">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smtClean="0">
                              <a:solidFill>
                                <a:schemeClr val="bg1">
                                  <a:lumMod val="75000"/>
                                  <a:lumOff val="25000"/>
                                </a:schemeClr>
                              </a:solidFill>
                              <a:latin typeface="Cambria Math" panose="02040503050406030204" pitchFamily="18" charset="0"/>
                            </a:rPr>
                          </m:ctrlPr>
                        </m:sSubPr>
                        <m:e>
                          <m:r>
                            <a:rPr lang="en-US" altLang="zh-CN" sz="1050" b="1" i="1">
                              <a:solidFill>
                                <a:schemeClr val="bg1">
                                  <a:lumMod val="75000"/>
                                  <a:lumOff val="25000"/>
                                </a:schemeClr>
                              </a:solidFill>
                              <a:latin typeface="Cambria Math" panose="02040503050406030204" pitchFamily="18" charset="0"/>
                            </a:rPr>
                            <m:t>𝑳</m:t>
                          </m:r>
                        </m:e>
                        <m:sub>
                          <m:r>
                            <a:rPr lang="en-US" altLang="zh-CN" sz="1050" b="1" i="1">
                              <a:solidFill>
                                <a:schemeClr val="bg1">
                                  <a:lumMod val="75000"/>
                                  <a:lumOff val="25000"/>
                                </a:schemeClr>
                              </a:solidFill>
                              <a:latin typeface="Cambria Math" panose="02040503050406030204" pitchFamily="18" charset="0"/>
                            </a:rPr>
                            <m:t>𝟐</m:t>
                          </m:r>
                        </m:sub>
                      </m:sSub>
                    </m:oMath>
                  </m:oMathPara>
                </a14:m>
                <a:endParaRPr lang="zh-CN" altLang="en-US" sz="1050" b="1" dirty="0">
                  <a:solidFill>
                    <a:schemeClr val="bg1">
                      <a:lumMod val="75000"/>
                      <a:lumOff val="25000"/>
                    </a:schemeClr>
                  </a:solidFill>
                </a:endParaRPr>
              </a:p>
            </p:txBody>
          </p:sp>
        </mc:Choice>
        <mc:Fallback xmlns="">
          <p:sp>
            <p:nvSpPr>
              <p:cNvPr id="33" name="椭圆 32"/>
              <p:cNvSpPr>
                <a:spLocks noRot="1" noChangeAspect="1" noMove="1" noResize="1" noEditPoints="1" noAdjustHandles="1" noChangeArrowheads="1" noChangeShapeType="1" noTextEdit="1"/>
              </p:cNvSpPr>
              <p:nvPr/>
            </p:nvSpPr>
            <p:spPr>
              <a:xfrm>
                <a:off x="6196451" y="3145844"/>
                <a:ext cx="226476" cy="226476"/>
              </a:xfrm>
              <a:prstGeom prst="ellipse">
                <a:avLst/>
              </a:prstGeom>
              <a:blipFill>
                <a:blip r:embed="rId20"/>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等腰三角形 33"/>
              <p:cNvSpPr>
                <a:spLocks noChangeAspect="1"/>
              </p:cNvSpPr>
              <p:nvPr/>
            </p:nvSpPr>
            <p:spPr>
              <a:xfrm>
                <a:off x="5324614" y="3156878"/>
                <a:ext cx="243601" cy="215499"/>
              </a:xfrm>
              <a:prstGeom prst="triangle">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35000" bIns="81000"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bg1">
                                  <a:lumMod val="75000"/>
                                  <a:lumOff val="25000"/>
                                </a:schemeClr>
                              </a:solidFill>
                              <a:latin typeface="Cambria Math" panose="02040503050406030204" pitchFamily="18" charset="0"/>
                            </a:rPr>
                          </m:ctrlPr>
                        </m:sSubPr>
                        <m:e>
                          <m:r>
                            <a:rPr lang="en-US" altLang="zh-CN" sz="1050" b="1" i="1" dirty="0">
                              <a:solidFill>
                                <a:schemeClr val="bg1">
                                  <a:lumMod val="75000"/>
                                  <a:lumOff val="25000"/>
                                </a:schemeClr>
                              </a:solidFill>
                              <a:latin typeface="Cambria Math" panose="02040503050406030204" pitchFamily="18" charset="0"/>
                            </a:rPr>
                            <m:t>𝑨</m:t>
                          </m:r>
                        </m:e>
                        <m:sub>
                          <m:r>
                            <a:rPr lang="en-US" altLang="zh-CN" sz="1050" b="1" i="1" dirty="0">
                              <a:solidFill>
                                <a:schemeClr val="bg1">
                                  <a:lumMod val="75000"/>
                                  <a:lumOff val="25000"/>
                                </a:schemeClr>
                              </a:solidFill>
                              <a:latin typeface="Cambria Math" panose="02040503050406030204" pitchFamily="18" charset="0"/>
                            </a:rPr>
                            <m:t>𝟏</m:t>
                          </m:r>
                        </m:sub>
                      </m:sSub>
                    </m:oMath>
                  </m:oMathPara>
                </a14:m>
                <a:endParaRPr lang="en-US" altLang="zh-CN" sz="1050" b="1" dirty="0">
                  <a:solidFill>
                    <a:schemeClr val="bg1">
                      <a:lumMod val="75000"/>
                      <a:lumOff val="25000"/>
                    </a:schemeClr>
                  </a:solidFill>
                </a:endParaRPr>
              </a:p>
            </p:txBody>
          </p:sp>
        </mc:Choice>
        <mc:Fallback xmlns="">
          <p:sp>
            <p:nvSpPr>
              <p:cNvPr id="34" name="等腰三角形 33"/>
              <p:cNvSpPr>
                <a:spLocks noRot="1" noChangeAspect="1" noMove="1" noResize="1" noEditPoints="1" noAdjustHandles="1" noChangeArrowheads="1" noChangeShapeType="1" noTextEdit="1"/>
              </p:cNvSpPr>
              <p:nvPr/>
            </p:nvSpPr>
            <p:spPr>
              <a:xfrm>
                <a:off x="5324614" y="3156878"/>
                <a:ext cx="243601" cy="215499"/>
              </a:xfrm>
              <a:prstGeom prst="triangle">
                <a:avLst/>
              </a:prstGeom>
              <a:blipFill>
                <a:blip r:embed="rId21"/>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sp>
        <p:nvSpPr>
          <p:cNvPr id="35" name="椭圆 34"/>
          <p:cNvSpPr/>
          <p:nvPr/>
        </p:nvSpPr>
        <p:spPr>
          <a:xfrm>
            <a:off x="5108392" y="3058587"/>
            <a:ext cx="1595095" cy="460127"/>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36" name="矩形 35"/>
          <p:cNvSpPr/>
          <p:nvPr/>
        </p:nvSpPr>
        <p:spPr>
          <a:xfrm rot="5400000">
            <a:off x="5721398" y="2399047"/>
            <a:ext cx="657873" cy="692497"/>
          </a:xfrm>
          <a:prstGeom prst="rect">
            <a:avLst/>
          </a:prstGeom>
          <a:noFill/>
        </p:spPr>
        <p:txBody>
          <a:bodyPr wrap="none" lIns="68580" tIns="34290" rIns="68580" bIns="34290">
            <a:spAutoFit/>
          </a:bodyPr>
          <a:lstStyle/>
          <a:p>
            <a:pPr algn="ctr"/>
            <a:r>
              <a:rPr lang="en-US" altLang="zh-CN" sz="4050" dirty="0">
                <a:ln w="0"/>
                <a:solidFill>
                  <a:schemeClr val="tx1"/>
                </a:solidFill>
                <a:effectLst>
                  <a:outerShdw blurRad="38100" dist="19050" dir="2700000" algn="tl" rotWithShape="0">
                    <a:schemeClr val="dk1">
                      <a:alpha val="40000"/>
                    </a:schemeClr>
                  </a:outerShdw>
                </a:effectLst>
              </a:rPr>
              <a:t>…</a:t>
            </a:r>
            <a:endParaRPr lang="zh-CN" altLang="en-US" sz="4050" dirty="0">
              <a:ln w="0"/>
              <a:solidFill>
                <a:schemeClr val="tx1"/>
              </a:solidFill>
              <a:effectLst>
                <a:outerShdw blurRad="38100" dist="19050" dir="2700000" algn="tl" rotWithShape="0">
                  <a:schemeClr val="dk1">
                    <a:alpha val="40000"/>
                  </a:schemeClr>
                </a:outerShdw>
              </a:effectLst>
            </a:endParaRPr>
          </a:p>
        </p:txBody>
      </p:sp>
      <p:cxnSp>
        <p:nvCxnSpPr>
          <p:cNvPr id="52" name="直接箭头连接符 51"/>
          <p:cNvCxnSpPr/>
          <p:nvPr/>
        </p:nvCxnSpPr>
        <p:spPr>
          <a:xfrm flipH="1" flipV="1">
            <a:off x="6525032" y="2402484"/>
            <a:ext cx="112659" cy="226055"/>
          </a:xfrm>
          <a:prstGeom prst="straightConnector1">
            <a:avLst/>
          </a:prstGeom>
          <a:ln>
            <a:headEnd w="lg" len="med"/>
            <a:tailEnd type="triangle"/>
          </a:ln>
        </p:spPr>
        <p:style>
          <a:lnRef idx="1">
            <a:schemeClr val="dk1"/>
          </a:lnRef>
          <a:fillRef idx="0">
            <a:schemeClr val="dk1"/>
          </a:fillRef>
          <a:effectRef idx="0">
            <a:schemeClr val="dk1"/>
          </a:effectRef>
          <a:fontRef idx="minor">
            <a:schemeClr val="tx1"/>
          </a:fontRef>
        </p:style>
      </p:cxnSp>
      <p:sp>
        <p:nvSpPr>
          <p:cNvPr id="53" name="文本框 52"/>
          <p:cNvSpPr txBox="1"/>
          <p:nvPr/>
        </p:nvSpPr>
        <p:spPr>
          <a:xfrm>
            <a:off x="6408204" y="2641871"/>
            <a:ext cx="1908215" cy="276999"/>
          </a:xfrm>
          <a:prstGeom prst="rect">
            <a:avLst/>
          </a:prstGeom>
          <a:noFill/>
        </p:spPr>
        <p:txBody>
          <a:bodyPr wrap="square" rtlCol="0">
            <a:spAutoFit/>
          </a:bodyPr>
          <a:lstStyle/>
          <a:p>
            <a:r>
              <a:rPr lang="en-US" altLang="zh-CN" sz="1200" dirty="0">
                <a:solidFill>
                  <a:schemeClr val="tx1"/>
                </a:solidFill>
              </a:rPr>
              <a:t>Indecomposable edge</a:t>
            </a:r>
          </a:p>
        </p:txBody>
      </p:sp>
    </p:spTree>
    <p:extLst>
      <p:ext uri="{BB962C8B-B14F-4D97-AF65-F5344CB8AC3E}">
        <p14:creationId xmlns:p14="http://schemas.microsoft.com/office/powerpoint/2010/main" val="27539934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98765" y="1113588"/>
            <a:ext cx="7776926" cy="3462486"/>
          </a:xfrm>
          <a:prstGeom prst="rect">
            <a:avLst/>
          </a:prstGeom>
          <a:noFill/>
        </p:spPr>
        <p:txBody>
          <a:bodyPr wrap="square" rtlCol="0">
            <a:spAutoFit/>
          </a:bodyPr>
          <a:lstStyle/>
          <a:p>
            <a:pPr marL="285750" indent="-285750">
              <a:buClr>
                <a:srgbClr val="ADADAD"/>
              </a:buClr>
              <a:buFont typeface="Arial" panose="020B0604020202020204" pitchFamily="34" charset="0"/>
              <a:buChar char="•"/>
            </a:pPr>
            <a:r>
              <a:rPr lang="en-US" altLang="zh-CN" sz="1800" dirty="0">
                <a:solidFill>
                  <a:srgbClr val="ADADAD"/>
                </a:solidFill>
              </a:rPr>
              <a:t>Preserve N-</a:t>
            </a:r>
            <a:r>
              <a:rPr lang="en-US" altLang="zh-CN" sz="1800" dirty="0" err="1">
                <a:solidFill>
                  <a:srgbClr val="ADADAD"/>
                </a:solidFill>
              </a:rPr>
              <a:t>tuplewise</a:t>
            </a:r>
            <a:r>
              <a:rPr lang="en-US" altLang="zh-CN" sz="1800" dirty="0">
                <a:solidFill>
                  <a:srgbClr val="ADADAD"/>
                </a:solidFill>
              </a:rPr>
              <a:t> similarity in embedding space</a:t>
            </a:r>
          </a:p>
          <a:p>
            <a:pPr marL="285750" indent="-285750">
              <a:buClr>
                <a:srgbClr val="ADADAD"/>
              </a:buClr>
              <a:buFont typeface="Arial" panose="020B0604020202020204" pitchFamily="34" charset="0"/>
              <a:buChar char="•"/>
            </a:pPr>
            <a:endParaRPr lang="en-US" altLang="zh-CN" sz="1800" dirty="0">
              <a:solidFill>
                <a:srgbClr val="ADADAD"/>
              </a:solidFill>
            </a:endParaRPr>
          </a:p>
          <a:p>
            <a:pPr marL="285750" indent="-285750">
              <a:buClr>
                <a:srgbClr val="ADADAD"/>
              </a:buClr>
              <a:buFont typeface="Arial" panose="020B0604020202020204" pitchFamily="34" charset="0"/>
              <a:buChar char="•"/>
            </a:pPr>
            <a:endParaRPr lang="en-US" altLang="zh-CN" sz="1800" dirty="0">
              <a:solidFill>
                <a:srgbClr val="ADADAD"/>
              </a:solidFill>
            </a:endParaRPr>
          </a:p>
          <a:p>
            <a:pPr marL="214313" indent="-214313">
              <a:buClr>
                <a:srgbClr val="ADADAD"/>
              </a:buClr>
              <a:buFont typeface="Arial" panose="020B0604020202020204" pitchFamily="34" charset="0"/>
              <a:buChar char="•"/>
            </a:pPr>
            <a:endParaRPr lang="en-US" altLang="zh-CN" sz="1050" dirty="0">
              <a:solidFill>
                <a:srgbClr val="ADADAD"/>
              </a:solidFill>
            </a:endParaRPr>
          </a:p>
          <a:p>
            <a:pPr marL="214313" indent="-214313">
              <a:buClr>
                <a:srgbClr val="ADADAD"/>
              </a:buClr>
              <a:buFont typeface="Arial" panose="020B0604020202020204" pitchFamily="34" charset="0"/>
              <a:buChar char="•"/>
            </a:pPr>
            <a:endParaRPr lang="en-US" altLang="zh-CN" sz="1050" dirty="0">
              <a:solidFill>
                <a:srgbClr val="ADADAD"/>
              </a:solidFill>
            </a:endParaRPr>
          </a:p>
          <a:p>
            <a:pPr marL="214313" indent="-214313">
              <a:buClr>
                <a:srgbClr val="ADADAD"/>
              </a:buClr>
              <a:buFont typeface="Arial" panose="020B0604020202020204" pitchFamily="34" charset="0"/>
              <a:buChar char="•"/>
            </a:pPr>
            <a:endParaRPr lang="en-US" altLang="zh-CN" sz="1050" dirty="0">
              <a:solidFill>
                <a:srgbClr val="ADADAD"/>
              </a:solidFill>
            </a:endParaRPr>
          </a:p>
          <a:p>
            <a:pPr marL="214313" indent="-214313">
              <a:buClr>
                <a:srgbClr val="ADADAD"/>
              </a:buClr>
              <a:buFont typeface="Arial" panose="020B0604020202020204" pitchFamily="34" charset="0"/>
              <a:buChar char="•"/>
            </a:pPr>
            <a:endParaRPr lang="en-US" altLang="zh-CN" sz="1050" dirty="0">
              <a:solidFill>
                <a:srgbClr val="ADADAD"/>
              </a:solidFill>
            </a:endParaRPr>
          </a:p>
          <a:p>
            <a:pPr marL="214313" indent="-214313">
              <a:buClr>
                <a:srgbClr val="ADADAD"/>
              </a:buClr>
              <a:buFont typeface="Arial" panose="020B0604020202020204" pitchFamily="34" charset="0"/>
              <a:buChar char="•"/>
            </a:pPr>
            <a:endParaRPr lang="en-US" altLang="zh-CN" sz="1050" dirty="0">
              <a:solidFill>
                <a:srgbClr val="ADADAD"/>
              </a:solidFill>
            </a:endParaRPr>
          </a:p>
          <a:p>
            <a:pPr marL="214313" indent="-214313">
              <a:buClr>
                <a:srgbClr val="ADADAD"/>
              </a:buClr>
              <a:buFont typeface="Arial" panose="020B0604020202020204" pitchFamily="34" charset="0"/>
              <a:buChar char="•"/>
            </a:pPr>
            <a:endParaRPr lang="en-US" altLang="zh-CN" sz="1050" dirty="0">
              <a:solidFill>
                <a:srgbClr val="ADADAD"/>
              </a:solidFill>
            </a:endParaRPr>
          </a:p>
          <a:p>
            <a:pPr marL="214313" indent="-214313">
              <a:buClr>
                <a:srgbClr val="ADADAD"/>
              </a:buClr>
              <a:buFont typeface="Arial" panose="020B0604020202020204" pitchFamily="34" charset="0"/>
              <a:buChar char="•"/>
            </a:pPr>
            <a:endParaRPr lang="en-US" altLang="zh-CN" sz="1050" dirty="0">
              <a:solidFill>
                <a:srgbClr val="ADADAD"/>
              </a:solidFill>
            </a:endParaRPr>
          </a:p>
          <a:p>
            <a:pPr marL="214313" indent="-214313">
              <a:buClr>
                <a:srgbClr val="ADADAD"/>
              </a:buClr>
              <a:buFont typeface="Arial" panose="020B0604020202020204" pitchFamily="34" charset="0"/>
              <a:buChar char="•"/>
            </a:pPr>
            <a:endParaRPr lang="en-US" altLang="zh-CN" sz="1050" dirty="0">
              <a:solidFill>
                <a:srgbClr val="ADADAD"/>
              </a:solidFill>
            </a:endParaRPr>
          </a:p>
          <a:p>
            <a:pPr marL="214313" indent="-214313">
              <a:buClr>
                <a:srgbClr val="ADADAD"/>
              </a:buClr>
              <a:buFont typeface="Arial" panose="020B0604020202020204" pitchFamily="34" charset="0"/>
              <a:buChar char="•"/>
            </a:pPr>
            <a:endParaRPr lang="en-US" altLang="zh-CN" sz="1050" dirty="0">
              <a:solidFill>
                <a:srgbClr val="ADADAD"/>
              </a:solidFill>
            </a:endParaRPr>
          </a:p>
          <a:p>
            <a:pPr marL="214313" indent="-214313">
              <a:buClr>
                <a:srgbClr val="ADADAD"/>
              </a:buClr>
              <a:buFont typeface="Arial" panose="020B0604020202020204" pitchFamily="34" charset="0"/>
              <a:buChar char="•"/>
            </a:pPr>
            <a:endParaRPr lang="en-US" altLang="zh-CN" sz="1050" dirty="0">
              <a:solidFill>
                <a:srgbClr val="ADADAD"/>
              </a:solidFill>
            </a:endParaRPr>
          </a:p>
          <a:p>
            <a:pPr marL="214313" indent="-214313">
              <a:buClr>
                <a:srgbClr val="ADADAD"/>
              </a:buClr>
              <a:buFont typeface="Arial" panose="020B0604020202020204" pitchFamily="34" charset="0"/>
              <a:buChar char="•"/>
            </a:pPr>
            <a:endParaRPr lang="en-US" altLang="zh-CN" sz="1050" dirty="0">
              <a:solidFill>
                <a:srgbClr val="ADADAD"/>
              </a:solidFill>
            </a:endParaRPr>
          </a:p>
          <a:p>
            <a:pPr marL="214313" indent="-214313">
              <a:buClr>
                <a:srgbClr val="ADADAD"/>
              </a:buClr>
              <a:buFont typeface="Arial" panose="020B0604020202020204" pitchFamily="34" charset="0"/>
              <a:buChar char="•"/>
            </a:pPr>
            <a:endParaRPr lang="en-US" altLang="zh-CN" sz="1050" dirty="0">
              <a:solidFill>
                <a:srgbClr val="ADADAD"/>
              </a:solidFill>
            </a:endParaRPr>
          </a:p>
          <a:p>
            <a:pPr marL="214313" indent="-214313">
              <a:buClr>
                <a:srgbClr val="ADADAD"/>
              </a:buClr>
              <a:buFont typeface="Arial" panose="020B0604020202020204" pitchFamily="34" charset="0"/>
              <a:buChar char="•"/>
            </a:pPr>
            <a:endParaRPr lang="en-US" altLang="zh-CN" sz="1050" dirty="0">
              <a:solidFill>
                <a:srgbClr val="ADADAD"/>
              </a:solidFill>
            </a:endParaRPr>
          </a:p>
          <a:p>
            <a:pPr marL="214313" indent="-214313">
              <a:buClr>
                <a:srgbClr val="ADADAD"/>
              </a:buClr>
              <a:buFont typeface="Arial" panose="020B0604020202020204" pitchFamily="34" charset="0"/>
              <a:buChar char="•"/>
            </a:pPr>
            <a:endParaRPr lang="en-US" altLang="zh-CN" sz="1050" dirty="0">
              <a:solidFill>
                <a:srgbClr val="ADADAD"/>
              </a:solidFill>
            </a:endParaRPr>
          </a:p>
          <a:p>
            <a:pPr marL="285750" indent="-285750">
              <a:buClr>
                <a:srgbClr val="ADADAD"/>
              </a:buClr>
              <a:buFont typeface="Arial" panose="020B0604020202020204" pitchFamily="34" charset="0"/>
              <a:buChar char="•"/>
            </a:pPr>
            <a:r>
              <a:rPr lang="en-US" altLang="zh-CN" sz="1800" dirty="0">
                <a:solidFill>
                  <a:srgbClr val="ADADAD"/>
                </a:solidFill>
              </a:rPr>
              <a:t>We use</a:t>
            </a:r>
            <a:r>
              <a:rPr lang="en-US" altLang="zh-CN" sz="1800" dirty="0"/>
              <a:t> </a:t>
            </a:r>
            <a:r>
              <a:rPr lang="en-US" altLang="zh-CN" sz="1800" dirty="0">
                <a:solidFill>
                  <a:srgbClr val="FFC000"/>
                </a:solidFill>
              </a:rPr>
              <a:t>deep neural network </a:t>
            </a:r>
            <a:r>
              <a:rPr lang="en-US" altLang="zh-CN" sz="1800" dirty="0">
                <a:solidFill>
                  <a:srgbClr val="ADADAD"/>
                </a:solidFill>
              </a:rPr>
              <a:t>to solve this </a:t>
            </a:r>
            <a:r>
              <a:rPr lang="en-US" altLang="zh-CN" sz="1800" dirty="0">
                <a:solidFill>
                  <a:srgbClr val="FFC000"/>
                </a:solidFill>
              </a:rPr>
              <a:t>non-linear </a:t>
            </a:r>
            <a:r>
              <a:rPr lang="en-US" altLang="zh-CN" sz="1800" dirty="0">
                <a:solidFill>
                  <a:srgbClr val="ADADAD"/>
                </a:solidFill>
              </a:rPr>
              <a:t>problem.</a:t>
            </a:r>
          </a:p>
        </p:txBody>
      </p:sp>
      <p:sp>
        <p:nvSpPr>
          <p:cNvPr id="2" name="标题 1"/>
          <p:cNvSpPr>
            <a:spLocks noGrp="1"/>
          </p:cNvSpPr>
          <p:nvPr>
            <p:ph type="title"/>
          </p:nvPr>
        </p:nvSpPr>
        <p:spPr>
          <a:xfrm>
            <a:off x="298764" y="242860"/>
            <a:ext cx="8664166" cy="742950"/>
          </a:xfrm>
        </p:spPr>
        <p:txBody>
          <a:bodyPr>
            <a:noAutofit/>
          </a:bodyPr>
          <a:lstStyle/>
          <a:p>
            <a:r>
              <a:rPr lang="en-US" altLang="zh-CN" dirty="0"/>
              <a:t>N-</a:t>
            </a:r>
            <a:r>
              <a:rPr lang="en-US" altLang="zh-CN" dirty="0" err="1"/>
              <a:t>tuplewise</a:t>
            </a:r>
            <a:r>
              <a:rPr lang="en-US" altLang="zh-CN" dirty="0"/>
              <a:t> similarity requires non-linear model</a:t>
            </a:r>
            <a:endParaRPr lang="zh-CN" altLang="en-US" dirty="0"/>
          </a:p>
        </p:txBody>
      </p:sp>
      <p:sp>
        <p:nvSpPr>
          <p:cNvPr id="4" name="灯片编号占位符 3"/>
          <p:cNvSpPr>
            <a:spLocks noGrp="1"/>
          </p:cNvSpPr>
          <p:nvPr>
            <p:ph type="sldNum" sz="quarter" idx="12"/>
          </p:nvPr>
        </p:nvSpPr>
        <p:spPr/>
        <p:txBody>
          <a:bodyPr/>
          <a:lstStyle/>
          <a:p>
            <a:fld id="{0CFEC368-1D7A-4F81-ABF6-AE0E36BAF64C}" type="slidenum">
              <a:rPr lang="en-US" smtClean="0"/>
              <a:pPr/>
              <a:t>65</a:t>
            </a:fld>
            <a:endParaRPr lang="en-US"/>
          </a:p>
        </p:txBody>
      </p:sp>
      <p:pic>
        <p:nvPicPr>
          <p:cNvPr id="5" name="图片 4"/>
          <p:cNvPicPr>
            <a:picLocks noChangeAspect="1"/>
          </p:cNvPicPr>
          <p:nvPr/>
        </p:nvPicPr>
        <p:blipFill>
          <a:blip r:embed="rId3"/>
          <a:stretch>
            <a:fillRect/>
          </a:stretch>
        </p:blipFill>
        <p:spPr>
          <a:xfrm>
            <a:off x="2094672" y="1628790"/>
            <a:ext cx="4514850" cy="1708567"/>
          </a:xfrm>
          <a:prstGeom prst="rect">
            <a:avLst/>
          </a:prstGeom>
        </p:spPr>
      </p:pic>
      <p:pic>
        <p:nvPicPr>
          <p:cNvPr id="8" name="图片 7"/>
          <p:cNvPicPr>
            <a:picLocks noChangeAspect="1"/>
          </p:cNvPicPr>
          <p:nvPr/>
        </p:nvPicPr>
        <p:blipFill>
          <a:blip r:embed="rId4"/>
          <a:stretch>
            <a:fillRect/>
          </a:stretch>
        </p:blipFill>
        <p:spPr>
          <a:xfrm>
            <a:off x="2094673" y="3448243"/>
            <a:ext cx="4514850" cy="507206"/>
          </a:xfrm>
          <a:prstGeom prst="rect">
            <a:avLst/>
          </a:prstGeom>
        </p:spPr>
      </p:pic>
      <p:sp>
        <p:nvSpPr>
          <p:cNvPr id="7" name="矩形 6"/>
          <p:cNvSpPr/>
          <p:nvPr/>
        </p:nvSpPr>
        <p:spPr>
          <a:xfrm>
            <a:off x="1459185" y="4814473"/>
            <a:ext cx="6074249" cy="261610"/>
          </a:xfrm>
          <a:prstGeom prst="rect">
            <a:avLst/>
          </a:prstGeom>
        </p:spPr>
        <p:txBody>
          <a:bodyPr wrap="square">
            <a:spAutoFit/>
          </a:bodyPr>
          <a:lstStyle/>
          <a:p>
            <a:pPr algn="ctr"/>
            <a:r>
              <a:rPr lang="en-US" altLang="zh-CN" sz="1100" dirty="0" err="1">
                <a:solidFill>
                  <a:schemeClr val="bg1">
                    <a:lumMod val="25000"/>
                    <a:lumOff val="75000"/>
                  </a:schemeClr>
                </a:solidFill>
              </a:rPr>
              <a:t>Ke</a:t>
            </a:r>
            <a:r>
              <a:rPr lang="en-US" altLang="zh-CN" sz="1100" dirty="0">
                <a:solidFill>
                  <a:schemeClr val="bg1">
                    <a:lumMod val="25000"/>
                    <a:lumOff val="75000"/>
                  </a:schemeClr>
                </a:solidFill>
              </a:rPr>
              <a:t> </a:t>
            </a:r>
            <a:r>
              <a:rPr lang="en-US" altLang="zh-CN" sz="1100" dirty="0" err="1">
                <a:solidFill>
                  <a:schemeClr val="bg1">
                    <a:lumMod val="25000"/>
                    <a:lumOff val="75000"/>
                  </a:schemeClr>
                </a:solidFill>
              </a:rPr>
              <a:t>Tu</a:t>
            </a:r>
            <a:r>
              <a:rPr lang="en-US" altLang="zh-CN" sz="1100" dirty="0">
                <a:solidFill>
                  <a:schemeClr val="bg1">
                    <a:lumMod val="25000"/>
                    <a:lumOff val="75000"/>
                  </a:schemeClr>
                </a:solidFill>
              </a:rPr>
              <a:t>, </a:t>
            </a:r>
            <a:r>
              <a:rPr lang="en-US" altLang="zh-CN" sz="1100" dirty="0" smtClean="0">
                <a:solidFill>
                  <a:schemeClr val="bg1">
                    <a:lumMod val="25000"/>
                    <a:lumOff val="75000"/>
                  </a:schemeClr>
                </a:solidFill>
              </a:rPr>
              <a:t>et al. Structural </a:t>
            </a:r>
            <a:r>
              <a:rPr lang="en-US" altLang="zh-CN" sz="1100" dirty="0">
                <a:solidFill>
                  <a:schemeClr val="bg1">
                    <a:lumMod val="25000"/>
                    <a:lumOff val="75000"/>
                  </a:schemeClr>
                </a:solidFill>
              </a:rPr>
              <a:t>Deep Embedding for Hyper-Networks. </a:t>
            </a:r>
            <a:r>
              <a:rPr lang="en-US" altLang="zh-CN" sz="1100" b="1" i="1" dirty="0">
                <a:solidFill>
                  <a:schemeClr val="bg1">
                    <a:lumMod val="25000"/>
                    <a:lumOff val="75000"/>
                  </a:schemeClr>
                </a:solidFill>
              </a:rPr>
              <a:t>AAAI</a:t>
            </a:r>
            <a:r>
              <a:rPr lang="en-US" altLang="zh-CN" sz="1100" dirty="0">
                <a:solidFill>
                  <a:schemeClr val="bg1">
                    <a:lumMod val="25000"/>
                    <a:lumOff val="75000"/>
                  </a:schemeClr>
                </a:solidFill>
              </a:rPr>
              <a:t>, 2018. </a:t>
            </a:r>
          </a:p>
        </p:txBody>
      </p:sp>
    </p:spTree>
    <p:extLst>
      <p:ext uri="{BB962C8B-B14F-4D97-AF65-F5344CB8AC3E}">
        <p14:creationId xmlns:p14="http://schemas.microsoft.com/office/powerpoint/2010/main" val="30709923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4636" y="251520"/>
            <a:ext cx="8520600" cy="572700"/>
          </a:xfrm>
        </p:spPr>
        <p:txBody>
          <a:bodyPr>
            <a:noAutofit/>
          </a:bodyPr>
          <a:lstStyle/>
          <a:p>
            <a:r>
              <a:rPr lang="en-US" altLang="zh-CN" b="1" dirty="0">
                <a:latin typeface="Microsoft YaHei" charset="-122"/>
                <a:ea typeface="Microsoft YaHei" charset="-122"/>
                <a:cs typeface="Microsoft YaHei" charset="-122"/>
              </a:rPr>
              <a:t>First-</a:t>
            </a:r>
            <a:r>
              <a:rPr lang="zh-CN" altLang="en-US" b="1" dirty="0">
                <a:latin typeface="Microsoft YaHei" charset="-122"/>
                <a:ea typeface="Microsoft YaHei" charset="-122"/>
                <a:cs typeface="Microsoft YaHei" charset="-122"/>
              </a:rPr>
              <a:t> </a:t>
            </a:r>
            <a:r>
              <a:rPr lang="en-US" altLang="zh-CN" b="1" dirty="0">
                <a:latin typeface="Microsoft YaHei" charset="-122"/>
                <a:ea typeface="Microsoft YaHei" charset="-122"/>
                <a:cs typeface="Microsoft YaHei" charset="-122"/>
              </a:rPr>
              <a:t>and</a:t>
            </a:r>
            <a:r>
              <a:rPr lang="zh-CN" altLang="en-US" b="1" dirty="0">
                <a:latin typeface="Microsoft YaHei" charset="-122"/>
                <a:ea typeface="Microsoft YaHei" charset="-122"/>
                <a:cs typeface="Microsoft YaHei" charset="-122"/>
              </a:rPr>
              <a:t> </a:t>
            </a:r>
            <a:r>
              <a:rPr lang="en-US" altLang="zh-CN" b="1" dirty="0">
                <a:latin typeface="Microsoft YaHei" charset="-122"/>
                <a:ea typeface="Microsoft YaHei" charset="-122"/>
                <a:cs typeface="Microsoft YaHei" charset="-122"/>
              </a:rPr>
              <a:t>second-order</a:t>
            </a:r>
            <a:r>
              <a:rPr lang="zh-CN" altLang="en-US" b="1" dirty="0">
                <a:latin typeface="Microsoft YaHei" charset="-122"/>
                <a:ea typeface="Microsoft YaHei" charset="-122"/>
                <a:cs typeface="Microsoft YaHei" charset="-122"/>
              </a:rPr>
              <a:t> </a:t>
            </a:r>
            <a:r>
              <a:rPr lang="en-US" altLang="zh-CN" b="1" dirty="0">
                <a:latin typeface="Microsoft YaHei" charset="-122"/>
                <a:ea typeface="Microsoft YaHei" charset="-122"/>
                <a:cs typeface="Microsoft YaHei" charset="-122"/>
              </a:rPr>
              <a:t>proximities</a:t>
            </a:r>
            <a:endParaRPr lang="zh-CN" altLang="en-US" dirty="0"/>
          </a:p>
        </p:txBody>
      </p:sp>
      <p:sp>
        <p:nvSpPr>
          <p:cNvPr id="4" name="灯片编号占位符 3"/>
          <p:cNvSpPr>
            <a:spLocks noGrp="1"/>
          </p:cNvSpPr>
          <p:nvPr>
            <p:ph type="sldNum" sz="quarter" idx="12"/>
          </p:nvPr>
        </p:nvSpPr>
        <p:spPr/>
        <p:txBody>
          <a:bodyPr/>
          <a:lstStyle/>
          <a:p>
            <a:fld id="{0CFEC368-1D7A-4F81-ABF6-AE0E36BAF64C}" type="slidenum">
              <a:rPr lang="en-US" smtClean="0"/>
              <a:pPr/>
              <a:t>66</a:t>
            </a:fld>
            <a:endParaRPr lang="en-US"/>
          </a:p>
        </p:txBody>
      </p:sp>
      <p:grpSp>
        <p:nvGrpSpPr>
          <p:cNvPr id="6" name="组合 5"/>
          <p:cNvGrpSpPr/>
          <p:nvPr/>
        </p:nvGrpSpPr>
        <p:grpSpPr>
          <a:xfrm>
            <a:off x="1780071" y="1668032"/>
            <a:ext cx="2143857" cy="1290659"/>
            <a:chOff x="-469242" y="994225"/>
            <a:chExt cx="4978251" cy="2614484"/>
          </a:xfrm>
          <a:effectLst>
            <a:outerShdw blurRad="50800" dist="38100" dir="2700000" algn="tl" rotWithShape="0">
              <a:prstClr val="black">
                <a:alpha val="40000"/>
              </a:prstClr>
            </a:outerShdw>
          </a:effectLst>
        </p:grpSpPr>
        <mc:AlternateContent xmlns:mc="http://schemas.openxmlformats.org/markup-compatibility/2006" xmlns:a14="http://schemas.microsoft.com/office/drawing/2010/main">
          <mc:Choice Requires="a14">
            <p:sp>
              <p:nvSpPr>
                <p:cNvPr id="11" name="椭圆 10"/>
                <p:cNvSpPr>
                  <a:spLocks/>
                </p:cNvSpPr>
                <p:nvPr/>
              </p:nvSpPr>
              <p:spPr>
                <a:xfrm>
                  <a:off x="792136" y="2793676"/>
                  <a:ext cx="626967" cy="546938"/>
                </a:xfrm>
                <a:prstGeom prst="ellipse">
                  <a:avLst/>
                </a:prstGeom>
                <a:solidFill>
                  <a:schemeClr val="accent6">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r>
                          <a:rPr lang="en-US" altLang="zh-CN" sz="1050" i="1" dirty="0" smtClean="0">
                            <a:solidFill>
                              <a:schemeClr val="bg1"/>
                            </a:solidFill>
                            <a:latin typeface="Cambria Math" panose="02040503050406030204" pitchFamily="18" charset="0"/>
                          </a:rPr>
                          <m:t>𝐶</m:t>
                        </m:r>
                      </m:oMath>
                    </m:oMathPara>
                  </a14:m>
                  <a:endParaRPr lang="zh-CN" altLang="en-US" sz="1050" dirty="0">
                    <a:solidFill>
                      <a:schemeClr val="tx1"/>
                    </a:solidFill>
                  </a:endParaRPr>
                </a:p>
              </p:txBody>
            </p:sp>
          </mc:Choice>
          <mc:Fallback xmlns="">
            <p:sp>
              <p:nvSpPr>
                <p:cNvPr id="11" name="椭圆 10"/>
                <p:cNvSpPr>
                  <a:spLocks noRot="1" noChangeAspect="1" noMove="1" noResize="1" noEditPoints="1" noAdjustHandles="1" noChangeArrowheads="1" noChangeShapeType="1" noTextEdit="1"/>
                </p:cNvSpPr>
                <p:nvPr/>
              </p:nvSpPr>
              <p:spPr>
                <a:xfrm>
                  <a:off x="792136" y="2793676"/>
                  <a:ext cx="626967" cy="546938"/>
                </a:xfrm>
                <a:prstGeom prst="ellipse">
                  <a:avLst/>
                </a:prstGeom>
                <a:blipFill>
                  <a:blip r:embed="rId3"/>
                  <a:stretch>
                    <a:fillRect/>
                  </a:stretch>
                </a:blipFill>
                <a:ln>
                  <a:solidFill>
                    <a:schemeClr val="accent1">
                      <a:lumMod val="40000"/>
                      <a:lumOff val="60000"/>
                    </a:schemeClr>
                  </a:solidFill>
                </a:ln>
              </p:spPr>
              <p:txBody>
                <a:bodyPr/>
                <a:lstStyle/>
                <a:p>
                  <a:r>
                    <a:rPr lang="zh-CN" altLang="en-US">
                      <a:noFill/>
                    </a:rPr>
                    <a:t> </a:t>
                  </a:r>
                </a:p>
              </p:txBody>
            </p:sp>
          </mc:Fallback>
        </mc:AlternateContent>
        <p:sp>
          <p:nvSpPr>
            <p:cNvPr id="13" name="椭圆 12"/>
            <p:cNvSpPr/>
            <p:nvPr/>
          </p:nvSpPr>
          <p:spPr>
            <a:xfrm rot="19653199">
              <a:off x="-469242" y="1866239"/>
              <a:ext cx="3955500" cy="1501985"/>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grpSp>
          <p:nvGrpSpPr>
            <p:cNvPr id="15" name="组合 14"/>
            <p:cNvGrpSpPr/>
            <p:nvPr/>
          </p:nvGrpSpPr>
          <p:grpSpPr>
            <a:xfrm>
              <a:off x="887824" y="1666908"/>
              <a:ext cx="3621185" cy="1941801"/>
              <a:chOff x="887824" y="1666908"/>
              <a:chExt cx="3621185" cy="1941801"/>
            </a:xfrm>
          </p:grpSpPr>
          <mc:AlternateContent xmlns:mc="http://schemas.openxmlformats.org/markup-compatibility/2006" xmlns:a14="http://schemas.microsoft.com/office/drawing/2010/main">
            <mc:Choice Requires="a14">
              <p:sp>
                <p:nvSpPr>
                  <p:cNvPr id="18" name="矩形 17"/>
                  <p:cNvSpPr>
                    <a:spLocks noChangeAspect="1"/>
                  </p:cNvSpPr>
                  <p:nvPr/>
                </p:nvSpPr>
                <p:spPr>
                  <a:xfrm>
                    <a:off x="2144747" y="2225426"/>
                    <a:ext cx="508044" cy="508043"/>
                  </a:xfrm>
                  <a:prstGeom prst="rect">
                    <a:avLst/>
                  </a:prstGeom>
                  <a:solidFill>
                    <a:schemeClr val="accent2">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r>
                            <a:rPr lang="en-US" altLang="zh-CN" sz="1050" i="1" dirty="0" smtClean="0">
                              <a:solidFill>
                                <a:schemeClr val="bg1"/>
                              </a:solidFill>
                              <a:latin typeface="Cambria Math" panose="02040503050406030204" pitchFamily="18" charset="0"/>
                            </a:rPr>
                            <m:t>𝐵</m:t>
                          </m:r>
                        </m:oMath>
                      </m:oMathPara>
                    </a14:m>
                    <a:endParaRPr lang="zh-CN" altLang="en-US" sz="1050" dirty="0">
                      <a:solidFill>
                        <a:schemeClr val="bg1"/>
                      </a:solidFill>
                    </a:endParaRPr>
                  </a:p>
                </p:txBody>
              </p:sp>
            </mc:Choice>
            <mc:Fallback xmlns="">
              <p:sp>
                <p:nvSpPr>
                  <p:cNvPr id="18" name="矩形 17"/>
                  <p:cNvSpPr>
                    <a:spLocks noRot="1" noChangeAspect="1" noMove="1" noResize="1" noEditPoints="1" noAdjustHandles="1" noChangeArrowheads="1" noChangeShapeType="1" noTextEdit="1"/>
                  </p:cNvSpPr>
                  <p:nvPr/>
                </p:nvSpPr>
                <p:spPr>
                  <a:xfrm>
                    <a:off x="2144747" y="2225426"/>
                    <a:ext cx="508044" cy="508043"/>
                  </a:xfrm>
                  <a:prstGeom prst="rect">
                    <a:avLst/>
                  </a:prstGeom>
                  <a:blipFill>
                    <a:blip r:embed="rId4"/>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椭圆 18"/>
                  <p:cNvSpPr>
                    <a:spLocks/>
                  </p:cNvSpPr>
                  <p:nvPr/>
                </p:nvSpPr>
                <p:spPr>
                  <a:xfrm>
                    <a:off x="3122993" y="3061771"/>
                    <a:ext cx="626967" cy="546938"/>
                  </a:xfrm>
                  <a:prstGeom prst="ellipse">
                    <a:avLst/>
                  </a:prstGeom>
                  <a:solidFill>
                    <a:schemeClr val="accent6">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algn="ctr"/>
                    <a14:m>
                      <m:oMathPara xmlns:m="http://schemas.openxmlformats.org/officeDocument/2006/math">
                        <m:oMathParaPr>
                          <m:jc m:val="centerGroup"/>
                        </m:oMathParaPr>
                        <m:oMath xmlns:m="http://schemas.openxmlformats.org/officeDocument/2006/math">
                          <m:r>
                            <a:rPr lang="en-US" altLang="zh-CN" sz="1050" i="1" smtClean="0">
                              <a:solidFill>
                                <a:schemeClr val="bg1"/>
                              </a:solidFill>
                              <a:latin typeface="Cambria Math" panose="02040503050406030204" pitchFamily="18" charset="0"/>
                            </a:rPr>
                            <m:t>𝐷</m:t>
                          </m:r>
                        </m:oMath>
                      </m:oMathPara>
                    </a14:m>
                    <a:endParaRPr lang="zh-CN" altLang="en-US" sz="1050" dirty="0">
                      <a:solidFill>
                        <a:schemeClr val="bg1"/>
                      </a:solidFill>
                    </a:endParaRPr>
                  </a:p>
                </p:txBody>
              </p:sp>
            </mc:Choice>
            <mc:Fallback xmlns="">
              <p:sp>
                <p:nvSpPr>
                  <p:cNvPr id="19" name="椭圆 18"/>
                  <p:cNvSpPr>
                    <a:spLocks noRot="1" noChangeAspect="1" noMove="1" noResize="1" noEditPoints="1" noAdjustHandles="1" noChangeArrowheads="1" noChangeShapeType="1" noTextEdit="1"/>
                  </p:cNvSpPr>
                  <p:nvPr/>
                </p:nvSpPr>
                <p:spPr>
                  <a:xfrm>
                    <a:off x="3122993" y="3061771"/>
                    <a:ext cx="626967" cy="546938"/>
                  </a:xfrm>
                  <a:prstGeom prst="ellipse">
                    <a:avLst/>
                  </a:prstGeom>
                  <a:blipFill>
                    <a:blip r:embed="rId5"/>
                    <a:stretch>
                      <a:fillRect/>
                    </a:stretch>
                  </a:blipFill>
                  <a:ln>
                    <a:solidFill>
                      <a:schemeClr val="accent1">
                        <a:lumMod val="40000"/>
                        <a:lumOff val="60000"/>
                      </a:schemeClr>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等腰三角形 19"/>
                  <p:cNvSpPr>
                    <a:spLocks noChangeAspect="1"/>
                  </p:cNvSpPr>
                  <p:nvPr/>
                </p:nvSpPr>
                <p:spPr>
                  <a:xfrm>
                    <a:off x="1573761" y="1666908"/>
                    <a:ext cx="532264" cy="470862"/>
                  </a:xfrm>
                  <a:prstGeom prst="triangle">
                    <a:avLst/>
                  </a:prstGeom>
                  <a:solidFill>
                    <a:schemeClr val="accent1">
                      <a:lumMod val="60000"/>
                      <a:lumOff val="40000"/>
                    </a:schemeClr>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35000" bIns="81000" rtlCol="0" anchor="ctr"/>
                  <a:lstStyle/>
                  <a:p>
                    <a:pPr algn="ctr"/>
                    <a14:m>
                      <m:oMathPara xmlns:m="http://schemas.openxmlformats.org/officeDocument/2006/math">
                        <m:oMathParaPr>
                          <m:jc m:val="centerGroup"/>
                        </m:oMathParaPr>
                        <m:oMath xmlns:m="http://schemas.openxmlformats.org/officeDocument/2006/math">
                          <m:r>
                            <a:rPr lang="en-US" altLang="zh-CN" sz="1050" i="1" dirty="0" smtClean="0">
                              <a:solidFill>
                                <a:schemeClr val="bg1"/>
                              </a:solidFill>
                              <a:latin typeface="Cambria Math" panose="02040503050406030204" pitchFamily="18" charset="0"/>
                            </a:rPr>
                            <m:t>𝐴</m:t>
                          </m:r>
                        </m:oMath>
                      </m:oMathPara>
                    </a14:m>
                    <a:endParaRPr lang="en-US" altLang="zh-CN" sz="1050" dirty="0">
                      <a:solidFill>
                        <a:schemeClr val="bg1"/>
                      </a:solidFill>
                    </a:endParaRPr>
                  </a:p>
                </p:txBody>
              </p:sp>
            </mc:Choice>
            <mc:Fallback xmlns="">
              <p:sp>
                <p:nvSpPr>
                  <p:cNvPr id="20" name="等腰三角形 19"/>
                  <p:cNvSpPr>
                    <a:spLocks noRot="1" noChangeAspect="1" noMove="1" noResize="1" noEditPoints="1" noAdjustHandles="1" noChangeArrowheads="1" noChangeShapeType="1" noTextEdit="1"/>
                  </p:cNvSpPr>
                  <p:nvPr/>
                </p:nvSpPr>
                <p:spPr>
                  <a:xfrm>
                    <a:off x="1573761" y="1666908"/>
                    <a:ext cx="532264" cy="470862"/>
                  </a:xfrm>
                  <a:prstGeom prst="triangle">
                    <a:avLst/>
                  </a:prstGeom>
                  <a:blipFill>
                    <a:blip r:embed="rId6"/>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sp>
            <p:nvSpPr>
              <p:cNvPr id="21" name="椭圆 20"/>
              <p:cNvSpPr/>
              <p:nvPr/>
            </p:nvSpPr>
            <p:spPr>
              <a:xfrm rot="2569892">
                <a:off x="887824" y="2062139"/>
                <a:ext cx="3621185" cy="1200786"/>
              </a:xfrm>
              <a:prstGeom prst="ellipse">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grpSp>
        <mc:AlternateContent xmlns:mc="http://schemas.openxmlformats.org/markup-compatibility/2006" xmlns:a14="http://schemas.microsoft.com/office/drawing/2010/main">
          <mc:Choice Requires="a14">
            <p:sp>
              <p:nvSpPr>
                <p:cNvPr id="16" name="文本框 15"/>
                <p:cNvSpPr txBox="1"/>
                <p:nvPr/>
              </p:nvSpPr>
              <p:spPr>
                <a:xfrm>
                  <a:off x="1022543" y="994225"/>
                  <a:ext cx="907059" cy="5143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tx1"/>
                                </a:solidFill>
                                <a:latin typeface="Cambria Math" panose="02040503050406030204" pitchFamily="18" charset="0"/>
                                <a:ea typeface="+mj-ea"/>
                              </a:rPr>
                            </m:ctrlPr>
                          </m:sSubPr>
                          <m:e>
                            <m:r>
                              <a:rPr lang="en-US" altLang="zh-CN" sz="1050" b="1" i="1" dirty="0">
                                <a:solidFill>
                                  <a:schemeClr val="tx1"/>
                                </a:solidFill>
                                <a:latin typeface="Cambria Math" panose="02040503050406030204" pitchFamily="18" charset="0"/>
                                <a:ea typeface="+mj-ea"/>
                              </a:rPr>
                              <m:t>𝒆</m:t>
                            </m:r>
                          </m:e>
                          <m:sub>
                            <m:r>
                              <a:rPr lang="en-US" altLang="zh-CN" sz="1050" b="1" i="1" dirty="0">
                                <a:solidFill>
                                  <a:schemeClr val="tx1"/>
                                </a:solidFill>
                                <a:latin typeface="Cambria Math" panose="02040503050406030204" pitchFamily="18" charset="0"/>
                                <a:ea typeface="+mj-ea"/>
                              </a:rPr>
                              <m:t>𝟏</m:t>
                            </m:r>
                          </m:sub>
                        </m:sSub>
                      </m:oMath>
                    </m:oMathPara>
                  </a14:m>
                  <a:endParaRPr lang="zh-CN" altLang="en-US" sz="1050" b="1" dirty="0">
                    <a:solidFill>
                      <a:schemeClr val="tx1"/>
                    </a:solidFill>
                    <a:latin typeface="+mj-ea"/>
                    <a:ea typeface="+mj-ea"/>
                  </a:endParaRPr>
                </a:p>
              </p:txBody>
            </p:sp>
          </mc:Choice>
          <mc:Fallback xmlns="">
            <p:sp>
              <p:nvSpPr>
                <p:cNvPr id="16" name="文本框 15"/>
                <p:cNvSpPr txBox="1">
                  <a:spLocks noRot="1" noChangeAspect="1" noMove="1" noResize="1" noEditPoints="1" noAdjustHandles="1" noChangeArrowheads="1" noChangeShapeType="1" noTextEdit="1"/>
                </p:cNvSpPr>
                <p:nvPr/>
              </p:nvSpPr>
              <p:spPr>
                <a:xfrm>
                  <a:off x="1022543" y="994225"/>
                  <a:ext cx="907059" cy="514357"/>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p:cNvSpPr txBox="1"/>
                <p:nvPr/>
              </p:nvSpPr>
              <p:spPr>
                <a:xfrm>
                  <a:off x="2698416" y="1148429"/>
                  <a:ext cx="907059" cy="5143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050" b="1" i="1" dirty="0" smtClean="0">
                                <a:solidFill>
                                  <a:schemeClr val="tx1"/>
                                </a:solidFill>
                                <a:latin typeface="Cambria Math" panose="02040503050406030204" pitchFamily="18" charset="0"/>
                                <a:ea typeface="+mj-ea"/>
                              </a:rPr>
                            </m:ctrlPr>
                          </m:sSubPr>
                          <m:e>
                            <m:r>
                              <a:rPr lang="en-US" altLang="zh-CN" sz="1050" b="1" i="1" dirty="0">
                                <a:solidFill>
                                  <a:schemeClr val="tx1"/>
                                </a:solidFill>
                                <a:latin typeface="Cambria Math" panose="02040503050406030204" pitchFamily="18" charset="0"/>
                                <a:ea typeface="+mj-ea"/>
                              </a:rPr>
                              <m:t>𝒆</m:t>
                            </m:r>
                          </m:e>
                          <m:sub>
                            <m:r>
                              <a:rPr lang="en-US" altLang="zh-CN" sz="1050" b="1" i="1" dirty="0">
                                <a:solidFill>
                                  <a:schemeClr val="tx1"/>
                                </a:solidFill>
                                <a:latin typeface="Cambria Math" panose="02040503050406030204" pitchFamily="18" charset="0"/>
                                <a:ea typeface="+mj-ea"/>
                              </a:rPr>
                              <m:t>𝟐</m:t>
                            </m:r>
                          </m:sub>
                        </m:sSub>
                      </m:oMath>
                    </m:oMathPara>
                  </a14:m>
                  <a:endParaRPr lang="zh-CN" altLang="en-US" sz="1050" b="1" dirty="0">
                    <a:solidFill>
                      <a:schemeClr val="tx1"/>
                    </a:solidFill>
                    <a:latin typeface="+mj-ea"/>
                    <a:ea typeface="+mj-ea"/>
                  </a:endParaRPr>
                </a:p>
              </p:txBody>
            </p:sp>
          </mc:Choice>
          <mc:Fallback xmlns="">
            <p:sp>
              <p:nvSpPr>
                <p:cNvPr id="17" name="文本框 16"/>
                <p:cNvSpPr txBox="1">
                  <a:spLocks noRot="1" noChangeAspect="1" noMove="1" noResize="1" noEditPoints="1" noAdjustHandles="1" noChangeArrowheads="1" noChangeShapeType="1" noTextEdit="1"/>
                </p:cNvSpPr>
                <p:nvPr/>
              </p:nvSpPr>
              <p:spPr>
                <a:xfrm>
                  <a:off x="2698416" y="1148429"/>
                  <a:ext cx="907059" cy="514357"/>
                </a:xfrm>
                <a:prstGeom prst="rect">
                  <a:avLst/>
                </a:prstGeom>
                <a:blipFill>
                  <a:blip r:embed="rId8"/>
                  <a:stretch>
                    <a:fillRect/>
                  </a:stretch>
                </a:blipFill>
              </p:spPr>
              <p:txBody>
                <a:bodyPr/>
                <a:lstStyle/>
                <a:p>
                  <a:r>
                    <a:rPr lang="zh-CN" altLang="en-US">
                      <a:noFill/>
                    </a:rPr>
                    <a:t> </a:t>
                  </a:r>
                </a:p>
              </p:txBody>
            </p:sp>
          </mc:Fallback>
        </mc:AlternateContent>
      </p:grpSp>
      <p:sp>
        <p:nvSpPr>
          <p:cNvPr id="23" name="文本框 22"/>
          <p:cNvSpPr txBox="1"/>
          <p:nvPr/>
        </p:nvSpPr>
        <p:spPr>
          <a:xfrm>
            <a:off x="6188617" y="1877409"/>
            <a:ext cx="1085385" cy="422468"/>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050" b="1" dirty="0">
                <a:solidFill>
                  <a:schemeClr val="tx1"/>
                </a:solidFill>
              </a:rPr>
              <a:t>first-order proximity</a:t>
            </a:r>
            <a:endParaRPr lang="zh-CN" altLang="en-US" sz="1050" b="1" dirty="0">
              <a:solidFill>
                <a:schemeClr val="tx1"/>
              </a:solidFill>
            </a:endParaRPr>
          </a:p>
        </p:txBody>
      </p:sp>
      <p:sp>
        <p:nvSpPr>
          <p:cNvPr id="24" name="文本框 23"/>
          <p:cNvSpPr txBox="1"/>
          <p:nvPr/>
        </p:nvSpPr>
        <p:spPr>
          <a:xfrm>
            <a:off x="6188617" y="2401223"/>
            <a:ext cx="1085385" cy="422468"/>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050" b="1" dirty="0">
                <a:solidFill>
                  <a:schemeClr val="tx1"/>
                </a:solidFill>
              </a:rPr>
              <a:t>second-order proximity</a:t>
            </a:r>
            <a:endParaRPr lang="zh-CN" altLang="en-US" sz="1050" b="1" dirty="0">
              <a:solidFill>
                <a:schemeClr val="tx1"/>
              </a:solidFill>
            </a:endParaRPr>
          </a:p>
        </p:txBody>
      </p:sp>
      <p:sp>
        <p:nvSpPr>
          <p:cNvPr id="25" name="左大括号 24"/>
          <p:cNvSpPr/>
          <p:nvPr/>
        </p:nvSpPr>
        <p:spPr>
          <a:xfrm>
            <a:off x="4441081" y="1863096"/>
            <a:ext cx="261562" cy="1020604"/>
          </a:xfrm>
          <a:prstGeom prst="leftBrace">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50"/>
          </a:p>
        </p:txBody>
      </p:sp>
      <p:sp>
        <p:nvSpPr>
          <p:cNvPr id="26" name="矩形 25"/>
          <p:cNvSpPr/>
          <p:nvPr/>
        </p:nvSpPr>
        <p:spPr>
          <a:xfrm>
            <a:off x="4360163" y="1594391"/>
            <a:ext cx="3017310" cy="1613665"/>
          </a:xfrm>
          <a:prstGeom prst="rect">
            <a:avLst/>
          </a:prstGeom>
          <a:no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mc:AlternateContent xmlns:mc="http://schemas.openxmlformats.org/markup-compatibility/2006" xmlns:a14="http://schemas.microsoft.com/office/drawing/2010/main">
        <mc:Choice Requires="a14">
          <p:sp>
            <p:nvSpPr>
              <p:cNvPr id="27" name="文本框 26"/>
              <p:cNvSpPr txBox="1"/>
              <p:nvPr/>
            </p:nvSpPr>
            <p:spPr>
              <a:xfrm>
                <a:off x="4680012" y="1877409"/>
                <a:ext cx="1372742" cy="422468"/>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050" b="1" dirty="0">
                    <a:solidFill>
                      <a:schemeClr val="tx1"/>
                    </a:solidFill>
                  </a:rPr>
                  <a:t>Node </a:t>
                </a:r>
                <a14:m>
                  <m:oMath xmlns:m="http://schemas.openxmlformats.org/officeDocument/2006/math">
                    <m:r>
                      <a:rPr lang="en-US" altLang="zh-CN" sz="1050" b="1" i="1">
                        <a:solidFill>
                          <a:schemeClr val="tx1"/>
                        </a:solidFill>
                        <a:latin typeface="Cambria Math" panose="02040503050406030204" pitchFamily="18" charset="0"/>
                      </a:rPr>
                      <m:t>𝑨</m:t>
                    </m:r>
                    <m:r>
                      <a:rPr lang="en-US" altLang="zh-CN" sz="1050" b="1" i="1">
                        <a:solidFill>
                          <a:schemeClr val="tx1"/>
                        </a:solidFill>
                        <a:latin typeface="Cambria Math" panose="02040503050406030204" pitchFamily="18" charset="0"/>
                      </a:rPr>
                      <m:t>−</m:t>
                    </m:r>
                    <m:r>
                      <a:rPr lang="en-US" altLang="zh-CN" sz="1050" b="1" i="1">
                        <a:solidFill>
                          <a:schemeClr val="tx1"/>
                        </a:solidFill>
                        <a:latin typeface="Cambria Math" panose="02040503050406030204" pitchFamily="18" charset="0"/>
                      </a:rPr>
                      <m:t>𝑩</m:t>
                    </m:r>
                    <m:r>
                      <a:rPr lang="en-US" altLang="zh-CN" sz="1050" b="1" i="1">
                        <a:solidFill>
                          <a:schemeClr val="tx1"/>
                        </a:solidFill>
                        <a:latin typeface="Cambria Math" panose="02040503050406030204" pitchFamily="18" charset="0"/>
                      </a:rPr>
                      <m:t>−</m:t>
                    </m:r>
                    <m:r>
                      <a:rPr lang="en-US" altLang="zh-CN" sz="1050" b="1" i="1">
                        <a:solidFill>
                          <a:schemeClr val="tx1"/>
                        </a:solidFill>
                        <a:latin typeface="Cambria Math" panose="02040503050406030204" pitchFamily="18" charset="0"/>
                      </a:rPr>
                      <m:t>𝑪</m:t>
                    </m:r>
                  </m:oMath>
                </a14:m>
                <a:endParaRPr lang="zh-CN" altLang="en-US" sz="1050" b="1" dirty="0">
                  <a:solidFill>
                    <a:schemeClr val="tx1"/>
                  </a:solidFill>
                </a:endParaRPr>
              </a:p>
            </p:txBody>
          </p:sp>
        </mc:Choice>
        <mc:Fallback xmlns="">
          <p:sp>
            <p:nvSpPr>
              <p:cNvPr id="27" name="文本框 26"/>
              <p:cNvSpPr txBox="1">
                <a:spLocks noRot="1" noChangeAspect="1" noMove="1" noResize="1" noEditPoints="1" noAdjustHandles="1" noChangeArrowheads="1" noChangeShapeType="1" noTextEdit="1"/>
              </p:cNvSpPr>
              <p:nvPr/>
            </p:nvSpPr>
            <p:spPr>
              <a:xfrm>
                <a:off x="4680012" y="1877409"/>
                <a:ext cx="1372742" cy="422468"/>
              </a:xfrm>
              <a:prstGeom prst="rect">
                <a:avLst/>
              </a:prstGeom>
              <a:blipFill>
                <a:blip r:embed="rId9"/>
                <a:stretch>
                  <a:fillRect/>
                </a:stretch>
              </a:blipFill>
              <a:ln>
                <a:solidFill>
                  <a:srgbClr val="7030A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p:cNvSpPr txBox="1"/>
              <p:nvPr/>
            </p:nvSpPr>
            <p:spPr>
              <a:xfrm>
                <a:off x="4680012" y="2401223"/>
                <a:ext cx="1372742" cy="422468"/>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050" b="1" dirty="0">
                    <a:solidFill>
                      <a:schemeClr val="tx1"/>
                    </a:solidFill>
                  </a:rPr>
                  <a:t>Node </a:t>
                </a:r>
                <a14:m>
                  <m:oMath xmlns:m="http://schemas.openxmlformats.org/officeDocument/2006/math">
                    <m:r>
                      <a:rPr lang="en-US" altLang="zh-CN" sz="1050" b="1" i="1">
                        <a:solidFill>
                          <a:schemeClr val="tx1"/>
                        </a:solidFill>
                        <a:latin typeface="Cambria Math" panose="02040503050406030204" pitchFamily="18" charset="0"/>
                      </a:rPr>
                      <m:t>𝑪</m:t>
                    </m:r>
                    <m:r>
                      <a:rPr lang="en-US" altLang="zh-CN" sz="1050" b="1" i="1">
                        <a:solidFill>
                          <a:schemeClr val="tx1"/>
                        </a:solidFill>
                        <a:latin typeface="Cambria Math" panose="02040503050406030204" pitchFamily="18" charset="0"/>
                      </a:rPr>
                      <m:t>−</m:t>
                    </m:r>
                    <m:r>
                      <a:rPr lang="en-US" altLang="zh-CN" sz="1050" b="1" i="1">
                        <a:solidFill>
                          <a:schemeClr val="tx1"/>
                        </a:solidFill>
                        <a:latin typeface="Cambria Math" panose="02040503050406030204" pitchFamily="18" charset="0"/>
                      </a:rPr>
                      <m:t>𝑫</m:t>
                    </m:r>
                  </m:oMath>
                </a14:m>
                <a:endParaRPr lang="zh-CN" altLang="en-US" sz="1050" b="1" dirty="0">
                  <a:solidFill>
                    <a:schemeClr val="tx1"/>
                  </a:solidFill>
                </a:endParaRPr>
              </a:p>
            </p:txBody>
          </p:sp>
        </mc:Choice>
        <mc:Fallback xmlns="">
          <p:sp>
            <p:nvSpPr>
              <p:cNvPr id="28" name="文本框 27"/>
              <p:cNvSpPr txBox="1">
                <a:spLocks noRot="1" noChangeAspect="1" noMove="1" noResize="1" noEditPoints="1" noAdjustHandles="1" noChangeArrowheads="1" noChangeShapeType="1" noTextEdit="1"/>
              </p:cNvSpPr>
              <p:nvPr/>
            </p:nvSpPr>
            <p:spPr>
              <a:xfrm>
                <a:off x="4680012" y="2401223"/>
                <a:ext cx="1372742" cy="422468"/>
              </a:xfrm>
              <a:prstGeom prst="rect">
                <a:avLst/>
              </a:prstGeom>
              <a:blipFill>
                <a:blip r:embed="rId10"/>
                <a:stretch>
                  <a:fillRect/>
                </a:stretch>
              </a:blipFill>
              <a:ln>
                <a:solidFill>
                  <a:srgbClr val="7030A0"/>
                </a:solidFill>
              </a:ln>
            </p:spPr>
            <p:txBody>
              <a:bodyPr/>
              <a:lstStyle/>
              <a:p>
                <a:r>
                  <a:rPr lang="zh-CN" altLang="en-US">
                    <a:noFill/>
                  </a:rPr>
                  <a:t> </a:t>
                </a:r>
              </a:p>
            </p:txBody>
          </p:sp>
        </mc:Fallback>
      </mc:AlternateContent>
      <p:sp>
        <p:nvSpPr>
          <p:cNvPr id="29" name="矩形 28"/>
          <p:cNvSpPr/>
          <p:nvPr/>
        </p:nvSpPr>
        <p:spPr>
          <a:xfrm>
            <a:off x="1592049" y="1598408"/>
            <a:ext cx="2673491" cy="1609648"/>
          </a:xfrm>
          <a:prstGeom prst="rect">
            <a:avLst/>
          </a:prstGeom>
          <a:no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30" name="文本框 29"/>
          <p:cNvSpPr txBox="1"/>
          <p:nvPr/>
        </p:nvSpPr>
        <p:spPr>
          <a:xfrm>
            <a:off x="294636" y="3489852"/>
            <a:ext cx="8177822" cy="1200329"/>
          </a:xfrm>
          <a:prstGeom prst="rect">
            <a:avLst/>
          </a:prstGeom>
          <a:noFill/>
        </p:spPr>
        <p:txBody>
          <a:bodyPr wrap="square" rtlCol="0">
            <a:spAutoFit/>
          </a:bodyPr>
          <a:lstStyle/>
          <a:p>
            <a:pPr marL="285750" indent="-285750">
              <a:buClr>
                <a:srgbClr val="ADADAD"/>
              </a:buClr>
              <a:buFont typeface="Arial" panose="020B0604020202020204" pitchFamily="34" charset="0"/>
              <a:buChar char="•"/>
            </a:pPr>
            <a:r>
              <a:rPr lang="en-US" altLang="zh-CN" sz="1800" dirty="0">
                <a:solidFill>
                  <a:srgbClr val="ADADAD"/>
                </a:solidFill>
              </a:rPr>
              <a:t>The first-order proximity of hyper-network measures the </a:t>
            </a:r>
            <a:r>
              <a:rPr lang="en-US" altLang="zh-CN" sz="1800" dirty="0">
                <a:solidFill>
                  <a:srgbClr val="FFC000"/>
                </a:solidFill>
              </a:rPr>
              <a:t>N-</a:t>
            </a:r>
            <a:r>
              <a:rPr lang="en-US" altLang="zh-CN" sz="1800" dirty="0" err="1">
                <a:solidFill>
                  <a:srgbClr val="FFC000"/>
                </a:solidFill>
              </a:rPr>
              <a:t>tuplewise</a:t>
            </a:r>
            <a:r>
              <a:rPr lang="en-US" altLang="zh-CN" sz="1800" dirty="0">
                <a:solidFill>
                  <a:srgbClr val="FFC000"/>
                </a:solidFill>
              </a:rPr>
              <a:t> similarity</a:t>
            </a:r>
            <a:r>
              <a:rPr lang="en-US" altLang="zh-CN" sz="1800" dirty="0">
                <a:solidFill>
                  <a:srgbClr val="FF0000"/>
                </a:solidFill>
              </a:rPr>
              <a:t> </a:t>
            </a:r>
            <a:r>
              <a:rPr lang="en-US" altLang="zh-CN" sz="1800" dirty="0">
                <a:solidFill>
                  <a:srgbClr val="ADADAD"/>
                </a:solidFill>
              </a:rPr>
              <a:t>between nodes</a:t>
            </a:r>
          </a:p>
          <a:p>
            <a:pPr marL="285750" indent="-285750">
              <a:buClr>
                <a:srgbClr val="ADADAD"/>
              </a:buClr>
              <a:buFont typeface="Arial" panose="020B0604020202020204" pitchFamily="34" charset="0"/>
              <a:buChar char="•"/>
            </a:pPr>
            <a:r>
              <a:rPr lang="en-US" altLang="zh-CN" sz="1800" dirty="0">
                <a:solidFill>
                  <a:srgbClr val="ADADAD"/>
                </a:solidFill>
              </a:rPr>
              <a:t>The second-order proximity of hyper-network measures the proximity of two nodes with respect to their </a:t>
            </a:r>
            <a:r>
              <a:rPr lang="en-US" altLang="zh-CN" sz="1800" dirty="0">
                <a:solidFill>
                  <a:srgbClr val="FFC000"/>
                </a:solidFill>
              </a:rPr>
              <a:t>neighborhood structures</a:t>
            </a:r>
            <a:r>
              <a:rPr lang="en-US" altLang="zh-CN" sz="1800" dirty="0"/>
              <a:t>.</a:t>
            </a:r>
          </a:p>
        </p:txBody>
      </p:sp>
      <p:sp>
        <p:nvSpPr>
          <p:cNvPr id="22" name="矩形 21"/>
          <p:cNvSpPr/>
          <p:nvPr/>
        </p:nvSpPr>
        <p:spPr>
          <a:xfrm>
            <a:off x="1459185" y="4814473"/>
            <a:ext cx="6074249" cy="261610"/>
          </a:xfrm>
          <a:prstGeom prst="rect">
            <a:avLst/>
          </a:prstGeom>
        </p:spPr>
        <p:txBody>
          <a:bodyPr wrap="square">
            <a:spAutoFit/>
          </a:bodyPr>
          <a:lstStyle/>
          <a:p>
            <a:pPr algn="ctr"/>
            <a:r>
              <a:rPr lang="en-US" altLang="zh-CN" sz="1100" dirty="0" err="1">
                <a:solidFill>
                  <a:schemeClr val="bg1">
                    <a:lumMod val="25000"/>
                    <a:lumOff val="75000"/>
                  </a:schemeClr>
                </a:solidFill>
              </a:rPr>
              <a:t>Ke</a:t>
            </a:r>
            <a:r>
              <a:rPr lang="en-US" altLang="zh-CN" sz="1100" dirty="0">
                <a:solidFill>
                  <a:schemeClr val="bg1">
                    <a:lumMod val="25000"/>
                    <a:lumOff val="75000"/>
                  </a:schemeClr>
                </a:solidFill>
              </a:rPr>
              <a:t> </a:t>
            </a:r>
            <a:r>
              <a:rPr lang="en-US" altLang="zh-CN" sz="1100" dirty="0" err="1">
                <a:solidFill>
                  <a:schemeClr val="bg1">
                    <a:lumMod val="25000"/>
                    <a:lumOff val="75000"/>
                  </a:schemeClr>
                </a:solidFill>
              </a:rPr>
              <a:t>Tu</a:t>
            </a:r>
            <a:r>
              <a:rPr lang="en-US" altLang="zh-CN" sz="1100" dirty="0">
                <a:solidFill>
                  <a:schemeClr val="bg1">
                    <a:lumMod val="25000"/>
                    <a:lumOff val="75000"/>
                  </a:schemeClr>
                </a:solidFill>
              </a:rPr>
              <a:t>, </a:t>
            </a:r>
            <a:r>
              <a:rPr lang="en-US" altLang="zh-CN" sz="1100" dirty="0" smtClean="0">
                <a:solidFill>
                  <a:schemeClr val="bg1">
                    <a:lumMod val="25000"/>
                    <a:lumOff val="75000"/>
                  </a:schemeClr>
                </a:solidFill>
              </a:rPr>
              <a:t>et al. Structural </a:t>
            </a:r>
            <a:r>
              <a:rPr lang="en-US" altLang="zh-CN" sz="1100" dirty="0">
                <a:solidFill>
                  <a:schemeClr val="bg1">
                    <a:lumMod val="25000"/>
                    <a:lumOff val="75000"/>
                  </a:schemeClr>
                </a:solidFill>
              </a:rPr>
              <a:t>Deep Embedding for Hyper-Networks. </a:t>
            </a:r>
            <a:r>
              <a:rPr lang="en-US" altLang="zh-CN" sz="1100" b="1" i="1" dirty="0">
                <a:solidFill>
                  <a:schemeClr val="bg1">
                    <a:lumMod val="25000"/>
                    <a:lumOff val="75000"/>
                  </a:schemeClr>
                </a:solidFill>
              </a:rPr>
              <a:t>AAAI</a:t>
            </a:r>
            <a:r>
              <a:rPr lang="en-US" altLang="zh-CN" sz="1100" dirty="0">
                <a:solidFill>
                  <a:schemeClr val="bg1">
                    <a:lumMod val="25000"/>
                    <a:lumOff val="75000"/>
                  </a:schemeClr>
                </a:solidFill>
              </a:rPr>
              <a:t>, 2018. </a:t>
            </a:r>
          </a:p>
        </p:txBody>
      </p:sp>
    </p:spTree>
    <p:extLst>
      <p:ext uri="{BB962C8B-B14F-4D97-AF65-F5344CB8AC3E}">
        <p14:creationId xmlns:p14="http://schemas.microsoft.com/office/powerpoint/2010/main" val="18551844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8767" y="246579"/>
            <a:ext cx="8048065" cy="742950"/>
          </a:xfrm>
        </p:spPr>
        <p:txBody>
          <a:bodyPr>
            <a:normAutofit/>
          </a:bodyPr>
          <a:lstStyle/>
          <a:p>
            <a:r>
              <a:rPr lang="en-US" altLang="zh-CN" dirty="0"/>
              <a:t>Structural Deep Network for Hyper-network</a:t>
            </a:r>
            <a:endParaRPr lang="zh-CN" altLang="en-US" dirty="0"/>
          </a:p>
        </p:txBody>
      </p:sp>
      <p:sp>
        <p:nvSpPr>
          <p:cNvPr id="4" name="灯片编号占位符 3"/>
          <p:cNvSpPr>
            <a:spLocks noGrp="1"/>
          </p:cNvSpPr>
          <p:nvPr>
            <p:ph type="sldNum" sz="quarter" idx="12"/>
          </p:nvPr>
        </p:nvSpPr>
        <p:spPr/>
        <p:txBody>
          <a:bodyPr/>
          <a:lstStyle/>
          <a:p>
            <a:fld id="{0CFEC368-1D7A-4F81-ABF6-AE0E36BAF64C}" type="slidenum">
              <a:rPr lang="en-US" smtClean="0"/>
              <a:pPr/>
              <a:t>67</a:t>
            </a:fld>
            <a:endParaRPr lang="en-US"/>
          </a:p>
        </p:txBody>
      </p:sp>
      <p:grpSp>
        <p:nvGrpSpPr>
          <p:cNvPr id="3" name="组合 2">
            <a:extLst>
              <a:ext uri="{FF2B5EF4-FFF2-40B4-BE49-F238E27FC236}">
                <a16:creationId xmlns:a16="http://schemas.microsoft.com/office/drawing/2014/main" id="{BAB2178E-0E31-0849-9028-7A6021DF55B3}"/>
              </a:ext>
            </a:extLst>
          </p:cNvPr>
          <p:cNvGrpSpPr/>
          <p:nvPr/>
        </p:nvGrpSpPr>
        <p:grpSpPr>
          <a:xfrm>
            <a:off x="298767" y="989530"/>
            <a:ext cx="8536776" cy="3765272"/>
            <a:chOff x="683569" y="1200150"/>
            <a:chExt cx="7268776" cy="3554651"/>
          </a:xfrm>
        </p:grpSpPr>
        <p:sp>
          <p:nvSpPr>
            <p:cNvPr id="107" name="矩形 106"/>
            <p:cNvSpPr/>
            <p:nvPr/>
          </p:nvSpPr>
          <p:spPr>
            <a:xfrm>
              <a:off x="6033924" y="2036639"/>
              <a:ext cx="1918421" cy="261504"/>
            </a:xfrm>
            <a:prstGeom prst="rect">
              <a:avLst/>
            </a:prstGeom>
          </p:spPr>
          <p:txBody>
            <a:bodyPr wrap="square">
              <a:spAutoFit/>
            </a:bodyPr>
            <a:lstStyle/>
            <a:p>
              <a:pPr algn="ctr"/>
              <a:r>
                <a:rPr lang="en-US" altLang="zh-CN" sz="1200" dirty="0">
                  <a:solidFill>
                    <a:srgbClr val="ADADAD"/>
                  </a:solidFill>
                  <a:latin typeface="Microsoft YaHei UI" panose="020B0503020204020204" pitchFamily="34" charset="-122"/>
                  <a:ea typeface="Microsoft YaHei UI" panose="020B0503020204020204" pitchFamily="34" charset="-122"/>
                </a:rPr>
                <a:t>second-order</a:t>
              </a:r>
              <a:r>
                <a:rPr lang="en-US" altLang="zh-CN" sz="1200" dirty="0">
                  <a:solidFill>
                    <a:srgbClr val="ADADAD"/>
                  </a:solidFill>
                  <a:latin typeface="Segoe UI" panose="020B0502040204020203" pitchFamily="34" charset="0"/>
                </a:rPr>
                <a:t> </a:t>
              </a:r>
              <a:r>
                <a:rPr lang="en-US" altLang="zh-CN" sz="1200" dirty="0">
                  <a:solidFill>
                    <a:srgbClr val="ADADAD"/>
                  </a:solidFill>
                  <a:latin typeface="Microsoft YaHei UI" panose="020B0503020204020204" pitchFamily="34" charset="-122"/>
                  <a:ea typeface="Microsoft YaHei UI" panose="020B0503020204020204" pitchFamily="34" charset="-122"/>
                </a:rPr>
                <a:t>preserving</a:t>
              </a:r>
              <a:endParaRPr lang="zh-CN" altLang="en-US" sz="1200" dirty="0">
                <a:solidFill>
                  <a:srgbClr val="ADADAD"/>
                </a:solidFill>
                <a:latin typeface="Microsoft YaHei UI" panose="020B0503020204020204" pitchFamily="34" charset="-122"/>
                <a:ea typeface="Microsoft YaHei UI" panose="020B0503020204020204" pitchFamily="34" charset="-122"/>
              </a:endParaRPr>
            </a:p>
          </p:txBody>
        </p:sp>
        <p:sp>
          <p:nvSpPr>
            <p:cNvPr id="108" name="矩形 107"/>
            <p:cNvSpPr/>
            <p:nvPr/>
          </p:nvSpPr>
          <p:spPr>
            <a:xfrm>
              <a:off x="5947945" y="3963857"/>
              <a:ext cx="1918421" cy="261504"/>
            </a:xfrm>
            <a:prstGeom prst="rect">
              <a:avLst/>
            </a:prstGeom>
          </p:spPr>
          <p:txBody>
            <a:bodyPr wrap="square">
              <a:spAutoFit/>
            </a:bodyPr>
            <a:lstStyle/>
            <a:p>
              <a:pPr algn="ctr"/>
              <a:r>
                <a:rPr lang="en-US" altLang="zh-CN" sz="1200" dirty="0">
                  <a:solidFill>
                    <a:srgbClr val="ADADAD"/>
                  </a:solidFill>
                  <a:latin typeface="Microsoft YaHei UI" panose="020B0503020204020204" pitchFamily="34" charset="-122"/>
                  <a:ea typeface="Microsoft YaHei UI" panose="020B0503020204020204" pitchFamily="34" charset="-122"/>
                </a:rPr>
                <a:t>first order preserving</a:t>
              </a:r>
              <a:endParaRPr lang="zh-CN" altLang="en-US" sz="1200" dirty="0">
                <a:solidFill>
                  <a:srgbClr val="ADADAD"/>
                </a:solidFill>
                <a:latin typeface="Microsoft YaHei UI" panose="020B0503020204020204" pitchFamily="34" charset="-122"/>
                <a:ea typeface="Microsoft YaHei UI" panose="020B0503020204020204" pitchFamily="34" charset="-122"/>
              </a:endParaRPr>
            </a:p>
          </p:txBody>
        </p:sp>
        <p:grpSp>
          <p:nvGrpSpPr>
            <p:cNvPr id="109" name="组合 108"/>
            <p:cNvGrpSpPr/>
            <p:nvPr/>
          </p:nvGrpSpPr>
          <p:grpSpPr>
            <a:xfrm rot="5400000">
              <a:off x="5017156" y="1396763"/>
              <a:ext cx="406784" cy="1059978"/>
              <a:chOff x="1456352" y="1421573"/>
              <a:chExt cx="599140" cy="1614793"/>
            </a:xfrm>
          </p:grpSpPr>
          <p:sp>
            <p:nvSpPr>
              <p:cNvPr id="193" name="圆角矩形 192"/>
              <p:cNvSpPr/>
              <p:nvPr/>
            </p:nvSpPr>
            <p:spPr>
              <a:xfrm>
                <a:off x="1472562" y="1421573"/>
                <a:ext cx="415637" cy="1614793"/>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94" name="椭圆 193"/>
              <p:cNvSpPr/>
              <p:nvPr/>
            </p:nvSpPr>
            <p:spPr>
              <a:xfrm>
                <a:off x="1536380" y="1492712"/>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95" name="椭圆 194"/>
              <p:cNvSpPr/>
              <p:nvPr/>
            </p:nvSpPr>
            <p:spPr>
              <a:xfrm>
                <a:off x="1536380" y="1815398"/>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96" name="椭圆 195"/>
              <p:cNvSpPr/>
              <p:nvPr/>
            </p:nvSpPr>
            <p:spPr>
              <a:xfrm>
                <a:off x="1536380" y="2384181"/>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97" name="椭圆 196"/>
              <p:cNvSpPr/>
              <p:nvPr/>
            </p:nvSpPr>
            <p:spPr>
              <a:xfrm>
                <a:off x="1536236" y="2706867"/>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98" name="文本框 24"/>
              <p:cNvSpPr txBox="1"/>
              <p:nvPr/>
            </p:nvSpPr>
            <p:spPr>
              <a:xfrm>
                <a:off x="1456352" y="1978755"/>
                <a:ext cx="599140" cy="385922"/>
              </a:xfrm>
              <a:prstGeom prst="rect">
                <a:avLst/>
              </a:prstGeom>
              <a:noFill/>
            </p:spPr>
            <p:txBody>
              <a:bodyPr vert="eaVert"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t>…</a:t>
                </a:r>
                <a:endParaRPr lang="zh-CN" altLang="en-US" sz="1600" dirty="0"/>
              </a:p>
            </p:txBody>
          </p:sp>
        </p:grpSp>
        <p:grpSp>
          <p:nvGrpSpPr>
            <p:cNvPr id="110" name="组合 109"/>
            <p:cNvGrpSpPr/>
            <p:nvPr/>
          </p:nvGrpSpPr>
          <p:grpSpPr>
            <a:xfrm rot="5400000">
              <a:off x="2629617" y="1390443"/>
              <a:ext cx="411604" cy="1059978"/>
              <a:chOff x="1472562" y="1421573"/>
              <a:chExt cx="606238" cy="1614793"/>
            </a:xfrm>
          </p:grpSpPr>
          <p:sp>
            <p:nvSpPr>
              <p:cNvPr id="187" name="圆角矩形 186"/>
              <p:cNvSpPr/>
              <p:nvPr/>
            </p:nvSpPr>
            <p:spPr>
              <a:xfrm>
                <a:off x="1472562" y="1421573"/>
                <a:ext cx="415637" cy="1614793"/>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88" name="椭圆 187"/>
              <p:cNvSpPr/>
              <p:nvPr/>
            </p:nvSpPr>
            <p:spPr>
              <a:xfrm>
                <a:off x="1536380" y="1492712"/>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89" name="椭圆 188"/>
              <p:cNvSpPr/>
              <p:nvPr/>
            </p:nvSpPr>
            <p:spPr>
              <a:xfrm>
                <a:off x="1536380" y="1815398"/>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90" name="椭圆 189"/>
              <p:cNvSpPr/>
              <p:nvPr/>
            </p:nvSpPr>
            <p:spPr>
              <a:xfrm>
                <a:off x="1536380" y="2384181"/>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91" name="椭圆 190"/>
              <p:cNvSpPr/>
              <p:nvPr/>
            </p:nvSpPr>
            <p:spPr>
              <a:xfrm>
                <a:off x="1536236" y="2706867"/>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92" name="文本框 32"/>
              <p:cNvSpPr txBox="1"/>
              <p:nvPr/>
            </p:nvSpPr>
            <p:spPr>
              <a:xfrm>
                <a:off x="1479661" y="1992496"/>
                <a:ext cx="599139" cy="385922"/>
              </a:xfrm>
              <a:prstGeom prst="rect">
                <a:avLst/>
              </a:prstGeom>
              <a:noFill/>
            </p:spPr>
            <p:txBody>
              <a:bodyPr vert="eaVert"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t>…</a:t>
                </a:r>
                <a:endParaRPr lang="zh-CN" altLang="en-US" sz="1600" dirty="0"/>
              </a:p>
            </p:txBody>
          </p:sp>
        </p:grpSp>
        <p:grpSp>
          <p:nvGrpSpPr>
            <p:cNvPr id="111" name="组合 110"/>
            <p:cNvGrpSpPr/>
            <p:nvPr/>
          </p:nvGrpSpPr>
          <p:grpSpPr>
            <a:xfrm rot="5400000">
              <a:off x="3825147" y="1396737"/>
              <a:ext cx="406819" cy="1059978"/>
              <a:chOff x="1472562" y="1421573"/>
              <a:chExt cx="599192" cy="1614793"/>
            </a:xfrm>
          </p:grpSpPr>
          <p:sp>
            <p:nvSpPr>
              <p:cNvPr id="181" name="圆角矩形 180"/>
              <p:cNvSpPr/>
              <p:nvPr/>
            </p:nvSpPr>
            <p:spPr>
              <a:xfrm>
                <a:off x="1472562" y="1421573"/>
                <a:ext cx="415637" cy="1614793"/>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82" name="椭圆 181"/>
              <p:cNvSpPr/>
              <p:nvPr/>
            </p:nvSpPr>
            <p:spPr>
              <a:xfrm>
                <a:off x="1536380" y="1492712"/>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83" name="椭圆 182"/>
              <p:cNvSpPr/>
              <p:nvPr/>
            </p:nvSpPr>
            <p:spPr>
              <a:xfrm>
                <a:off x="1536380" y="1815398"/>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84" name="椭圆 183"/>
              <p:cNvSpPr/>
              <p:nvPr/>
            </p:nvSpPr>
            <p:spPr>
              <a:xfrm>
                <a:off x="1536380" y="2384181"/>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85" name="椭圆 184"/>
              <p:cNvSpPr/>
              <p:nvPr/>
            </p:nvSpPr>
            <p:spPr>
              <a:xfrm>
                <a:off x="1536236" y="2706867"/>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86" name="文本框 39"/>
              <p:cNvSpPr txBox="1"/>
              <p:nvPr/>
            </p:nvSpPr>
            <p:spPr>
              <a:xfrm>
                <a:off x="1472614" y="2064218"/>
                <a:ext cx="599140" cy="308525"/>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t>…</a:t>
                </a:r>
                <a:endParaRPr lang="zh-CN" altLang="en-US" sz="1600" dirty="0"/>
              </a:p>
            </p:txBody>
          </p:sp>
        </p:grpSp>
        <p:grpSp>
          <p:nvGrpSpPr>
            <p:cNvPr id="112" name="组合 111"/>
            <p:cNvGrpSpPr/>
            <p:nvPr/>
          </p:nvGrpSpPr>
          <p:grpSpPr>
            <a:xfrm rot="5400000">
              <a:off x="5034752" y="2304520"/>
              <a:ext cx="406784" cy="845009"/>
              <a:chOff x="3074404" y="1474370"/>
              <a:chExt cx="599138" cy="1287304"/>
            </a:xfrm>
          </p:grpSpPr>
          <p:sp>
            <p:nvSpPr>
              <p:cNvPr id="176" name="圆角矩形 175"/>
              <p:cNvSpPr/>
              <p:nvPr/>
            </p:nvSpPr>
            <p:spPr>
              <a:xfrm>
                <a:off x="3079757" y="1474370"/>
                <a:ext cx="415637" cy="1287304"/>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77" name="椭圆 176"/>
              <p:cNvSpPr/>
              <p:nvPr/>
            </p:nvSpPr>
            <p:spPr>
              <a:xfrm>
                <a:off x="3143575" y="1545508"/>
                <a:ext cx="288000" cy="288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600">
                  <a:solidFill>
                    <a:schemeClr val="tx1"/>
                  </a:solidFill>
                </a:endParaRPr>
              </a:p>
            </p:txBody>
          </p:sp>
          <p:sp>
            <p:nvSpPr>
              <p:cNvPr id="178" name="椭圆 177"/>
              <p:cNvSpPr/>
              <p:nvPr/>
            </p:nvSpPr>
            <p:spPr>
              <a:xfrm>
                <a:off x="3143575" y="1868194"/>
                <a:ext cx="288000" cy="288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600">
                  <a:solidFill>
                    <a:schemeClr val="tx1"/>
                  </a:solidFill>
                </a:endParaRPr>
              </a:p>
            </p:txBody>
          </p:sp>
          <p:sp>
            <p:nvSpPr>
              <p:cNvPr id="179" name="椭圆 178"/>
              <p:cNvSpPr/>
              <p:nvPr/>
            </p:nvSpPr>
            <p:spPr>
              <a:xfrm>
                <a:off x="3143430" y="2408883"/>
                <a:ext cx="288000" cy="288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600">
                  <a:solidFill>
                    <a:schemeClr val="tx1"/>
                  </a:solidFill>
                </a:endParaRPr>
              </a:p>
            </p:txBody>
          </p:sp>
          <p:sp>
            <p:nvSpPr>
              <p:cNvPr id="180" name="文本框 46"/>
              <p:cNvSpPr txBox="1"/>
              <p:nvPr/>
            </p:nvSpPr>
            <p:spPr>
              <a:xfrm>
                <a:off x="3074404" y="2031721"/>
                <a:ext cx="599138" cy="385921"/>
              </a:xfrm>
              <a:prstGeom prst="rect">
                <a:avLst/>
              </a:prstGeom>
              <a:noFill/>
            </p:spPr>
            <p:txBody>
              <a:bodyPr vert="eaVert"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t>…</a:t>
                </a:r>
                <a:endParaRPr lang="zh-CN" altLang="en-US" sz="1600" dirty="0"/>
              </a:p>
            </p:txBody>
          </p:sp>
        </p:grpSp>
        <p:grpSp>
          <p:nvGrpSpPr>
            <p:cNvPr id="113" name="组合 112"/>
            <p:cNvGrpSpPr/>
            <p:nvPr/>
          </p:nvGrpSpPr>
          <p:grpSpPr>
            <a:xfrm rot="5400000">
              <a:off x="2636858" y="2311688"/>
              <a:ext cx="406785" cy="845009"/>
              <a:chOff x="3070193" y="1474370"/>
              <a:chExt cx="599139" cy="1287304"/>
            </a:xfrm>
          </p:grpSpPr>
          <p:sp>
            <p:nvSpPr>
              <p:cNvPr id="171" name="圆角矩形 170"/>
              <p:cNvSpPr/>
              <p:nvPr/>
            </p:nvSpPr>
            <p:spPr>
              <a:xfrm>
                <a:off x="3079757" y="1474370"/>
                <a:ext cx="415637" cy="1287304"/>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72" name="椭圆 171"/>
              <p:cNvSpPr/>
              <p:nvPr/>
            </p:nvSpPr>
            <p:spPr>
              <a:xfrm>
                <a:off x="3143575" y="1545508"/>
                <a:ext cx="288000" cy="288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600">
                  <a:solidFill>
                    <a:schemeClr val="tx1"/>
                  </a:solidFill>
                </a:endParaRPr>
              </a:p>
            </p:txBody>
          </p:sp>
          <p:sp>
            <p:nvSpPr>
              <p:cNvPr id="173" name="椭圆 172"/>
              <p:cNvSpPr/>
              <p:nvPr/>
            </p:nvSpPr>
            <p:spPr>
              <a:xfrm>
                <a:off x="3143575" y="1868194"/>
                <a:ext cx="288000" cy="288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600">
                  <a:solidFill>
                    <a:schemeClr val="tx1"/>
                  </a:solidFill>
                </a:endParaRPr>
              </a:p>
            </p:txBody>
          </p:sp>
          <p:sp>
            <p:nvSpPr>
              <p:cNvPr id="174" name="椭圆 173"/>
              <p:cNvSpPr/>
              <p:nvPr/>
            </p:nvSpPr>
            <p:spPr>
              <a:xfrm>
                <a:off x="3143430" y="2408883"/>
                <a:ext cx="288000" cy="288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600">
                  <a:solidFill>
                    <a:schemeClr val="tx1"/>
                  </a:solidFill>
                </a:endParaRPr>
              </a:p>
            </p:txBody>
          </p:sp>
          <p:sp>
            <p:nvSpPr>
              <p:cNvPr id="175" name="文本框 53"/>
              <p:cNvSpPr txBox="1"/>
              <p:nvPr/>
            </p:nvSpPr>
            <p:spPr>
              <a:xfrm>
                <a:off x="3070193" y="2085932"/>
                <a:ext cx="599139" cy="198282"/>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t>…</a:t>
                </a:r>
                <a:endParaRPr lang="zh-CN" altLang="en-US" sz="1600" dirty="0"/>
              </a:p>
            </p:txBody>
          </p:sp>
        </p:grpSp>
        <p:grpSp>
          <p:nvGrpSpPr>
            <p:cNvPr id="114" name="组合 113"/>
            <p:cNvGrpSpPr/>
            <p:nvPr/>
          </p:nvGrpSpPr>
          <p:grpSpPr>
            <a:xfrm rot="5400000">
              <a:off x="3838467" y="2320717"/>
              <a:ext cx="411871" cy="845009"/>
              <a:chOff x="3079757" y="1474370"/>
              <a:chExt cx="606632" cy="1287304"/>
            </a:xfrm>
          </p:grpSpPr>
          <p:sp>
            <p:nvSpPr>
              <p:cNvPr id="166" name="圆角矩形 165"/>
              <p:cNvSpPr/>
              <p:nvPr/>
            </p:nvSpPr>
            <p:spPr>
              <a:xfrm>
                <a:off x="3079757" y="1474370"/>
                <a:ext cx="415637" cy="1287304"/>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67" name="椭圆 166"/>
              <p:cNvSpPr/>
              <p:nvPr/>
            </p:nvSpPr>
            <p:spPr>
              <a:xfrm>
                <a:off x="3143575" y="1545508"/>
                <a:ext cx="288000" cy="288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600">
                  <a:solidFill>
                    <a:schemeClr val="tx1"/>
                  </a:solidFill>
                </a:endParaRPr>
              </a:p>
            </p:txBody>
          </p:sp>
          <p:sp>
            <p:nvSpPr>
              <p:cNvPr id="168" name="椭圆 167"/>
              <p:cNvSpPr/>
              <p:nvPr/>
            </p:nvSpPr>
            <p:spPr>
              <a:xfrm>
                <a:off x="3143575" y="1868194"/>
                <a:ext cx="288000" cy="288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600">
                  <a:solidFill>
                    <a:schemeClr val="tx1"/>
                  </a:solidFill>
                </a:endParaRPr>
              </a:p>
            </p:txBody>
          </p:sp>
          <p:sp>
            <p:nvSpPr>
              <p:cNvPr id="169" name="椭圆 168"/>
              <p:cNvSpPr/>
              <p:nvPr/>
            </p:nvSpPr>
            <p:spPr>
              <a:xfrm>
                <a:off x="3143430" y="2408883"/>
                <a:ext cx="288000" cy="288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600">
                  <a:solidFill>
                    <a:schemeClr val="tx1"/>
                  </a:solidFill>
                </a:endParaRPr>
              </a:p>
            </p:txBody>
          </p:sp>
          <p:sp>
            <p:nvSpPr>
              <p:cNvPr id="170" name="文本框 59"/>
              <p:cNvSpPr txBox="1"/>
              <p:nvPr/>
            </p:nvSpPr>
            <p:spPr>
              <a:xfrm>
                <a:off x="3087251" y="2020770"/>
                <a:ext cx="599138" cy="385921"/>
              </a:xfrm>
              <a:prstGeom prst="rect">
                <a:avLst/>
              </a:prstGeom>
              <a:noFill/>
            </p:spPr>
            <p:txBody>
              <a:bodyPr vert="eaVert"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t>…</a:t>
                </a:r>
                <a:endParaRPr lang="zh-CN" altLang="en-US" sz="1600" dirty="0"/>
              </a:p>
            </p:txBody>
          </p:sp>
        </p:grpSp>
        <p:sp>
          <p:nvSpPr>
            <p:cNvPr id="115" name="矩形 114"/>
            <p:cNvSpPr/>
            <p:nvPr/>
          </p:nvSpPr>
          <p:spPr>
            <a:xfrm rot="5400000">
              <a:off x="4509736" y="1588226"/>
              <a:ext cx="1441996" cy="1166180"/>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dirty="0">
                <a:solidFill>
                  <a:schemeClr val="tx1"/>
                </a:solidFill>
              </a:endParaRPr>
            </a:p>
          </p:txBody>
        </p:sp>
        <p:sp>
          <p:nvSpPr>
            <p:cNvPr id="116" name="矩形 115"/>
            <p:cNvSpPr/>
            <p:nvPr/>
          </p:nvSpPr>
          <p:spPr>
            <a:xfrm rot="5400000">
              <a:off x="3304099" y="1596351"/>
              <a:ext cx="1441995" cy="1149929"/>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17" name="矩形 116"/>
            <p:cNvSpPr/>
            <p:nvPr/>
          </p:nvSpPr>
          <p:spPr>
            <a:xfrm rot="5400000">
              <a:off x="2112875" y="1601751"/>
              <a:ext cx="1441995" cy="1139131"/>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dirty="0">
                <a:solidFill>
                  <a:schemeClr val="tx1"/>
                </a:solidFill>
              </a:endParaRPr>
            </a:p>
          </p:txBody>
        </p:sp>
        <p:grpSp>
          <p:nvGrpSpPr>
            <p:cNvPr id="118" name="组合 117"/>
            <p:cNvGrpSpPr/>
            <p:nvPr/>
          </p:nvGrpSpPr>
          <p:grpSpPr>
            <a:xfrm rot="5400000">
              <a:off x="3654856" y="2043399"/>
              <a:ext cx="639232" cy="3137000"/>
              <a:chOff x="4539314" y="1761878"/>
              <a:chExt cx="941507" cy="4607335"/>
            </a:xfrm>
          </p:grpSpPr>
          <p:grpSp>
            <p:nvGrpSpPr>
              <p:cNvPr id="155" name="组合 154"/>
              <p:cNvGrpSpPr/>
              <p:nvPr/>
            </p:nvGrpSpPr>
            <p:grpSpPr>
              <a:xfrm>
                <a:off x="4802249" y="1761878"/>
                <a:ext cx="415637" cy="4607335"/>
                <a:chOff x="4802249" y="1761878"/>
                <a:chExt cx="415637" cy="4607335"/>
              </a:xfrm>
            </p:grpSpPr>
            <p:sp>
              <p:nvSpPr>
                <p:cNvPr id="157" name="圆角矩形 156"/>
                <p:cNvSpPr/>
                <p:nvPr/>
              </p:nvSpPr>
              <p:spPr>
                <a:xfrm>
                  <a:off x="4802249" y="1761878"/>
                  <a:ext cx="415637" cy="46073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dirty="0">
                      <a:solidFill>
                        <a:schemeClr val="tx1"/>
                      </a:solidFill>
                    </a:rPr>
                    <a:t>.</a:t>
                  </a:r>
                  <a:endParaRPr lang="zh-CN" altLang="en-US" sz="1600" dirty="0">
                    <a:solidFill>
                      <a:schemeClr val="tx1"/>
                    </a:solidFill>
                  </a:endParaRPr>
                </a:p>
              </p:txBody>
            </p:sp>
            <p:sp>
              <p:nvSpPr>
                <p:cNvPr id="158" name="椭圆 157"/>
                <p:cNvSpPr/>
                <p:nvPr/>
              </p:nvSpPr>
              <p:spPr>
                <a:xfrm>
                  <a:off x="4866068" y="1808722"/>
                  <a:ext cx="288000" cy="27714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59" name="椭圆 158"/>
                <p:cNvSpPr/>
                <p:nvPr/>
              </p:nvSpPr>
              <p:spPr>
                <a:xfrm>
                  <a:off x="4866068" y="6059151"/>
                  <a:ext cx="288000" cy="27714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60" name="椭圆 159"/>
                <p:cNvSpPr/>
                <p:nvPr/>
              </p:nvSpPr>
              <p:spPr>
                <a:xfrm>
                  <a:off x="4866068" y="2730557"/>
                  <a:ext cx="288000" cy="27714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61" name="椭圆 160"/>
                <p:cNvSpPr/>
                <p:nvPr/>
              </p:nvSpPr>
              <p:spPr>
                <a:xfrm>
                  <a:off x="4866068" y="5666379"/>
                  <a:ext cx="288000" cy="27714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62" name="椭圆 161"/>
                <p:cNvSpPr/>
                <p:nvPr/>
              </p:nvSpPr>
              <p:spPr>
                <a:xfrm>
                  <a:off x="4866068" y="3166136"/>
                  <a:ext cx="288000" cy="27714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63" name="椭圆 162"/>
                <p:cNvSpPr/>
                <p:nvPr/>
              </p:nvSpPr>
              <p:spPr>
                <a:xfrm>
                  <a:off x="4866068" y="2259227"/>
                  <a:ext cx="288000" cy="27714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64" name="椭圆 163"/>
                <p:cNvSpPr/>
                <p:nvPr/>
              </p:nvSpPr>
              <p:spPr>
                <a:xfrm>
                  <a:off x="4866068" y="5272555"/>
                  <a:ext cx="288000" cy="27714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65" name="椭圆 164"/>
                <p:cNvSpPr/>
                <p:nvPr/>
              </p:nvSpPr>
              <p:spPr>
                <a:xfrm>
                  <a:off x="4866068" y="4878731"/>
                  <a:ext cx="288000" cy="27714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grpSp>
          <p:sp>
            <p:nvSpPr>
              <p:cNvPr id="156" name="文本框 83"/>
              <p:cNvSpPr txBox="1"/>
              <p:nvPr/>
            </p:nvSpPr>
            <p:spPr>
              <a:xfrm>
                <a:off x="4539314" y="3795855"/>
                <a:ext cx="941507" cy="556255"/>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t>……</a:t>
                </a:r>
                <a:endParaRPr lang="zh-CN" altLang="en-US" sz="1600" dirty="0"/>
              </a:p>
            </p:txBody>
          </p:sp>
        </p:grpSp>
        <p:sp>
          <p:nvSpPr>
            <p:cNvPr id="119" name="文本框 96"/>
            <p:cNvSpPr txBox="1"/>
            <p:nvPr/>
          </p:nvSpPr>
          <p:spPr>
            <a:xfrm rot="5400000">
              <a:off x="5459314" y="3763509"/>
              <a:ext cx="174398" cy="28826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dirty="0"/>
            </a:p>
          </p:txBody>
        </p:sp>
        <p:sp>
          <p:nvSpPr>
            <p:cNvPr id="120" name="右箭头 119"/>
            <p:cNvSpPr/>
            <p:nvPr/>
          </p:nvSpPr>
          <p:spPr>
            <a:xfrm rot="5400000">
              <a:off x="3887507" y="3874204"/>
              <a:ext cx="282195" cy="140138"/>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600">
                <a:solidFill>
                  <a:schemeClr val="tx1"/>
                </a:solidFill>
              </a:endParaRPr>
            </a:p>
          </p:txBody>
        </p:sp>
        <p:grpSp>
          <p:nvGrpSpPr>
            <p:cNvPr id="121" name="组合 120"/>
            <p:cNvGrpSpPr/>
            <p:nvPr/>
          </p:nvGrpSpPr>
          <p:grpSpPr>
            <a:xfrm>
              <a:off x="3758951" y="4166987"/>
              <a:ext cx="536736" cy="273718"/>
              <a:chOff x="5384569" y="4240903"/>
              <a:chExt cx="817675" cy="403150"/>
            </a:xfrm>
          </p:grpSpPr>
          <p:sp>
            <p:nvSpPr>
              <p:cNvPr id="152" name="圆角矩形 151"/>
              <p:cNvSpPr/>
              <p:nvPr/>
            </p:nvSpPr>
            <p:spPr>
              <a:xfrm rot="5400000">
                <a:off x="5591832" y="4033640"/>
                <a:ext cx="403150" cy="81767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53" name="椭圆 152"/>
              <p:cNvSpPr/>
              <p:nvPr/>
            </p:nvSpPr>
            <p:spPr>
              <a:xfrm rot="5400000">
                <a:off x="5838407" y="4295318"/>
                <a:ext cx="288000" cy="288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600">
                  <a:solidFill>
                    <a:schemeClr val="tx1"/>
                  </a:solidFill>
                </a:endParaRPr>
              </a:p>
            </p:txBody>
          </p:sp>
          <p:sp>
            <p:nvSpPr>
              <p:cNvPr id="154" name="椭圆 153"/>
              <p:cNvSpPr/>
              <p:nvPr/>
            </p:nvSpPr>
            <p:spPr>
              <a:xfrm>
                <a:off x="5481136" y="4293939"/>
                <a:ext cx="288000" cy="288000"/>
              </a:xfrm>
              <a:prstGeom prst="ellipse">
                <a:avLst/>
              </a:prstGeom>
              <a:gradFill>
                <a:gsLst>
                  <a:gs pos="4500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600" dirty="0">
                  <a:solidFill>
                    <a:schemeClr val="tx1"/>
                  </a:solidFill>
                </a:endParaRPr>
              </a:p>
            </p:txBody>
          </p:sp>
        </p:grpSp>
        <p:sp>
          <p:nvSpPr>
            <p:cNvPr id="122" name="矩形 121"/>
            <p:cNvSpPr/>
            <p:nvPr/>
          </p:nvSpPr>
          <p:spPr>
            <a:xfrm rot="5400000">
              <a:off x="3400831" y="2271833"/>
              <a:ext cx="1276469" cy="3549517"/>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dirty="0">
                <a:solidFill>
                  <a:schemeClr val="tx1"/>
                </a:solidFill>
              </a:endParaRPr>
            </a:p>
          </p:txBody>
        </p:sp>
        <p:sp>
          <p:nvSpPr>
            <p:cNvPr id="123" name="左右箭头 122"/>
            <p:cNvSpPr/>
            <p:nvPr/>
          </p:nvSpPr>
          <p:spPr>
            <a:xfrm rot="5400000">
              <a:off x="5035916" y="2198255"/>
              <a:ext cx="342042" cy="139667"/>
            </a:xfrm>
            <a:prstGeom prst="leftRightArrow">
              <a:avLst/>
            </a:prstGeom>
            <a:solidFill>
              <a:schemeClr val="bg1"/>
            </a:solidFill>
            <a:ln>
              <a:solidFill>
                <a:schemeClr val="bg1">
                  <a:lumMod val="75000"/>
                  <a:lumOff val="2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24" name="左右箭头 123"/>
            <p:cNvSpPr/>
            <p:nvPr/>
          </p:nvSpPr>
          <p:spPr>
            <a:xfrm rot="5400000">
              <a:off x="3857676" y="2186797"/>
              <a:ext cx="342042" cy="139667"/>
            </a:xfrm>
            <a:prstGeom prst="leftRightArrow">
              <a:avLst/>
            </a:prstGeom>
            <a:solidFill>
              <a:schemeClr val="bg1"/>
            </a:solidFill>
            <a:ln>
              <a:solidFill>
                <a:schemeClr val="bg1">
                  <a:lumMod val="75000"/>
                  <a:lumOff val="2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25" name="左右箭头 124"/>
            <p:cNvSpPr/>
            <p:nvPr/>
          </p:nvSpPr>
          <p:spPr>
            <a:xfrm rot="5400000">
              <a:off x="2669225" y="2186374"/>
              <a:ext cx="342042" cy="139667"/>
            </a:xfrm>
            <a:prstGeom prst="leftRightArrow">
              <a:avLst/>
            </a:prstGeom>
            <a:solidFill>
              <a:schemeClr val="bg1"/>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p:txBody>
        </p:sp>
        <p:sp>
          <p:nvSpPr>
            <p:cNvPr id="126" name="矩形 125"/>
            <p:cNvSpPr/>
            <p:nvPr/>
          </p:nvSpPr>
          <p:spPr>
            <a:xfrm>
              <a:off x="2513366" y="1240986"/>
              <a:ext cx="3276032" cy="261504"/>
            </a:xfrm>
            <a:prstGeom prst="rect">
              <a:avLst/>
            </a:prstGeom>
          </p:spPr>
          <p:txBody>
            <a:bodyPr wrap="square">
              <a:spAutoFit/>
            </a:bodyPr>
            <a:lstStyle/>
            <a:p>
              <a:pPr algn="ctr"/>
              <a:r>
                <a:rPr lang="zh-CN" altLang="en-US" sz="1200" dirty="0">
                  <a:solidFill>
                    <a:schemeClr val="tx1"/>
                  </a:solidFill>
                  <a:latin typeface="Microsoft YaHei UI" panose="020B0503020204020204" pitchFamily="34" charset="-122"/>
                  <a:ea typeface="Microsoft YaHei UI" panose="020B0503020204020204" pitchFamily="34" charset="-122"/>
                </a:rPr>
                <a:t>Unsupervised </a:t>
              </a:r>
              <a:r>
                <a:rPr lang="en-US" altLang="zh-CN" sz="1200" dirty="0">
                  <a:solidFill>
                    <a:schemeClr val="tx1"/>
                  </a:solidFill>
                  <a:latin typeface="Microsoft YaHei UI" panose="020B0503020204020204" pitchFamily="34" charset="-122"/>
                  <a:ea typeface="Microsoft YaHei UI" panose="020B0503020204020204" pitchFamily="34" charset="-122"/>
                </a:rPr>
                <a:t>Heterogeneous </a:t>
              </a:r>
              <a:r>
                <a:rPr lang="zh-CN" altLang="en-US" sz="1200" dirty="0">
                  <a:solidFill>
                    <a:schemeClr val="tx1"/>
                  </a:solidFill>
                  <a:latin typeface="Microsoft YaHei UI" panose="020B0503020204020204" pitchFamily="34" charset="-122"/>
                  <a:ea typeface="Microsoft YaHei UI" panose="020B0503020204020204" pitchFamily="34" charset="-122"/>
                </a:rPr>
                <a:t>Componen</a:t>
              </a:r>
              <a:r>
                <a:rPr lang="en-US" altLang="zh-CN" sz="1200" dirty="0">
                  <a:solidFill>
                    <a:schemeClr val="tx1"/>
                  </a:solidFill>
                  <a:latin typeface="Microsoft YaHei UI" panose="020B0503020204020204" pitchFamily="34" charset="-122"/>
                  <a:ea typeface="Microsoft YaHei UI" panose="020B0503020204020204" pitchFamily="34" charset="-122"/>
                </a:rPr>
                <a:t>t</a:t>
              </a:r>
            </a:p>
          </p:txBody>
        </p:sp>
        <p:sp>
          <p:nvSpPr>
            <p:cNvPr id="127" name="矩形 126"/>
            <p:cNvSpPr/>
            <p:nvPr/>
          </p:nvSpPr>
          <p:spPr>
            <a:xfrm rot="5400000">
              <a:off x="2256257" y="1117255"/>
              <a:ext cx="3554651" cy="3720441"/>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dirty="0">
                <a:solidFill>
                  <a:schemeClr val="tx1"/>
                </a:solidFill>
              </a:endParaRPr>
            </a:p>
          </p:txBody>
        </p:sp>
        <p:sp>
          <p:nvSpPr>
            <p:cNvPr id="128" name="矩形 127"/>
            <p:cNvSpPr/>
            <p:nvPr/>
          </p:nvSpPr>
          <p:spPr>
            <a:xfrm>
              <a:off x="2999236" y="4475861"/>
              <a:ext cx="2051721" cy="261504"/>
            </a:xfrm>
            <a:prstGeom prst="rect">
              <a:avLst/>
            </a:prstGeom>
          </p:spPr>
          <p:txBody>
            <a:bodyPr wrap="none">
              <a:spAutoFit/>
            </a:bodyPr>
            <a:lstStyle/>
            <a:p>
              <a:pPr algn="ctr"/>
              <a:r>
                <a:rPr lang="en-US" altLang="zh-CN" sz="1200" dirty="0">
                  <a:solidFill>
                    <a:schemeClr val="tx1"/>
                  </a:solidFill>
                  <a:latin typeface="Microsoft YaHei UI" panose="020B0503020204020204" pitchFamily="34" charset="-122"/>
                  <a:ea typeface="Microsoft YaHei UI" panose="020B0503020204020204" pitchFamily="34" charset="-122"/>
                </a:rPr>
                <a:t>Supervised Binary Component</a:t>
              </a:r>
              <a:endParaRPr lang="zh-CN" altLang="en-US" sz="1200" dirty="0">
                <a:solidFill>
                  <a:schemeClr val="tx1"/>
                </a:solidFill>
                <a:latin typeface="Microsoft YaHei UI" panose="020B0503020204020204" pitchFamily="34" charset="-122"/>
                <a:ea typeface="Microsoft YaHei UI" panose="020B0503020204020204" pitchFamily="34" charset="-122"/>
              </a:endParaRPr>
            </a:p>
          </p:txBody>
        </p:sp>
        <p:cxnSp>
          <p:nvCxnSpPr>
            <p:cNvPr id="129" name="直接箭头连接符 128"/>
            <p:cNvCxnSpPr>
              <a:stCxn id="117" idx="3"/>
            </p:cNvCxnSpPr>
            <p:nvPr/>
          </p:nvCxnSpPr>
          <p:spPr>
            <a:xfrm>
              <a:off x="2833872" y="2892314"/>
              <a:ext cx="1063219" cy="501051"/>
            </a:xfrm>
            <a:prstGeom prst="straightConnector1">
              <a:avLst/>
            </a:prstGeom>
            <a:ln w="12700">
              <a:solidFill>
                <a:schemeClr val="tx1">
                  <a:lumMod val="75000"/>
                  <a:lumOff val="25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130" name="直接箭头连接符 129"/>
            <p:cNvCxnSpPr>
              <a:stCxn id="116" idx="3"/>
              <a:endCxn id="122" idx="1"/>
            </p:cNvCxnSpPr>
            <p:nvPr/>
          </p:nvCxnSpPr>
          <p:spPr>
            <a:xfrm>
              <a:off x="4025096" y="2892313"/>
              <a:ext cx="13970" cy="516045"/>
            </a:xfrm>
            <a:prstGeom prst="straightConnector1">
              <a:avLst/>
            </a:prstGeom>
            <a:ln w="1270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31" name="直接箭头连接符 130"/>
            <p:cNvCxnSpPr>
              <a:stCxn id="115" idx="3"/>
            </p:cNvCxnSpPr>
            <p:nvPr/>
          </p:nvCxnSpPr>
          <p:spPr>
            <a:xfrm flipH="1">
              <a:off x="4198330" y="2892314"/>
              <a:ext cx="1032404" cy="498906"/>
            </a:xfrm>
            <a:prstGeom prst="straightConnector1">
              <a:avLst/>
            </a:prstGeom>
            <a:ln w="1270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32" name="文本框 131"/>
            <p:cNvSpPr txBox="1"/>
            <p:nvPr/>
          </p:nvSpPr>
          <p:spPr>
            <a:xfrm>
              <a:off x="6183680" y="3035564"/>
              <a:ext cx="1432057" cy="261504"/>
            </a:xfrm>
            <a:prstGeom prst="rect">
              <a:avLst/>
            </a:prstGeom>
            <a:noFill/>
          </p:spPr>
          <p:txBody>
            <a:bodyPr wrap="none" rtlCol="0">
              <a:spAutoFit/>
            </a:bodyPr>
            <a:lstStyle/>
            <a:p>
              <a:pPr algn="ctr"/>
              <a:r>
                <a:rPr lang="en-US" altLang="zh-CN" sz="1200" dirty="0">
                  <a:solidFill>
                    <a:srgbClr val="ADADAD"/>
                  </a:solidFill>
                  <a:latin typeface="Microsoft YaHei UI" panose="020B0503020204020204" pitchFamily="34" charset="-122"/>
                  <a:ea typeface="Microsoft YaHei UI" panose="020B0503020204020204" pitchFamily="34" charset="-122"/>
                </a:rPr>
                <a:t>Non-linear mapping</a:t>
              </a:r>
              <a:endParaRPr lang="zh-CN" altLang="en-US" sz="1200" dirty="0">
                <a:solidFill>
                  <a:srgbClr val="ADADAD"/>
                </a:solidFill>
                <a:latin typeface="Microsoft YaHei UI" panose="020B0503020204020204" pitchFamily="34" charset="-122"/>
                <a:ea typeface="Microsoft YaHei UI" panose="020B0503020204020204" pitchFamily="34" charset="-122"/>
              </a:endParaRPr>
            </a:p>
          </p:txBody>
        </p:sp>
        <p:sp>
          <p:nvSpPr>
            <p:cNvPr id="133" name="文本框 132"/>
            <p:cNvSpPr txBox="1"/>
            <p:nvPr/>
          </p:nvSpPr>
          <p:spPr>
            <a:xfrm>
              <a:off x="2413572" y="2142022"/>
              <a:ext cx="952975" cy="261504"/>
            </a:xfrm>
            <a:prstGeom prst="rect">
              <a:avLst/>
            </a:prstGeom>
            <a:noFill/>
          </p:spPr>
          <p:txBody>
            <a:bodyPr wrap="none" rtlCol="0">
              <a:spAutoFit/>
            </a:bodyPr>
            <a:lstStyle/>
            <a:p>
              <a:r>
                <a:rPr lang="en-US" altLang="zh-CN" sz="1200" dirty="0" err="1">
                  <a:solidFill>
                    <a:schemeClr val="tx1"/>
                  </a:solidFill>
                  <a:latin typeface="Microsoft YaHei UI" panose="020B0503020204020204" pitchFamily="34" charset="-122"/>
                  <a:ea typeface="Microsoft YaHei UI" panose="020B0503020204020204" pitchFamily="34" charset="-122"/>
                </a:rPr>
                <a:t>autoencoder</a:t>
              </a:r>
              <a:endParaRPr lang="zh-CN" altLang="en-US" sz="1200" dirty="0">
                <a:solidFill>
                  <a:schemeClr val="tx1"/>
                </a:solidFill>
                <a:latin typeface="Microsoft YaHei UI" panose="020B0503020204020204" pitchFamily="34" charset="-122"/>
                <a:ea typeface="Microsoft YaHei UI" panose="020B0503020204020204" pitchFamily="34" charset="-122"/>
              </a:endParaRPr>
            </a:p>
          </p:txBody>
        </p:sp>
        <p:sp>
          <p:nvSpPr>
            <p:cNvPr id="134" name="文本框 133"/>
            <p:cNvSpPr txBox="1"/>
            <p:nvPr/>
          </p:nvSpPr>
          <p:spPr>
            <a:xfrm>
              <a:off x="3605633" y="2140991"/>
              <a:ext cx="952975" cy="261504"/>
            </a:xfrm>
            <a:prstGeom prst="rect">
              <a:avLst/>
            </a:prstGeom>
            <a:noFill/>
          </p:spPr>
          <p:txBody>
            <a:bodyPr wrap="none" rtlCol="0">
              <a:spAutoFit/>
            </a:bodyPr>
            <a:lstStyle/>
            <a:p>
              <a:r>
                <a:rPr lang="en-US" altLang="zh-CN" sz="1200" dirty="0" err="1">
                  <a:solidFill>
                    <a:schemeClr val="tx1"/>
                  </a:solidFill>
                  <a:latin typeface="Microsoft YaHei UI" panose="020B0503020204020204" pitchFamily="34" charset="-122"/>
                  <a:ea typeface="Microsoft YaHei UI" panose="020B0503020204020204" pitchFamily="34" charset="-122"/>
                </a:rPr>
                <a:t>autoencoder</a:t>
              </a:r>
              <a:endParaRPr lang="zh-CN" altLang="en-US" sz="1200" dirty="0">
                <a:solidFill>
                  <a:schemeClr val="tx1"/>
                </a:solidFill>
                <a:latin typeface="Microsoft YaHei UI" panose="020B0503020204020204" pitchFamily="34" charset="-122"/>
                <a:ea typeface="Microsoft YaHei UI" panose="020B0503020204020204" pitchFamily="34" charset="-122"/>
              </a:endParaRPr>
            </a:p>
          </p:txBody>
        </p:sp>
        <p:sp>
          <p:nvSpPr>
            <p:cNvPr id="135" name="文本框 134"/>
            <p:cNvSpPr txBox="1"/>
            <p:nvPr/>
          </p:nvSpPr>
          <p:spPr>
            <a:xfrm>
              <a:off x="4797792" y="2148494"/>
              <a:ext cx="952975" cy="261504"/>
            </a:xfrm>
            <a:prstGeom prst="rect">
              <a:avLst/>
            </a:prstGeom>
            <a:noFill/>
          </p:spPr>
          <p:txBody>
            <a:bodyPr wrap="none" rtlCol="0">
              <a:spAutoFit/>
            </a:bodyPr>
            <a:lstStyle/>
            <a:p>
              <a:r>
                <a:rPr lang="en-US" altLang="zh-CN" sz="1200" dirty="0" err="1">
                  <a:solidFill>
                    <a:schemeClr val="tx1"/>
                  </a:solidFill>
                  <a:latin typeface="Microsoft YaHei UI" panose="020B0503020204020204" pitchFamily="34" charset="-122"/>
                  <a:ea typeface="Microsoft YaHei UI" panose="020B0503020204020204" pitchFamily="34" charset="-122"/>
                </a:rPr>
                <a:t>autoencoder</a:t>
              </a:r>
              <a:endParaRPr lang="zh-CN" altLang="en-US" sz="1200" dirty="0">
                <a:solidFill>
                  <a:schemeClr val="tx1"/>
                </a:solidFill>
                <a:latin typeface="Microsoft YaHei UI" panose="020B0503020204020204" pitchFamily="34" charset="-122"/>
                <a:ea typeface="Microsoft YaHei UI" panose="020B0503020204020204" pitchFamily="34" charset="-122"/>
              </a:endParaRPr>
            </a:p>
          </p:txBody>
        </p:sp>
        <p:sp>
          <p:nvSpPr>
            <p:cNvPr id="136" name="右大括号 135"/>
            <p:cNvSpPr/>
            <p:nvPr/>
          </p:nvSpPr>
          <p:spPr>
            <a:xfrm>
              <a:off x="5996520" y="1495221"/>
              <a:ext cx="99251" cy="1357843"/>
            </a:xfrm>
            <a:prstGeom prst="rightBrace">
              <a:avLst>
                <a:gd name="adj1" fmla="val 62179"/>
                <a:gd name="adj2" fmla="val 5055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p>
          </p:txBody>
        </p:sp>
        <p:sp>
          <p:nvSpPr>
            <p:cNvPr id="137" name="右大括号 136"/>
            <p:cNvSpPr/>
            <p:nvPr/>
          </p:nvSpPr>
          <p:spPr>
            <a:xfrm>
              <a:off x="5996520" y="3455177"/>
              <a:ext cx="98338" cy="1222105"/>
            </a:xfrm>
            <a:prstGeom prst="rightBrace">
              <a:avLst>
                <a:gd name="adj1" fmla="val 62179"/>
                <a:gd name="adj2" fmla="val 5055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p>
          </p:txBody>
        </p:sp>
        <p:sp>
          <p:nvSpPr>
            <p:cNvPr id="138" name="右大括号 137"/>
            <p:cNvSpPr/>
            <p:nvPr/>
          </p:nvSpPr>
          <p:spPr>
            <a:xfrm rot="10800000">
              <a:off x="2105881" y="1713298"/>
              <a:ext cx="30011" cy="283529"/>
            </a:xfrm>
            <a:prstGeom prst="rightBrace">
              <a:avLst>
                <a:gd name="adj1" fmla="val 62179"/>
                <a:gd name="adj2" fmla="val 50559"/>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200"/>
            </a:p>
          </p:txBody>
        </p:sp>
        <p:sp>
          <p:nvSpPr>
            <p:cNvPr id="139" name="文本框 138"/>
            <p:cNvSpPr txBox="1"/>
            <p:nvPr/>
          </p:nvSpPr>
          <p:spPr>
            <a:xfrm>
              <a:off x="2357173" y="1467144"/>
              <a:ext cx="970563" cy="261504"/>
            </a:xfrm>
            <a:prstGeom prst="rect">
              <a:avLst/>
            </a:prstGeom>
            <a:noFill/>
          </p:spPr>
          <p:txBody>
            <a:bodyPr wrap="square" rtlCol="0">
              <a:spAutoFit/>
            </a:bodyPr>
            <a:lstStyle/>
            <a:p>
              <a:pPr algn="ctr"/>
              <a:r>
                <a:rPr lang="en-US" altLang="zh-CN" sz="1200" dirty="0">
                  <a:solidFill>
                    <a:schemeClr val="tx1"/>
                  </a:solidFill>
                  <a:latin typeface="Arial" panose="020B0604020202020204" pitchFamily="34" charset="0"/>
                  <a:cs typeface="Arial" panose="020B0604020202020204" pitchFamily="34" charset="0"/>
                </a:rPr>
                <a:t>Node Type a</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140" name="文本框 139"/>
            <p:cNvSpPr txBox="1"/>
            <p:nvPr/>
          </p:nvSpPr>
          <p:spPr>
            <a:xfrm>
              <a:off x="3549074" y="1474742"/>
              <a:ext cx="970563" cy="261504"/>
            </a:xfrm>
            <a:prstGeom prst="rect">
              <a:avLst/>
            </a:prstGeom>
            <a:noFill/>
          </p:spPr>
          <p:txBody>
            <a:bodyPr wrap="square" rtlCol="0">
              <a:spAutoFit/>
            </a:bodyPr>
            <a:lstStyle/>
            <a:p>
              <a:pPr algn="ctr"/>
              <a:r>
                <a:rPr lang="en-US" altLang="zh-CN" sz="1200" dirty="0">
                  <a:solidFill>
                    <a:schemeClr val="tx1"/>
                  </a:solidFill>
                  <a:latin typeface="Arial" panose="020B0604020202020204" pitchFamily="34" charset="0"/>
                  <a:cs typeface="Arial" panose="020B0604020202020204" pitchFamily="34" charset="0"/>
                </a:rPr>
                <a:t>Node Type b</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141" name="文本框 140"/>
            <p:cNvSpPr txBox="1"/>
            <p:nvPr/>
          </p:nvSpPr>
          <p:spPr>
            <a:xfrm>
              <a:off x="4744342" y="1483731"/>
              <a:ext cx="970563" cy="261504"/>
            </a:xfrm>
            <a:prstGeom prst="rect">
              <a:avLst/>
            </a:prstGeom>
            <a:noFill/>
          </p:spPr>
          <p:txBody>
            <a:bodyPr wrap="square" rtlCol="0">
              <a:spAutoFit/>
            </a:bodyPr>
            <a:lstStyle/>
            <a:p>
              <a:pPr algn="ctr"/>
              <a:r>
                <a:rPr lang="en-US" altLang="zh-CN" sz="1200" dirty="0">
                  <a:solidFill>
                    <a:schemeClr val="tx1"/>
                  </a:solidFill>
                  <a:latin typeface="Arial" panose="020B0604020202020204" pitchFamily="34" charset="0"/>
                  <a:cs typeface="Arial" panose="020B0604020202020204" pitchFamily="34" charset="0"/>
                </a:rPr>
                <a:t>Node Type c</a:t>
              </a:r>
              <a:endParaRPr lang="zh-CN" altLang="en-US" sz="12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2" name="文本框 141"/>
                <p:cNvSpPr txBox="1"/>
                <p:nvPr/>
              </p:nvSpPr>
              <p:spPr>
                <a:xfrm>
                  <a:off x="1301907" y="1749784"/>
                  <a:ext cx="581067" cy="2081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i="1" smtClean="0">
                                <a:solidFill>
                                  <a:srgbClr val="ADADAD"/>
                                </a:solidFill>
                                <a:latin typeface="Cambria Math" panose="02040503050406030204" pitchFamily="18" charset="0"/>
                              </a:rPr>
                            </m:ctrlPr>
                          </m:sSubSupPr>
                          <m:e>
                            <m:r>
                              <a:rPr lang="en-US" altLang="zh-CN" sz="1200" i="1">
                                <a:solidFill>
                                  <a:srgbClr val="ADADAD"/>
                                </a:solidFill>
                                <a:latin typeface="Cambria Math" panose="02040503050406030204" pitchFamily="18" charset="0"/>
                              </a:rPr>
                              <m:t>𝐴</m:t>
                            </m:r>
                          </m:e>
                          <m:sub>
                            <m:r>
                              <m:rPr>
                                <m:sty m:val="p"/>
                              </m:rPr>
                              <a:rPr lang="en-US" altLang="zh-CN" sz="1200" i="1">
                                <a:solidFill>
                                  <a:srgbClr val="ADADAD"/>
                                </a:solidFill>
                                <a:latin typeface="Cambria Math" panose="02040503050406030204" pitchFamily="18" charset="0"/>
                              </a:rPr>
                              <m:t>i</m:t>
                            </m:r>
                          </m:sub>
                          <m:sup>
                            <m:r>
                              <a:rPr lang="en-US" altLang="zh-CN" sz="1200" i="1">
                                <a:solidFill>
                                  <a:srgbClr val="ADADAD"/>
                                </a:solidFill>
                                <a:latin typeface="Cambria Math" panose="02040503050406030204" pitchFamily="18" charset="0"/>
                              </a:rPr>
                              <m:t>𝑎</m:t>
                            </m:r>
                          </m:sup>
                        </m:sSubSup>
                        <m:r>
                          <a:rPr lang="en-US" altLang="zh-CN" sz="1200" i="1">
                            <a:solidFill>
                              <a:srgbClr val="ADADAD"/>
                            </a:solidFill>
                            <a:latin typeface="Cambria Math" panose="02040503050406030204" pitchFamily="18" charset="0"/>
                          </a:rPr>
                          <m:t>, </m:t>
                        </m:r>
                        <m:sSubSup>
                          <m:sSubSupPr>
                            <m:ctrlPr>
                              <a:rPr lang="en-US" altLang="zh-CN" sz="1200" i="1">
                                <a:solidFill>
                                  <a:srgbClr val="ADADAD"/>
                                </a:solidFill>
                                <a:latin typeface="Cambria Math" panose="02040503050406030204" pitchFamily="18" charset="0"/>
                              </a:rPr>
                            </m:ctrlPr>
                          </m:sSubSupPr>
                          <m:e>
                            <m:r>
                              <a:rPr lang="en-US" altLang="zh-CN" sz="1200" i="1">
                                <a:solidFill>
                                  <a:srgbClr val="ADADAD"/>
                                </a:solidFill>
                                <a:latin typeface="Cambria Math" panose="02040503050406030204" pitchFamily="18" charset="0"/>
                              </a:rPr>
                              <m:t>𝐴</m:t>
                            </m:r>
                          </m:e>
                          <m:sub>
                            <m:r>
                              <a:rPr lang="en-US" altLang="zh-CN" sz="1200" i="1">
                                <a:solidFill>
                                  <a:srgbClr val="ADADAD"/>
                                </a:solidFill>
                                <a:latin typeface="Cambria Math" panose="02040503050406030204" pitchFamily="18" charset="0"/>
                              </a:rPr>
                              <m:t>𝑗</m:t>
                            </m:r>
                          </m:sub>
                          <m:sup>
                            <m:r>
                              <a:rPr lang="en-US" altLang="zh-CN" sz="1200" i="1">
                                <a:solidFill>
                                  <a:srgbClr val="ADADAD"/>
                                </a:solidFill>
                                <a:latin typeface="Cambria Math" panose="02040503050406030204" pitchFamily="18" charset="0"/>
                              </a:rPr>
                              <m:t>𝑏</m:t>
                            </m:r>
                          </m:sup>
                        </m:sSubSup>
                        <m:r>
                          <a:rPr lang="en-US" altLang="zh-CN" sz="1200" i="1">
                            <a:solidFill>
                              <a:srgbClr val="ADADAD"/>
                            </a:solidFill>
                            <a:latin typeface="Cambria Math" panose="02040503050406030204" pitchFamily="18" charset="0"/>
                          </a:rPr>
                          <m:t>, </m:t>
                        </m:r>
                        <m:sSubSup>
                          <m:sSubSupPr>
                            <m:ctrlPr>
                              <a:rPr lang="en-US" altLang="zh-CN" sz="1200" i="1">
                                <a:solidFill>
                                  <a:srgbClr val="ADADAD"/>
                                </a:solidFill>
                                <a:latin typeface="Cambria Math" panose="02040503050406030204" pitchFamily="18" charset="0"/>
                              </a:rPr>
                            </m:ctrlPr>
                          </m:sSubSupPr>
                          <m:e>
                            <m:r>
                              <a:rPr lang="en-US" altLang="zh-CN" sz="1200" i="1">
                                <a:solidFill>
                                  <a:srgbClr val="ADADAD"/>
                                </a:solidFill>
                                <a:latin typeface="Cambria Math" panose="02040503050406030204" pitchFamily="18" charset="0"/>
                              </a:rPr>
                              <m:t>𝐴</m:t>
                            </m:r>
                          </m:e>
                          <m:sub>
                            <m:r>
                              <a:rPr lang="en-US" altLang="zh-CN" sz="1200" i="1">
                                <a:solidFill>
                                  <a:srgbClr val="ADADAD"/>
                                </a:solidFill>
                                <a:latin typeface="Cambria Math" panose="02040503050406030204" pitchFamily="18" charset="0"/>
                              </a:rPr>
                              <m:t>𝑘</m:t>
                            </m:r>
                          </m:sub>
                          <m:sup>
                            <m:r>
                              <a:rPr lang="en-US" altLang="zh-CN" sz="1200" i="1">
                                <a:solidFill>
                                  <a:srgbClr val="ADADAD"/>
                                </a:solidFill>
                                <a:latin typeface="Cambria Math" panose="02040503050406030204" pitchFamily="18" charset="0"/>
                              </a:rPr>
                              <m:t>𝑐</m:t>
                            </m:r>
                          </m:sup>
                        </m:sSubSup>
                      </m:oMath>
                    </m:oMathPara>
                  </a14:m>
                  <a:endParaRPr lang="zh-CN" altLang="en-US" sz="1200" dirty="0">
                    <a:solidFill>
                      <a:srgbClr val="ADADAD"/>
                    </a:solidFill>
                  </a:endParaRPr>
                </a:p>
              </p:txBody>
            </p:sp>
          </mc:Choice>
          <mc:Fallback xmlns="">
            <p:sp>
              <p:nvSpPr>
                <p:cNvPr id="142" name="文本框 141"/>
                <p:cNvSpPr txBox="1">
                  <a:spLocks noRot="1" noChangeAspect="1" noMove="1" noResize="1" noEditPoints="1" noAdjustHandles="1" noChangeArrowheads="1" noChangeShapeType="1" noTextEdit="1"/>
                </p:cNvSpPr>
                <p:nvPr/>
              </p:nvSpPr>
              <p:spPr>
                <a:xfrm>
                  <a:off x="1301907" y="1749784"/>
                  <a:ext cx="581067" cy="208114"/>
                </a:xfrm>
                <a:prstGeom prst="rect">
                  <a:avLst/>
                </a:prstGeom>
                <a:blipFill>
                  <a:blip r:embed="rId3"/>
                  <a:stretch>
                    <a:fillRect l="-3704" b="-22222"/>
                  </a:stretch>
                </a:blipFill>
              </p:spPr>
              <p:txBody>
                <a:bodyPr/>
                <a:lstStyle/>
                <a:p>
                  <a:r>
                    <a:rPr lang="zh-CN" altLang="en-US">
                      <a:noFill/>
                    </a:rPr>
                    <a:t> </a:t>
                  </a:r>
                </a:p>
              </p:txBody>
            </p:sp>
          </mc:Fallback>
        </mc:AlternateContent>
        <p:sp>
          <p:nvSpPr>
            <p:cNvPr id="143" name="右大括号 142"/>
            <p:cNvSpPr/>
            <p:nvPr/>
          </p:nvSpPr>
          <p:spPr>
            <a:xfrm rot="10800000">
              <a:off x="2105881" y="2541070"/>
              <a:ext cx="30011" cy="283529"/>
            </a:xfrm>
            <a:prstGeom prst="rightBrace">
              <a:avLst>
                <a:gd name="adj1" fmla="val 62179"/>
                <a:gd name="adj2" fmla="val 50559"/>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200"/>
            </a:p>
          </p:txBody>
        </p:sp>
        <mc:AlternateContent xmlns:mc="http://schemas.openxmlformats.org/markup-compatibility/2006" xmlns:a14="http://schemas.microsoft.com/office/drawing/2010/main">
          <mc:Choice Requires="a14">
            <p:sp>
              <p:nvSpPr>
                <p:cNvPr id="144" name="文本框 143"/>
                <p:cNvSpPr txBox="1"/>
                <p:nvPr/>
              </p:nvSpPr>
              <p:spPr>
                <a:xfrm>
                  <a:off x="1302427" y="2570537"/>
                  <a:ext cx="597337" cy="2081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i="1" smtClean="0">
                                <a:solidFill>
                                  <a:srgbClr val="ADADAD"/>
                                </a:solidFill>
                                <a:latin typeface="Cambria Math" panose="02040503050406030204" pitchFamily="18" charset="0"/>
                              </a:rPr>
                            </m:ctrlPr>
                          </m:sSubSupPr>
                          <m:e>
                            <m:r>
                              <a:rPr lang="en-US" altLang="zh-CN" sz="1200" i="1">
                                <a:solidFill>
                                  <a:srgbClr val="ADADAD"/>
                                </a:solidFill>
                                <a:latin typeface="Cambria Math" panose="02040503050406030204" pitchFamily="18" charset="0"/>
                              </a:rPr>
                              <m:t>𝑋</m:t>
                            </m:r>
                          </m:e>
                          <m:sub>
                            <m:r>
                              <m:rPr>
                                <m:sty m:val="p"/>
                              </m:rPr>
                              <a:rPr lang="en-US" altLang="zh-CN" sz="1200" i="1">
                                <a:solidFill>
                                  <a:srgbClr val="ADADAD"/>
                                </a:solidFill>
                                <a:latin typeface="Cambria Math" panose="02040503050406030204" pitchFamily="18" charset="0"/>
                              </a:rPr>
                              <m:t>i</m:t>
                            </m:r>
                          </m:sub>
                          <m:sup>
                            <m:r>
                              <a:rPr lang="en-US" altLang="zh-CN" sz="1200" i="1">
                                <a:solidFill>
                                  <a:srgbClr val="ADADAD"/>
                                </a:solidFill>
                                <a:latin typeface="Cambria Math" panose="02040503050406030204" pitchFamily="18" charset="0"/>
                              </a:rPr>
                              <m:t>𝑎</m:t>
                            </m:r>
                          </m:sup>
                        </m:sSubSup>
                        <m:r>
                          <a:rPr lang="en-US" altLang="zh-CN" sz="1200" i="1">
                            <a:solidFill>
                              <a:srgbClr val="ADADAD"/>
                            </a:solidFill>
                            <a:latin typeface="Cambria Math" panose="02040503050406030204" pitchFamily="18" charset="0"/>
                          </a:rPr>
                          <m:t>, </m:t>
                        </m:r>
                        <m:sSubSup>
                          <m:sSubSupPr>
                            <m:ctrlPr>
                              <a:rPr lang="en-US" altLang="zh-CN" sz="1200" i="1">
                                <a:solidFill>
                                  <a:srgbClr val="ADADAD"/>
                                </a:solidFill>
                                <a:latin typeface="Cambria Math" panose="02040503050406030204" pitchFamily="18" charset="0"/>
                              </a:rPr>
                            </m:ctrlPr>
                          </m:sSubSupPr>
                          <m:e>
                            <m:r>
                              <a:rPr lang="en-US" altLang="zh-CN" sz="1200" i="1">
                                <a:solidFill>
                                  <a:srgbClr val="ADADAD"/>
                                </a:solidFill>
                                <a:latin typeface="Cambria Math" panose="02040503050406030204" pitchFamily="18" charset="0"/>
                              </a:rPr>
                              <m:t>𝑋</m:t>
                            </m:r>
                          </m:e>
                          <m:sub>
                            <m:r>
                              <a:rPr lang="en-US" altLang="zh-CN" sz="1200" i="1">
                                <a:solidFill>
                                  <a:srgbClr val="ADADAD"/>
                                </a:solidFill>
                                <a:latin typeface="Cambria Math" panose="02040503050406030204" pitchFamily="18" charset="0"/>
                              </a:rPr>
                              <m:t>𝑗</m:t>
                            </m:r>
                          </m:sub>
                          <m:sup>
                            <m:r>
                              <a:rPr lang="en-US" altLang="zh-CN" sz="1200" i="1">
                                <a:solidFill>
                                  <a:srgbClr val="ADADAD"/>
                                </a:solidFill>
                                <a:latin typeface="Cambria Math" panose="02040503050406030204" pitchFamily="18" charset="0"/>
                              </a:rPr>
                              <m:t>𝑏</m:t>
                            </m:r>
                          </m:sup>
                        </m:sSubSup>
                        <m:r>
                          <a:rPr lang="en-US" altLang="zh-CN" sz="1200" i="1">
                            <a:solidFill>
                              <a:srgbClr val="ADADAD"/>
                            </a:solidFill>
                            <a:latin typeface="Cambria Math" panose="02040503050406030204" pitchFamily="18" charset="0"/>
                          </a:rPr>
                          <m:t>, </m:t>
                        </m:r>
                        <m:sSubSup>
                          <m:sSubSupPr>
                            <m:ctrlPr>
                              <a:rPr lang="en-US" altLang="zh-CN" sz="1200" i="1">
                                <a:solidFill>
                                  <a:srgbClr val="ADADAD"/>
                                </a:solidFill>
                                <a:latin typeface="Cambria Math" panose="02040503050406030204" pitchFamily="18" charset="0"/>
                              </a:rPr>
                            </m:ctrlPr>
                          </m:sSubSupPr>
                          <m:e>
                            <m:r>
                              <a:rPr lang="en-US" altLang="zh-CN" sz="1200" i="1">
                                <a:solidFill>
                                  <a:srgbClr val="ADADAD"/>
                                </a:solidFill>
                                <a:latin typeface="Cambria Math" panose="02040503050406030204" pitchFamily="18" charset="0"/>
                              </a:rPr>
                              <m:t>𝑋</m:t>
                            </m:r>
                          </m:e>
                          <m:sub>
                            <m:r>
                              <a:rPr lang="en-US" altLang="zh-CN" sz="1200" i="1">
                                <a:solidFill>
                                  <a:srgbClr val="ADADAD"/>
                                </a:solidFill>
                                <a:latin typeface="Cambria Math" panose="02040503050406030204" pitchFamily="18" charset="0"/>
                              </a:rPr>
                              <m:t>𝑘</m:t>
                            </m:r>
                          </m:sub>
                          <m:sup>
                            <m:r>
                              <a:rPr lang="en-US" altLang="zh-CN" sz="1200" i="1">
                                <a:solidFill>
                                  <a:srgbClr val="ADADAD"/>
                                </a:solidFill>
                                <a:latin typeface="Cambria Math" panose="02040503050406030204" pitchFamily="18" charset="0"/>
                              </a:rPr>
                              <m:t>𝑐</m:t>
                            </m:r>
                          </m:sup>
                        </m:sSubSup>
                      </m:oMath>
                    </m:oMathPara>
                  </a14:m>
                  <a:endParaRPr lang="zh-CN" altLang="en-US" sz="1200" dirty="0">
                    <a:solidFill>
                      <a:srgbClr val="ADADAD"/>
                    </a:solidFill>
                  </a:endParaRPr>
                </a:p>
              </p:txBody>
            </p:sp>
          </mc:Choice>
          <mc:Fallback xmlns="">
            <p:sp>
              <p:nvSpPr>
                <p:cNvPr id="144" name="文本框 143"/>
                <p:cNvSpPr txBox="1">
                  <a:spLocks noRot="1" noChangeAspect="1" noMove="1" noResize="1" noEditPoints="1" noAdjustHandles="1" noChangeArrowheads="1" noChangeShapeType="1" noTextEdit="1"/>
                </p:cNvSpPr>
                <p:nvPr/>
              </p:nvSpPr>
              <p:spPr>
                <a:xfrm>
                  <a:off x="1302427" y="2570537"/>
                  <a:ext cx="597337" cy="208114"/>
                </a:xfrm>
                <a:prstGeom prst="rect">
                  <a:avLst/>
                </a:prstGeom>
                <a:blipFill>
                  <a:blip r:embed="rId4"/>
                  <a:stretch>
                    <a:fillRect l="-3571" b="-22222"/>
                  </a:stretch>
                </a:blipFill>
              </p:spPr>
              <p:txBody>
                <a:bodyPr/>
                <a:lstStyle/>
                <a:p>
                  <a:r>
                    <a:rPr lang="zh-CN" altLang="en-US">
                      <a:noFill/>
                    </a:rPr>
                    <a:t> </a:t>
                  </a:r>
                </a:p>
              </p:txBody>
            </p:sp>
          </mc:Fallback>
        </mc:AlternateContent>
        <p:sp>
          <p:nvSpPr>
            <p:cNvPr id="145" name="右大括号 144"/>
            <p:cNvSpPr/>
            <p:nvPr/>
          </p:nvSpPr>
          <p:spPr>
            <a:xfrm rot="10800000">
              <a:off x="2105881" y="3455068"/>
              <a:ext cx="30011" cy="283529"/>
            </a:xfrm>
            <a:prstGeom prst="rightBrace">
              <a:avLst>
                <a:gd name="adj1" fmla="val 62179"/>
                <a:gd name="adj2" fmla="val 50559"/>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200"/>
            </a:p>
          </p:txBody>
        </p:sp>
        <mc:AlternateContent xmlns:mc="http://schemas.openxmlformats.org/markup-compatibility/2006" xmlns:a14="http://schemas.microsoft.com/office/drawing/2010/main">
          <mc:Choice Requires="a14">
            <p:sp>
              <p:nvSpPr>
                <p:cNvPr id="146" name="文本框 145"/>
                <p:cNvSpPr txBox="1"/>
                <p:nvPr/>
              </p:nvSpPr>
              <p:spPr>
                <a:xfrm>
                  <a:off x="1510263" y="3512934"/>
                  <a:ext cx="251197" cy="1883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200" i="1" smtClean="0">
                                <a:solidFill>
                                  <a:srgbClr val="ADADAD"/>
                                </a:solidFill>
                                <a:latin typeface="Cambria Math" panose="02040503050406030204" pitchFamily="18" charset="0"/>
                              </a:rPr>
                            </m:ctrlPr>
                          </m:sSubPr>
                          <m:e>
                            <m:r>
                              <a:rPr lang="en-US" altLang="zh-CN" sz="1200" i="1">
                                <a:solidFill>
                                  <a:srgbClr val="ADADAD"/>
                                </a:solidFill>
                                <a:latin typeface="Cambria Math" panose="02040503050406030204" pitchFamily="18" charset="0"/>
                              </a:rPr>
                              <m:t>𝐿</m:t>
                            </m:r>
                          </m:e>
                          <m:sub>
                            <m:r>
                              <a:rPr lang="en-US" altLang="zh-CN" sz="1200" i="1">
                                <a:solidFill>
                                  <a:srgbClr val="ADADAD"/>
                                </a:solidFill>
                                <a:latin typeface="Cambria Math" panose="02040503050406030204" pitchFamily="18" charset="0"/>
                              </a:rPr>
                              <m:t>𝑖𝑗𝑘</m:t>
                            </m:r>
                          </m:sub>
                        </m:sSub>
                      </m:oMath>
                    </m:oMathPara>
                  </a14:m>
                  <a:endParaRPr lang="zh-CN" altLang="en-US" sz="1200" dirty="0">
                    <a:solidFill>
                      <a:srgbClr val="ADADAD"/>
                    </a:solidFill>
                  </a:endParaRPr>
                </a:p>
              </p:txBody>
            </p:sp>
          </mc:Choice>
          <mc:Fallback xmlns="">
            <p:sp>
              <p:nvSpPr>
                <p:cNvPr id="146" name="文本框 145"/>
                <p:cNvSpPr txBox="1">
                  <a:spLocks noRot="1" noChangeAspect="1" noMove="1" noResize="1" noEditPoints="1" noAdjustHandles="1" noChangeArrowheads="1" noChangeShapeType="1" noTextEdit="1"/>
                </p:cNvSpPr>
                <p:nvPr/>
              </p:nvSpPr>
              <p:spPr>
                <a:xfrm>
                  <a:off x="1510263" y="3512934"/>
                  <a:ext cx="251197" cy="188380"/>
                </a:xfrm>
                <a:prstGeom prst="rect">
                  <a:avLst/>
                </a:prstGeom>
                <a:blipFill>
                  <a:blip r:embed="rId5"/>
                  <a:stretch>
                    <a:fillRect l="-8333" r="-4167" b="-11765"/>
                  </a:stretch>
                </a:blipFill>
              </p:spPr>
              <p:txBody>
                <a:bodyPr/>
                <a:lstStyle/>
                <a:p>
                  <a:r>
                    <a:rPr lang="zh-CN" altLang="en-US">
                      <a:noFill/>
                    </a:rPr>
                    <a:t> </a:t>
                  </a:r>
                </a:p>
              </p:txBody>
            </p:sp>
          </mc:Fallback>
        </mc:AlternateContent>
        <p:sp>
          <p:nvSpPr>
            <p:cNvPr id="147" name="右大括号 146"/>
            <p:cNvSpPr/>
            <p:nvPr/>
          </p:nvSpPr>
          <p:spPr>
            <a:xfrm rot="10800000">
              <a:off x="2105881" y="4156562"/>
              <a:ext cx="30011" cy="283529"/>
            </a:xfrm>
            <a:prstGeom prst="rightBrace">
              <a:avLst>
                <a:gd name="adj1" fmla="val 62179"/>
                <a:gd name="adj2" fmla="val 50559"/>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200"/>
            </a:p>
          </p:txBody>
        </p:sp>
        <mc:AlternateContent xmlns:mc="http://schemas.openxmlformats.org/markup-compatibility/2006" xmlns:a14="http://schemas.microsoft.com/office/drawing/2010/main">
          <mc:Choice Requires="a14">
            <p:sp>
              <p:nvSpPr>
                <p:cNvPr id="148" name="文本框 147"/>
                <p:cNvSpPr txBox="1"/>
                <p:nvPr/>
              </p:nvSpPr>
              <p:spPr>
                <a:xfrm>
                  <a:off x="1501927" y="4228613"/>
                  <a:ext cx="245464" cy="1883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200" i="1" smtClean="0">
                                <a:solidFill>
                                  <a:srgbClr val="ADADAD"/>
                                </a:solidFill>
                                <a:latin typeface="Cambria Math" panose="02040503050406030204" pitchFamily="18" charset="0"/>
                              </a:rPr>
                            </m:ctrlPr>
                          </m:sSubPr>
                          <m:e>
                            <m:r>
                              <a:rPr lang="en-US" altLang="zh-CN" sz="1200" i="1">
                                <a:solidFill>
                                  <a:srgbClr val="ADADAD"/>
                                </a:solidFill>
                                <a:latin typeface="Cambria Math" panose="02040503050406030204" pitchFamily="18" charset="0"/>
                              </a:rPr>
                              <m:t>𝑆</m:t>
                            </m:r>
                          </m:e>
                          <m:sub>
                            <m:r>
                              <a:rPr lang="en-US" altLang="zh-CN" sz="1200" i="1">
                                <a:solidFill>
                                  <a:srgbClr val="ADADAD"/>
                                </a:solidFill>
                                <a:latin typeface="Cambria Math" panose="02040503050406030204" pitchFamily="18" charset="0"/>
                              </a:rPr>
                              <m:t>𝑖𝑗𝑘</m:t>
                            </m:r>
                          </m:sub>
                        </m:sSub>
                      </m:oMath>
                    </m:oMathPara>
                  </a14:m>
                  <a:endParaRPr lang="zh-CN" altLang="en-US" sz="1200" dirty="0">
                    <a:solidFill>
                      <a:srgbClr val="ADADAD"/>
                    </a:solidFill>
                  </a:endParaRPr>
                </a:p>
              </p:txBody>
            </p:sp>
          </mc:Choice>
          <mc:Fallback xmlns="">
            <p:sp>
              <p:nvSpPr>
                <p:cNvPr id="148" name="文本框 147"/>
                <p:cNvSpPr txBox="1">
                  <a:spLocks noRot="1" noChangeAspect="1" noMove="1" noResize="1" noEditPoints="1" noAdjustHandles="1" noChangeArrowheads="1" noChangeShapeType="1" noTextEdit="1"/>
                </p:cNvSpPr>
                <p:nvPr/>
              </p:nvSpPr>
              <p:spPr>
                <a:xfrm>
                  <a:off x="1501927" y="4228613"/>
                  <a:ext cx="245464" cy="188380"/>
                </a:xfrm>
                <a:prstGeom prst="rect">
                  <a:avLst/>
                </a:prstGeom>
                <a:blipFill>
                  <a:blip r:embed="rId6"/>
                  <a:stretch>
                    <a:fillRect l="-8333" r="-4167" b="-12500"/>
                  </a:stretch>
                </a:blipFill>
              </p:spPr>
              <p:txBody>
                <a:bodyPr/>
                <a:lstStyle/>
                <a:p>
                  <a:r>
                    <a:rPr lang="zh-CN" altLang="en-US">
                      <a:noFill/>
                    </a:rPr>
                    <a:t> </a:t>
                  </a:r>
                </a:p>
              </p:txBody>
            </p:sp>
          </mc:Fallback>
        </mc:AlternateContent>
        <p:sp>
          <p:nvSpPr>
            <p:cNvPr id="149" name="文本框 148"/>
            <p:cNvSpPr txBox="1"/>
            <p:nvPr/>
          </p:nvSpPr>
          <p:spPr>
            <a:xfrm>
              <a:off x="3798210" y="4208212"/>
              <a:ext cx="325124" cy="239712"/>
            </a:xfrm>
            <a:prstGeom prst="rect">
              <a:avLst/>
            </a:prstGeom>
            <a:noFill/>
          </p:spPr>
          <p:txBody>
            <a:bodyPr wrap="square" rtlCol="0">
              <a:spAutoFit/>
            </a:bodyPr>
            <a:lstStyle/>
            <a:p>
              <a:r>
                <a:rPr lang="en-US" altLang="zh-CN" sz="1050" dirty="0">
                  <a:solidFill>
                    <a:schemeClr val="tx1"/>
                  </a:solidFill>
                  <a:latin typeface="微软雅黑" panose="020B0503020204020204" pitchFamily="34" charset="-122"/>
                  <a:ea typeface="微软雅黑" panose="020B0503020204020204" pitchFamily="34" charset="-122"/>
                </a:rPr>
                <a:t>+1</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150" name="文本框 149"/>
            <p:cNvSpPr txBox="1"/>
            <p:nvPr/>
          </p:nvSpPr>
          <p:spPr>
            <a:xfrm>
              <a:off x="3990069" y="4208212"/>
              <a:ext cx="325124" cy="239712"/>
            </a:xfrm>
            <a:prstGeom prst="rect">
              <a:avLst/>
            </a:prstGeom>
            <a:noFill/>
          </p:spPr>
          <p:txBody>
            <a:bodyPr wrap="square" rtlCol="0">
              <a:spAutoFit/>
            </a:bodyPr>
            <a:lstStyle/>
            <a:p>
              <a:pPr algn="ctr"/>
              <a:r>
                <a:rPr lang="en-US" altLang="zh-CN" sz="1050" dirty="0">
                  <a:solidFill>
                    <a:schemeClr val="tx1"/>
                  </a:solidFill>
                  <a:latin typeface="微软雅黑" panose="020B0503020204020204" pitchFamily="34" charset="-122"/>
                  <a:ea typeface="微软雅黑" panose="020B0503020204020204" pitchFamily="34" charset="-122"/>
                </a:rPr>
                <a:t>-1</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151" name="矩形 150"/>
            <p:cNvSpPr/>
            <p:nvPr/>
          </p:nvSpPr>
          <p:spPr>
            <a:xfrm>
              <a:off x="4492501" y="3878740"/>
              <a:ext cx="1302357" cy="435840"/>
            </a:xfrm>
            <a:prstGeom prst="rect">
              <a:avLst/>
            </a:prstGeom>
          </p:spPr>
          <p:txBody>
            <a:bodyPr wrap="square">
              <a:spAutoFit/>
            </a:bodyPr>
            <a:lstStyle/>
            <a:p>
              <a:pPr algn="ctr"/>
              <a:r>
                <a:rPr lang="zh-CN" altLang="en-US" sz="1200" dirty="0">
                  <a:solidFill>
                    <a:schemeClr val="tx1"/>
                  </a:solidFill>
                  <a:latin typeface="Segoe UI" panose="020B0502040204020203" pitchFamily="34" charset="0"/>
                </a:rPr>
                <a:t> </a:t>
              </a:r>
              <a:r>
                <a:rPr lang="en-US" altLang="zh-CN" sz="1200" dirty="0">
                  <a:solidFill>
                    <a:schemeClr val="tx1"/>
                  </a:solidFill>
                  <a:latin typeface="Microsoft YaHei UI" panose="020B0503020204020204" pitchFamily="34" charset="-122"/>
                  <a:ea typeface="Microsoft YaHei UI" panose="020B0503020204020204" pitchFamily="34" charset="-122"/>
                </a:rPr>
                <a:t>tuple-wise similarity function</a:t>
              </a:r>
              <a:endParaRPr lang="zh-CN" altLang="en-US" sz="1200" dirty="0">
                <a:solidFill>
                  <a:schemeClr val="tx1"/>
                </a:solidFill>
                <a:latin typeface="Microsoft YaHei UI" panose="020B0503020204020204" pitchFamily="34" charset="-122"/>
                <a:ea typeface="Microsoft YaHei UI" panose="020B0503020204020204" pitchFamily="34" charset="-122"/>
              </a:endParaRPr>
            </a:p>
          </p:txBody>
        </p:sp>
        <p:sp>
          <p:nvSpPr>
            <p:cNvPr id="104" name="矩形 103"/>
            <p:cNvSpPr/>
            <p:nvPr/>
          </p:nvSpPr>
          <p:spPr>
            <a:xfrm>
              <a:off x="705782" y="2160495"/>
              <a:ext cx="1918421" cy="261504"/>
            </a:xfrm>
            <a:prstGeom prst="rect">
              <a:avLst/>
            </a:prstGeom>
          </p:spPr>
          <p:txBody>
            <a:bodyPr wrap="square">
              <a:spAutoFit/>
            </a:bodyPr>
            <a:lstStyle/>
            <a:p>
              <a:pPr algn="ctr"/>
              <a:r>
                <a:rPr lang="en-US" altLang="zh-CN" sz="1200" dirty="0">
                  <a:solidFill>
                    <a:srgbClr val="ADADAD"/>
                  </a:solidFill>
                  <a:latin typeface="Microsoft YaHei UI" panose="020B0503020204020204" pitchFamily="34" charset="-122"/>
                  <a:ea typeface="Microsoft YaHei UI" panose="020B0503020204020204" pitchFamily="34" charset="-122"/>
                </a:rPr>
                <a:t>First Layer</a:t>
              </a:r>
              <a:endParaRPr lang="zh-CN" altLang="en-US" sz="1200" dirty="0">
                <a:solidFill>
                  <a:srgbClr val="ADADAD"/>
                </a:solidFill>
                <a:latin typeface="Microsoft YaHei UI" panose="020B0503020204020204" pitchFamily="34" charset="-122"/>
                <a:ea typeface="Microsoft YaHei UI" panose="020B0503020204020204" pitchFamily="34" charset="-122"/>
              </a:endParaRPr>
            </a:p>
          </p:txBody>
        </p:sp>
        <p:sp>
          <p:nvSpPr>
            <p:cNvPr id="105" name="矩形 104"/>
            <p:cNvSpPr/>
            <p:nvPr/>
          </p:nvSpPr>
          <p:spPr>
            <a:xfrm>
              <a:off x="683569" y="3038001"/>
              <a:ext cx="1918421" cy="261504"/>
            </a:xfrm>
            <a:prstGeom prst="rect">
              <a:avLst/>
            </a:prstGeom>
          </p:spPr>
          <p:txBody>
            <a:bodyPr wrap="square">
              <a:spAutoFit/>
            </a:bodyPr>
            <a:lstStyle/>
            <a:p>
              <a:pPr algn="ctr"/>
              <a:r>
                <a:rPr lang="en-US" altLang="zh-CN" sz="1200" dirty="0">
                  <a:solidFill>
                    <a:srgbClr val="ADADAD"/>
                  </a:solidFill>
                  <a:latin typeface="Microsoft YaHei UI" panose="020B0503020204020204" pitchFamily="34" charset="-122"/>
                  <a:ea typeface="Microsoft YaHei UI" panose="020B0503020204020204" pitchFamily="34" charset="-122"/>
                </a:rPr>
                <a:t>Second Layer</a:t>
              </a:r>
              <a:endParaRPr lang="zh-CN" altLang="en-US" sz="1200" dirty="0">
                <a:solidFill>
                  <a:srgbClr val="ADADAD"/>
                </a:solidFill>
                <a:latin typeface="Microsoft YaHei UI" panose="020B0503020204020204" pitchFamily="34" charset="-122"/>
                <a:ea typeface="Microsoft YaHei UI" panose="020B0503020204020204" pitchFamily="34" charset="-122"/>
              </a:endParaRPr>
            </a:p>
          </p:txBody>
        </p:sp>
        <p:sp>
          <p:nvSpPr>
            <p:cNvPr id="106" name="矩形 105"/>
            <p:cNvSpPr/>
            <p:nvPr/>
          </p:nvSpPr>
          <p:spPr>
            <a:xfrm>
              <a:off x="691683" y="3888552"/>
              <a:ext cx="1918421" cy="261504"/>
            </a:xfrm>
            <a:prstGeom prst="rect">
              <a:avLst/>
            </a:prstGeom>
          </p:spPr>
          <p:txBody>
            <a:bodyPr wrap="square">
              <a:spAutoFit/>
            </a:bodyPr>
            <a:lstStyle/>
            <a:p>
              <a:pPr algn="ctr"/>
              <a:r>
                <a:rPr lang="en-US" altLang="zh-CN" sz="1200" dirty="0">
                  <a:solidFill>
                    <a:srgbClr val="ADADAD"/>
                  </a:solidFill>
                  <a:latin typeface="Microsoft YaHei UI" panose="020B0503020204020204" pitchFamily="34" charset="-122"/>
                  <a:ea typeface="Microsoft YaHei UI" panose="020B0503020204020204" pitchFamily="34" charset="-122"/>
                </a:rPr>
                <a:t>Third Layer</a:t>
              </a:r>
              <a:endParaRPr lang="zh-CN" altLang="en-US" sz="1200" dirty="0">
                <a:solidFill>
                  <a:srgbClr val="ADADAD"/>
                </a:solidFill>
                <a:latin typeface="Microsoft YaHei UI" panose="020B0503020204020204" pitchFamily="34" charset="-122"/>
                <a:ea typeface="Microsoft YaHei UI" panose="020B0503020204020204" pitchFamily="34" charset="-122"/>
              </a:endParaRPr>
            </a:p>
          </p:txBody>
        </p:sp>
      </p:grpSp>
      <p:sp>
        <p:nvSpPr>
          <p:cNvPr id="100" name="矩形 99"/>
          <p:cNvSpPr/>
          <p:nvPr/>
        </p:nvSpPr>
        <p:spPr>
          <a:xfrm>
            <a:off x="1459185" y="4814473"/>
            <a:ext cx="6074249" cy="261610"/>
          </a:xfrm>
          <a:prstGeom prst="rect">
            <a:avLst/>
          </a:prstGeom>
        </p:spPr>
        <p:txBody>
          <a:bodyPr wrap="square">
            <a:spAutoFit/>
          </a:bodyPr>
          <a:lstStyle/>
          <a:p>
            <a:pPr algn="ctr"/>
            <a:r>
              <a:rPr lang="en-US" altLang="zh-CN" sz="1100" dirty="0" err="1">
                <a:solidFill>
                  <a:schemeClr val="bg1">
                    <a:lumMod val="25000"/>
                    <a:lumOff val="75000"/>
                  </a:schemeClr>
                </a:solidFill>
              </a:rPr>
              <a:t>Ke</a:t>
            </a:r>
            <a:r>
              <a:rPr lang="en-US" altLang="zh-CN" sz="1100" dirty="0">
                <a:solidFill>
                  <a:schemeClr val="bg1">
                    <a:lumMod val="25000"/>
                    <a:lumOff val="75000"/>
                  </a:schemeClr>
                </a:solidFill>
              </a:rPr>
              <a:t> </a:t>
            </a:r>
            <a:r>
              <a:rPr lang="en-US" altLang="zh-CN" sz="1100" dirty="0" err="1">
                <a:solidFill>
                  <a:schemeClr val="bg1">
                    <a:lumMod val="25000"/>
                    <a:lumOff val="75000"/>
                  </a:schemeClr>
                </a:solidFill>
              </a:rPr>
              <a:t>Tu</a:t>
            </a:r>
            <a:r>
              <a:rPr lang="en-US" altLang="zh-CN" sz="1100" dirty="0">
                <a:solidFill>
                  <a:schemeClr val="bg1">
                    <a:lumMod val="25000"/>
                    <a:lumOff val="75000"/>
                  </a:schemeClr>
                </a:solidFill>
              </a:rPr>
              <a:t>, </a:t>
            </a:r>
            <a:r>
              <a:rPr lang="en-US" altLang="zh-CN" sz="1100" dirty="0" smtClean="0">
                <a:solidFill>
                  <a:schemeClr val="bg1">
                    <a:lumMod val="25000"/>
                    <a:lumOff val="75000"/>
                  </a:schemeClr>
                </a:solidFill>
              </a:rPr>
              <a:t>et al. Structural </a:t>
            </a:r>
            <a:r>
              <a:rPr lang="en-US" altLang="zh-CN" sz="1100" dirty="0">
                <a:solidFill>
                  <a:schemeClr val="bg1">
                    <a:lumMod val="25000"/>
                    <a:lumOff val="75000"/>
                  </a:schemeClr>
                </a:solidFill>
              </a:rPr>
              <a:t>Deep Embedding for Hyper-Networks. </a:t>
            </a:r>
            <a:r>
              <a:rPr lang="en-US" altLang="zh-CN" sz="1100" b="1" i="1" dirty="0">
                <a:solidFill>
                  <a:schemeClr val="bg1">
                    <a:lumMod val="25000"/>
                    <a:lumOff val="75000"/>
                  </a:schemeClr>
                </a:solidFill>
              </a:rPr>
              <a:t>AAAI</a:t>
            </a:r>
            <a:r>
              <a:rPr lang="en-US" altLang="zh-CN" sz="1100" dirty="0">
                <a:solidFill>
                  <a:schemeClr val="bg1">
                    <a:lumMod val="25000"/>
                    <a:lumOff val="75000"/>
                  </a:schemeClr>
                </a:solidFill>
              </a:rPr>
              <a:t>, 2018. </a:t>
            </a:r>
          </a:p>
        </p:txBody>
      </p:sp>
    </p:spTree>
    <p:extLst>
      <p:ext uri="{BB962C8B-B14F-4D97-AF65-F5344CB8AC3E}">
        <p14:creationId xmlns:p14="http://schemas.microsoft.com/office/powerpoint/2010/main" val="40778521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1700" y="263956"/>
            <a:ext cx="8520600" cy="572700"/>
          </a:xfrm>
        </p:spPr>
        <p:txBody>
          <a:bodyPr>
            <a:normAutofit fontScale="90000"/>
          </a:bodyPr>
          <a:lstStyle/>
          <a:p>
            <a:r>
              <a:rPr lang="en-US" altLang="zh-CN" b="1" dirty="0">
                <a:latin typeface="微软雅黑" panose="020B0503020204020204" pitchFamily="34" charset="-122"/>
                <a:ea typeface="微软雅黑" panose="020B0503020204020204" pitchFamily="34" charset="-122"/>
              </a:rPr>
              <a:t>Time Complexity Analysis</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311700" y="836656"/>
                <a:ext cx="8520600" cy="4318685"/>
              </a:xfrm>
            </p:spPr>
            <p:txBody>
              <a:bodyPr/>
              <a:lstStyle/>
              <a:p>
                <a:pPr>
                  <a:lnSpc>
                    <a:spcPct val="100000"/>
                  </a:lnSpc>
                </a:pPr>
                <a:r>
                  <a:rPr lang="en-US" altLang="zh-CN" sz="2000" dirty="0"/>
                  <a:t>The time complexity of training process is </a:t>
                </a:r>
                <a14:m>
                  <m:oMath xmlns:m="http://schemas.openxmlformats.org/officeDocument/2006/math">
                    <m:r>
                      <a:rPr lang="en-US" altLang="zh-CN" sz="2000" i="1" dirty="0">
                        <a:latin typeface="Cambria Math" panose="02040503050406030204" pitchFamily="18" charset="0"/>
                      </a:rPr>
                      <m:t>𝑂</m:t>
                    </m:r>
                    <m:r>
                      <a:rPr lang="en-US" altLang="zh-CN" sz="2000" i="1" dirty="0">
                        <a:latin typeface="Cambria Math" panose="02040503050406030204" pitchFamily="18" charset="0"/>
                      </a:rPr>
                      <m:t>((</m:t>
                    </m:r>
                    <m:r>
                      <a:rPr lang="en-US" altLang="zh-CN" sz="2000" i="1" dirty="0" err="1">
                        <a:latin typeface="Cambria Math" panose="02040503050406030204" pitchFamily="18" charset="0"/>
                      </a:rPr>
                      <m:t>𝑛𝑑</m:t>
                    </m:r>
                    <m:r>
                      <a:rPr lang="en-US" altLang="zh-CN" sz="2000" i="1" dirty="0">
                        <a:latin typeface="Cambria Math" panose="02040503050406030204" pitchFamily="18" charset="0"/>
                      </a:rPr>
                      <m:t> + </m:t>
                    </m:r>
                    <m:r>
                      <a:rPr lang="en-US" altLang="zh-CN" sz="2000" i="1" dirty="0">
                        <a:latin typeface="Cambria Math" panose="02040503050406030204" pitchFamily="18" charset="0"/>
                      </a:rPr>
                      <m:t>𝑑𝑙</m:t>
                    </m:r>
                    <m:r>
                      <a:rPr lang="en-US" altLang="zh-CN" sz="2000" i="1" dirty="0">
                        <a:latin typeface="Cambria Math" panose="02040503050406030204" pitchFamily="18" charset="0"/>
                      </a:rPr>
                      <m:t> + </m:t>
                    </m:r>
                    <m:r>
                      <a:rPr lang="en-US" altLang="zh-CN" sz="2000" i="1" dirty="0">
                        <a:latin typeface="Cambria Math" panose="02040503050406030204" pitchFamily="18" charset="0"/>
                      </a:rPr>
                      <m:t>𝑙</m:t>
                    </m:r>
                    <m:r>
                      <a:rPr lang="en-US" altLang="zh-CN" sz="2000" i="1" dirty="0">
                        <a:latin typeface="Cambria Math" panose="02040503050406030204" pitchFamily="18" charset="0"/>
                      </a:rPr>
                      <m:t>)</m:t>
                    </m:r>
                    <m:r>
                      <a:rPr lang="en-US" altLang="zh-CN" sz="2000" i="1" dirty="0" err="1">
                        <a:latin typeface="Cambria Math" panose="02040503050406030204" pitchFamily="18" charset="0"/>
                      </a:rPr>
                      <m:t>𝑏𝐼</m:t>
                    </m:r>
                    <m:r>
                      <a:rPr lang="en-US" altLang="zh-CN" sz="2000" i="1" dirty="0">
                        <a:latin typeface="Cambria Math" panose="02040503050406030204" pitchFamily="18" charset="0"/>
                      </a:rPr>
                      <m:t>)</m:t>
                    </m:r>
                  </m:oMath>
                </a14:m>
                <a:endParaRPr lang="en-US" altLang="zh-CN" sz="2000" dirty="0"/>
              </a:p>
              <a:p>
                <a:pPr lvl="1">
                  <a:lnSpc>
                    <a:spcPct val="100000"/>
                  </a:lnSpc>
                </a:pPr>
                <a14:m>
                  <m:oMath xmlns:m="http://schemas.openxmlformats.org/officeDocument/2006/math">
                    <m:r>
                      <a:rPr lang="en-US" altLang="zh-CN" sz="1600" i="1" dirty="0">
                        <a:latin typeface="Cambria Math" panose="02040503050406030204" pitchFamily="18" charset="0"/>
                      </a:rPr>
                      <m:t>𝑛</m:t>
                    </m:r>
                  </m:oMath>
                </a14:m>
                <a:r>
                  <a:rPr lang="en-US" altLang="zh-CN" sz="1600" dirty="0"/>
                  <a:t> is the number of nodes</a:t>
                </a:r>
              </a:p>
              <a:p>
                <a:pPr lvl="1">
                  <a:lnSpc>
                    <a:spcPct val="100000"/>
                  </a:lnSpc>
                </a:pPr>
                <a14:m>
                  <m:oMath xmlns:m="http://schemas.openxmlformats.org/officeDocument/2006/math">
                    <m:r>
                      <a:rPr lang="en-US" altLang="zh-CN" sz="1600" i="1" dirty="0">
                        <a:latin typeface="Cambria Math" panose="02040503050406030204" pitchFamily="18" charset="0"/>
                      </a:rPr>
                      <m:t>𝑑</m:t>
                    </m:r>
                  </m:oMath>
                </a14:m>
                <a:r>
                  <a:rPr lang="en-US" altLang="zh-CN" sz="1600" dirty="0"/>
                  <a:t> is the dimension of embedding vectors, set as 16, 32, 64, 128</a:t>
                </a:r>
              </a:p>
              <a:p>
                <a:pPr lvl="1">
                  <a:lnSpc>
                    <a:spcPct val="100000"/>
                  </a:lnSpc>
                </a:pPr>
                <a14:m>
                  <m:oMath xmlns:m="http://schemas.openxmlformats.org/officeDocument/2006/math">
                    <m:r>
                      <a:rPr lang="en-US" altLang="zh-CN" sz="1600" i="1">
                        <a:latin typeface="Cambria Math" panose="02040503050406030204" pitchFamily="18" charset="0"/>
                      </a:rPr>
                      <m:t>𝑙</m:t>
                    </m:r>
                  </m:oMath>
                </a14:m>
                <a:r>
                  <a:rPr lang="zh-CN" altLang="en-US" sz="1600" dirty="0"/>
                  <a:t> </a:t>
                </a:r>
                <a:r>
                  <a:rPr lang="en-US" altLang="zh-CN" sz="1600" dirty="0"/>
                  <a:t>is the size of latent layer, set as </a:t>
                </a:r>
                <a14:m>
                  <m:oMath xmlns:m="http://schemas.openxmlformats.org/officeDocument/2006/math">
                    <m:r>
                      <a:rPr lang="en-US" altLang="zh-CN" sz="1600" i="1" dirty="0">
                        <a:latin typeface="Cambria Math" panose="02040503050406030204" pitchFamily="18" charset="0"/>
                      </a:rPr>
                      <m:t>3</m:t>
                    </m:r>
                    <m:r>
                      <a:rPr lang="en-US" altLang="zh-CN" sz="1600" i="1" dirty="0">
                        <a:latin typeface="Cambria Math" panose="02040503050406030204" pitchFamily="18" charset="0"/>
                      </a:rPr>
                      <m:t>𝑑</m:t>
                    </m:r>
                  </m:oMath>
                </a14:m>
                <a:endParaRPr lang="en-US" altLang="zh-CN" sz="1600" dirty="0"/>
              </a:p>
              <a:p>
                <a:pPr lvl="1">
                  <a:lnSpc>
                    <a:spcPct val="100000"/>
                  </a:lnSpc>
                </a:pPr>
                <a14:m>
                  <m:oMath xmlns:m="http://schemas.openxmlformats.org/officeDocument/2006/math">
                    <m:r>
                      <a:rPr lang="en-US" altLang="zh-CN" sz="1600" i="1">
                        <a:latin typeface="Cambria Math" panose="02040503050406030204" pitchFamily="18" charset="0"/>
                      </a:rPr>
                      <m:t>𝑏</m:t>
                    </m:r>
                  </m:oMath>
                </a14:m>
                <a:r>
                  <a:rPr lang="en-US" altLang="zh-CN" sz="1600" dirty="0"/>
                  <a:t> is the batch size</a:t>
                </a:r>
              </a:p>
              <a:p>
                <a:pPr lvl="1">
                  <a:lnSpc>
                    <a:spcPct val="100000"/>
                  </a:lnSpc>
                </a:pPr>
                <a14:m>
                  <m:oMath xmlns:m="http://schemas.openxmlformats.org/officeDocument/2006/math">
                    <m:r>
                      <a:rPr lang="en-US" altLang="zh-CN" sz="1600" i="1" dirty="0">
                        <a:latin typeface="Cambria Math" panose="02040503050406030204" pitchFamily="18" charset="0"/>
                      </a:rPr>
                      <m:t>𝐼</m:t>
                    </m:r>
                  </m:oMath>
                </a14:m>
                <a:r>
                  <a:rPr lang="zh-CN" altLang="en-US" sz="1600" dirty="0"/>
                  <a:t> </a:t>
                </a:r>
                <a:r>
                  <a:rPr lang="en-US" altLang="zh-CN" sz="1600" dirty="0"/>
                  <a:t>is the number of iterations(epochs), set as 10</a:t>
                </a:r>
              </a:p>
              <a:p>
                <a:pPr lvl="1">
                  <a:lnSpc>
                    <a:spcPct val="100000"/>
                  </a:lnSpc>
                </a:pPr>
                <a:endParaRPr lang="en-US" altLang="zh-CN" sz="1200" dirty="0"/>
              </a:p>
              <a:p>
                <a:pPr>
                  <a:lnSpc>
                    <a:spcPct val="100000"/>
                  </a:lnSpc>
                </a:pPr>
                <a:r>
                  <a:rPr lang="en-US" altLang="zh-CN" sz="1600" dirty="0"/>
                  <a:t>Conclusion: the complexity of training process is </a:t>
                </a:r>
                <a:r>
                  <a:rPr lang="en-US" altLang="zh-CN" sz="1600" dirty="0">
                    <a:solidFill>
                      <a:srgbClr val="FFC000"/>
                    </a:solidFill>
                  </a:rPr>
                  <a:t>linear</a:t>
                </a:r>
                <a:r>
                  <a:rPr lang="en-US" altLang="zh-CN" sz="1600" dirty="0"/>
                  <a:t> to the number of nodes </a:t>
                </a:r>
                <a14:m>
                  <m:oMath xmlns:m="http://schemas.openxmlformats.org/officeDocument/2006/math">
                    <m:r>
                      <a:rPr lang="en-US" altLang="zh-CN" sz="1600" i="1" dirty="0" smtClean="0">
                        <a:latin typeface="Cambria Math" panose="02040503050406030204" pitchFamily="18" charset="0"/>
                      </a:rPr>
                      <m:t>𝑛</m:t>
                    </m:r>
                  </m:oMath>
                </a14:m>
                <a:r>
                  <a:rPr lang="en-US" altLang="zh-CN" sz="1600" dirty="0"/>
                  <a:t>.</a:t>
                </a:r>
                <a:endParaRPr lang="zh-CN" altLang="en-US" sz="16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311700" y="836656"/>
                <a:ext cx="8520600" cy="4318685"/>
              </a:xfrm>
              <a:blipFill>
                <a:blip r:embed="rId3"/>
                <a:stretch>
                  <a:fillRect/>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fld id="{0CFEC368-1D7A-4F81-ABF6-AE0E36BAF64C}" type="slidenum">
              <a:rPr lang="en-US" smtClean="0"/>
              <a:pPr/>
              <a:t>68</a:t>
            </a:fld>
            <a:endParaRPr lang="en-US"/>
          </a:p>
        </p:txBody>
      </p:sp>
      <p:sp>
        <p:nvSpPr>
          <p:cNvPr id="5" name="矩形 4"/>
          <p:cNvSpPr/>
          <p:nvPr/>
        </p:nvSpPr>
        <p:spPr>
          <a:xfrm>
            <a:off x="1459185" y="4814473"/>
            <a:ext cx="6074249" cy="261610"/>
          </a:xfrm>
          <a:prstGeom prst="rect">
            <a:avLst/>
          </a:prstGeom>
        </p:spPr>
        <p:txBody>
          <a:bodyPr wrap="square">
            <a:spAutoFit/>
          </a:bodyPr>
          <a:lstStyle/>
          <a:p>
            <a:pPr algn="ctr"/>
            <a:r>
              <a:rPr lang="en-US" altLang="zh-CN" sz="1100" dirty="0" err="1">
                <a:solidFill>
                  <a:schemeClr val="bg1">
                    <a:lumMod val="25000"/>
                    <a:lumOff val="75000"/>
                  </a:schemeClr>
                </a:solidFill>
              </a:rPr>
              <a:t>Ke</a:t>
            </a:r>
            <a:r>
              <a:rPr lang="en-US" altLang="zh-CN" sz="1100" dirty="0">
                <a:solidFill>
                  <a:schemeClr val="bg1">
                    <a:lumMod val="25000"/>
                    <a:lumOff val="75000"/>
                  </a:schemeClr>
                </a:solidFill>
              </a:rPr>
              <a:t> </a:t>
            </a:r>
            <a:r>
              <a:rPr lang="en-US" altLang="zh-CN" sz="1100" dirty="0" err="1">
                <a:solidFill>
                  <a:schemeClr val="bg1">
                    <a:lumMod val="25000"/>
                    <a:lumOff val="75000"/>
                  </a:schemeClr>
                </a:solidFill>
              </a:rPr>
              <a:t>Tu</a:t>
            </a:r>
            <a:r>
              <a:rPr lang="en-US" altLang="zh-CN" sz="1100" dirty="0">
                <a:solidFill>
                  <a:schemeClr val="bg1">
                    <a:lumMod val="25000"/>
                    <a:lumOff val="75000"/>
                  </a:schemeClr>
                </a:solidFill>
              </a:rPr>
              <a:t>, </a:t>
            </a:r>
            <a:r>
              <a:rPr lang="en-US" altLang="zh-CN" sz="1100" dirty="0" smtClean="0">
                <a:solidFill>
                  <a:schemeClr val="bg1">
                    <a:lumMod val="25000"/>
                    <a:lumOff val="75000"/>
                  </a:schemeClr>
                </a:solidFill>
              </a:rPr>
              <a:t>et al. Structural </a:t>
            </a:r>
            <a:r>
              <a:rPr lang="en-US" altLang="zh-CN" sz="1100" dirty="0">
                <a:solidFill>
                  <a:schemeClr val="bg1">
                    <a:lumMod val="25000"/>
                    <a:lumOff val="75000"/>
                  </a:schemeClr>
                </a:solidFill>
              </a:rPr>
              <a:t>Deep Embedding for Hyper-Networks. </a:t>
            </a:r>
            <a:r>
              <a:rPr lang="en-US" altLang="zh-CN" sz="1100" b="1" i="1" dirty="0">
                <a:solidFill>
                  <a:schemeClr val="bg1">
                    <a:lumMod val="25000"/>
                    <a:lumOff val="75000"/>
                  </a:schemeClr>
                </a:solidFill>
              </a:rPr>
              <a:t>AAAI</a:t>
            </a:r>
            <a:r>
              <a:rPr lang="en-US" altLang="zh-CN" sz="1100" dirty="0">
                <a:solidFill>
                  <a:schemeClr val="bg1">
                    <a:lumMod val="25000"/>
                    <a:lumOff val="75000"/>
                  </a:schemeClr>
                </a:solidFill>
              </a:rPr>
              <a:t>, 2018. </a:t>
            </a:r>
          </a:p>
        </p:txBody>
      </p:sp>
    </p:spTree>
    <p:extLst>
      <p:ext uri="{BB962C8B-B14F-4D97-AF65-F5344CB8AC3E}">
        <p14:creationId xmlns:p14="http://schemas.microsoft.com/office/powerpoint/2010/main" val="37893721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69</a:t>
            </a:fld>
            <a:endParaRPr lang="en-US"/>
          </a:p>
        </p:txBody>
      </p:sp>
      <p:pic>
        <p:nvPicPr>
          <p:cNvPr id="3" name="图片 2"/>
          <p:cNvPicPr>
            <a:picLocks noChangeAspect="1"/>
          </p:cNvPicPr>
          <p:nvPr/>
        </p:nvPicPr>
        <p:blipFill>
          <a:blip r:embed="rId3"/>
          <a:stretch>
            <a:fillRect/>
          </a:stretch>
        </p:blipFill>
        <p:spPr>
          <a:xfrm>
            <a:off x="1359079" y="1672626"/>
            <a:ext cx="3050903" cy="2054593"/>
          </a:xfrm>
          <a:prstGeom prst="rect">
            <a:avLst/>
          </a:prstGeom>
        </p:spPr>
      </p:pic>
      <p:sp>
        <p:nvSpPr>
          <p:cNvPr id="9" name="矩形 8"/>
          <p:cNvSpPr/>
          <p:nvPr/>
        </p:nvSpPr>
        <p:spPr>
          <a:xfrm>
            <a:off x="1397416" y="2108296"/>
            <a:ext cx="290522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351" y="1675835"/>
            <a:ext cx="2754306" cy="2051384"/>
          </a:xfrm>
          <a:prstGeom prst="rect">
            <a:avLst/>
          </a:prstGeom>
        </p:spPr>
      </p:pic>
      <p:sp>
        <p:nvSpPr>
          <p:cNvPr id="17" name="矩形 16"/>
          <p:cNvSpPr/>
          <p:nvPr/>
        </p:nvSpPr>
        <p:spPr>
          <a:xfrm>
            <a:off x="4272487" y="3898988"/>
            <a:ext cx="3726034" cy="646331"/>
          </a:xfrm>
          <a:prstGeom prst="rect">
            <a:avLst/>
          </a:prstGeom>
        </p:spPr>
        <p:txBody>
          <a:bodyPr wrap="square">
            <a:spAutoFit/>
          </a:bodyPr>
          <a:lstStyle/>
          <a:p>
            <a:pPr algn="ctr"/>
            <a:r>
              <a:rPr lang="en-US" altLang="zh-CN" sz="1800" dirty="0">
                <a:solidFill>
                  <a:srgbClr val="ADADAD"/>
                </a:solidFill>
              </a:rPr>
              <a:t>Performance on networks of different sparsity</a:t>
            </a:r>
            <a:endParaRPr lang="zh-CN" altLang="en-US" sz="1800" dirty="0">
              <a:solidFill>
                <a:srgbClr val="ADADAD"/>
              </a:solidFill>
            </a:endParaRPr>
          </a:p>
        </p:txBody>
      </p:sp>
      <p:cxnSp>
        <p:nvCxnSpPr>
          <p:cNvPr id="18" name="直接箭头连接符 17"/>
          <p:cNvCxnSpPr/>
          <p:nvPr/>
        </p:nvCxnSpPr>
        <p:spPr>
          <a:xfrm>
            <a:off x="6848163" y="2123910"/>
            <a:ext cx="0" cy="280571"/>
          </a:xfrm>
          <a:prstGeom prst="straightConnector1">
            <a:avLst/>
          </a:prstGeom>
          <a:ln w="349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902170" y="2123269"/>
            <a:ext cx="610487" cy="253916"/>
          </a:xfrm>
          <a:prstGeom prst="rect">
            <a:avLst/>
          </a:prstGeom>
          <a:noFill/>
        </p:spPr>
        <p:txBody>
          <a:bodyPr wrap="square" rtlCol="0">
            <a:spAutoFit/>
          </a:bodyPr>
          <a:lstStyle/>
          <a:p>
            <a:r>
              <a:rPr lang="en-US" altLang="zh-CN" sz="1050" dirty="0">
                <a:solidFill>
                  <a:srgbClr val="FF0000"/>
                </a:solidFill>
              </a:rPr>
              <a:t>~14%</a:t>
            </a:r>
            <a:endParaRPr lang="zh-CN" altLang="en-US" sz="1050" dirty="0">
              <a:solidFill>
                <a:srgbClr val="FF0000"/>
              </a:solidFill>
            </a:endParaRPr>
          </a:p>
        </p:txBody>
      </p:sp>
      <p:sp>
        <p:nvSpPr>
          <p:cNvPr id="6" name="矩形 5"/>
          <p:cNvSpPr/>
          <p:nvPr/>
        </p:nvSpPr>
        <p:spPr>
          <a:xfrm>
            <a:off x="1569748" y="3909295"/>
            <a:ext cx="2672526" cy="369332"/>
          </a:xfrm>
          <a:prstGeom prst="rect">
            <a:avLst/>
          </a:prstGeom>
        </p:spPr>
        <p:txBody>
          <a:bodyPr wrap="none">
            <a:spAutoFit/>
          </a:bodyPr>
          <a:lstStyle/>
          <a:p>
            <a:r>
              <a:rPr lang="en-US" altLang="zh-CN" sz="1800" dirty="0">
                <a:solidFill>
                  <a:srgbClr val="ADADAD"/>
                </a:solidFill>
              </a:rPr>
              <a:t>the overall performance </a:t>
            </a:r>
            <a:endParaRPr lang="zh-CN" altLang="en-US" sz="1800" dirty="0">
              <a:solidFill>
                <a:srgbClr val="ADADAD"/>
              </a:solidFill>
            </a:endParaRPr>
          </a:p>
        </p:txBody>
      </p:sp>
      <p:sp>
        <p:nvSpPr>
          <p:cNvPr id="14" name="标题 1">
            <a:extLst>
              <a:ext uri="{FF2B5EF4-FFF2-40B4-BE49-F238E27FC236}">
                <a16:creationId xmlns:a16="http://schemas.microsoft.com/office/drawing/2014/main" id="{9AEC3F61-AC63-B04D-9363-E15A481786AF}"/>
              </a:ext>
            </a:extLst>
          </p:cNvPr>
          <p:cNvSpPr>
            <a:spLocks noGrp="1"/>
          </p:cNvSpPr>
          <p:nvPr>
            <p:ph type="title"/>
          </p:nvPr>
        </p:nvSpPr>
        <p:spPr>
          <a:xfrm>
            <a:off x="293594" y="254904"/>
            <a:ext cx="8520600" cy="572700"/>
          </a:xfrm>
        </p:spPr>
        <p:txBody>
          <a:bodyPr/>
          <a:lstStyle/>
          <a:p>
            <a:r>
              <a:rPr lang="en-US" altLang="zh-CN" b="1" dirty="0">
                <a:latin typeface="微软雅黑" panose="020B0503020204020204" pitchFamily="34" charset="-122"/>
                <a:ea typeface="微软雅黑" panose="020B0503020204020204" pitchFamily="34" charset="-122"/>
              </a:rPr>
              <a:t>Experiment: link</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prediction</a:t>
            </a:r>
            <a:endParaRPr lang="zh-CN" altLang="en-US" dirty="0"/>
          </a:p>
        </p:txBody>
      </p:sp>
      <p:sp>
        <p:nvSpPr>
          <p:cNvPr id="11" name="矩形 10"/>
          <p:cNvSpPr/>
          <p:nvPr/>
        </p:nvSpPr>
        <p:spPr>
          <a:xfrm>
            <a:off x="1459185" y="4814473"/>
            <a:ext cx="6074249" cy="261610"/>
          </a:xfrm>
          <a:prstGeom prst="rect">
            <a:avLst/>
          </a:prstGeom>
        </p:spPr>
        <p:txBody>
          <a:bodyPr wrap="square">
            <a:spAutoFit/>
          </a:bodyPr>
          <a:lstStyle/>
          <a:p>
            <a:pPr algn="ctr"/>
            <a:r>
              <a:rPr lang="en-US" altLang="zh-CN" sz="1100" dirty="0" err="1">
                <a:solidFill>
                  <a:schemeClr val="bg1">
                    <a:lumMod val="25000"/>
                    <a:lumOff val="75000"/>
                  </a:schemeClr>
                </a:solidFill>
              </a:rPr>
              <a:t>Ke</a:t>
            </a:r>
            <a:r>
              <a:rPr lang="en-US" altLang="zh-CN" sz="1100" dirty="0">
                <a:solidFill>
                  <a:schemeClr val="bg1">
                    <a:lumMod val="25000"/>
                    <a:lumOff val="75000"/>
                  </a:schemeClr>
                </a:solidFill>
              </a:rPr>
              <a:t> </a:t>
            </a:r>
            <a:r>
              <a:rPr lang="en-US" altLang="zh-CN" sz="1100" dirty="0" err="1">
                <a:solidFill>
                  <a:schemeClr val="bg1">
                    <a:lumMod val="25000"/>
                    <a:lumOff val="75000"/>
                  </a:schemeClr>
                </a:solidFill>
              </a:rPr>
              <a:t>Tu</a:t>
            </a:r>
            <a:r>
              <a:rPr lang="en-US" altLang="zh-CN" sz="1100" dirty="0">
                <a:solidFill>
                  <a:schemeClr val="bg1">
                    <a:lumMod val="25000"/>
                    <a:lumOff val="75000"/>
                  </a:schemeClr>
                </a:solidFill>
              </a:rPr>
              <a:t>, </a:t>
            </a:r>
            <a:r>
              <a:rPr lang="en-US" altLang="zh-CN" sz="1100" dirty="0" smtClean="0">
                <a:solidFill>
                  <a:schemeClr val="bg1">
                    <a:lumMod val="25000"/>
                    <a:lumOff val="75000"/>
                  </a:schemeClr>
                </a:solidFill>
              </a:rPr>
              <a:t>et al. Structural </a:t>
            </a:r>
            <a:r>
              <a:rPr lang="en-US" altLang="zh-CN" sz="1100" dirty="0">
                <a:solidFill>
                  <a:schemeClr val="bg1">
                    <a:lumMod val="25000"/>
                    <a:lumOff val="75000"/>
                  </a:schemeClr>
                </a:solidFill>
              </a:rPr>
              <a:t>Deep Embedding for Hyper-Networks. </a:t>
            </a:r>
            <a:r>
              <a:rPr lang="en-US" altLang="zh-CN" sz="1100" b="1" i="1" dirty="0">
                <a:solidFill>
                  <a:schemeClr val="bg1">
                    <a:lumMod val="25000"/>
                    <a:lumOff val="75000"/>
                  </a:schemeClr>
                </a:solidFill>
              </a:rPr>
              <a:t>AAAI</a:t>
            </a:r>
            <a:r>
              <a:rPr lang="en-US" altLang="zh-CN" sz="1100" dirty="0">
                <a:solidFill>
                  <a:schemeClr val="bg1">
                    <a:lumMod val="25000"/>
                    <a:lumOff val="75000"/>
                  </a:schemeClr>
                </a:solidFill>
              </a:rPr>
              <a:t>, 2018. </a:t>
            </a:r>
          </a:p>
        </p:txBody>
      </p:sp>
    </p:spTree>
    <p:extLst>
      <p:ext uri="{BB962C8B-B14F-4D97-AF65-F5344CB8AC3E}">
        <p14:creationId xmlns:p14="http://schemas.microsoft.com/office/powerpoint/2010/main" val="34089652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7</a:t>
            </a:fld>
            <a:endParaRPr lang="en-US" sz="1050" b="1" kern="1200">
              <a:solidFill>
                <a:srgbClr val="FFFFFF"/>
              </a:solidFill>
              <a:ea typeface="+mn-ea"/>
              <a:cs typeface="+mn-cs"/>
            </a:endParaRPr>
          </a:p>
        </p:txBody>
      </p:sp>
      <p:sp>
        <p:nvSpPr>
          <p:cNvPr id="3" name="文本框 2"/>
          <p:cNvSpPr txBox="1"/>
          <p:nvPr/>
        </p:nvSpPr>
        <p:spPr>
          <a:xfrm>
            <a:off x="1493658" y="1088754"/>
            <a:ext cx="4878288" cy="369332"/>
          </a:xfrm>
          <a:prstGeom prst="rect">
            <a:avLst/>
          </a:prstGeom>
          <a:noFill/>
        </p:spPr>
        <p:txBody>
          <a:bodyPr wrap="square" rtlCol="0">
            <a:spAutoFit/>
          </a:bodyPr>
          <a:lstStyle/>
          <a:p>
            <a:r>
              <a:rPr lang="en-US" altLang="zh-CN" sz="1800" b="1" dirty="0">
                <a:solidFill>
                  <a:srgbClr val="ADADAD"/>
                </a:solidFill>
              </a:rPr>
              <a:t>The vector space should be able to…</a:t>
            </a:r>
            <a:endParaRPr lang="zh-CN" altLang="en-US" sz="1800" b="1" dirty="0">
              <a:solidFill>
                <a:srgbClr val="ADADAD"/>
              </a:solidFill>
            </a:endParaRPr>
          </a:p>
        </p:txBody>
      </p:sp>
      <p:sp>
        <p:nvSpPr>
          <p:cNvPr id="8" name="圆角矩形 7"/>
          <p:cNvSpPr/>
          <p:nvPr/>
        </p:nvSpPr>
        <p:spPr>
          <a:xfrm>
            <a:off x="2087724" y="1810775"/>
            <a:ext cx="2106234" cy="157880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25000"/>
              </a:lnSpc>
            </a:pPr>
            <a:r>
              <a:rPr lang="en-US" altLang="zh-CN" sz="1800" b="1" dirty="0">
                <a:solidFill>
                  <a:srgbClr val="00B0F0"/>
                </a:solidFill>
              </a:rPr>
              <a:t>Goal 1 </a:t>
            </a:r>
            <a:r>
              <a:rPr lang="en-US" altLang="zh-CN" sz="1800" b="1" dirty="0"/>
              <a:t>Reconstruct the original network</a:t>
            </a:r>
            <a:endParaRPr lang="zh-CN" altLang="en-US" sz="1800" b="1" i="1" dirty="0"/>
          </a:p>
        </p:txBody>
      </p:sp>
      <p:sp>
        <p:nvSpPr>
          <p:cNvPr id="5" name="下箭头 4"/>
          <p:cNvSpPr/>
          <p:nvPr/>
        </p:nvSpPr>
        <p:spPr>
          <a:xfrm>
            <a:off x="4229835" y="3543858"/>
            <a:ext cx="756084" cy="21602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3" name="圆角矩形 12"/>
          <p:cNvSpPr/>
          <p:nvPr/>
        </p:nvSpPr>
        <p:spPr>
          <a:xfrm>
            <a:off x="2249742" y="3914157"/>
            <a:ext cx="4644516" cy="655815"/>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2100" b="1" i="1" dirty="0"/>
              <a:t>Network Embedding</a:t>
            </a:r>
            <a:endParaRPr lang="zh-CN" altLang="en-US" sz="2100" b="1" i="1" dirty="0"/>
          </a:p>
        </p:txBody>
      </p:sp>
      <p:sp>
        <p:nvSpPr>
          <p:cNvPr id="11" name="圆角矩形 10"/>
          <p:cNvSpPr/>
          <p:nvPr/>
        </p:nvSpPr>
        <p:spPr>
          <a:xfrm>
            <a:off x="4896035" y="1810775"/>
            <a:ext cx="2204419" cy="157880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25000"/>
              </a:lnSpc>
            </a:pPr>
            <a:r>
              <a:rPr lang="en-US" altLang="zh-CN" sz="1800" b="1" dirty="0">
                <a:solidFill>
                  <a:srgbClr val="00B0F0"/>
                </a:solidFill>
              </a:rPr>
              <a:t>Goal 2 </a:t>
            </a:r>
          </a:p>
          <a:p>
            <a:pPr algn="ctr">
              <a:lnSpc>
                <a:spcPct val="125000"/>
              </a:lnSpc>
            </a:pPr>
            <a:r>
              <a:rPr lang="en-US" altLang="zh-CN" sz="1800" b="1" dirty="0"/>
              <a:t>Support network inference</a:t>
            </a:r>
            <a:endParaRPr lang="zh-CN" altLang="en-US" sz="1800" b="1" i="1" dirty="0"/>
          </a:p>
        </p:txBody>
      </p:sp>
      <p:sp>
        <p:nvSpPr>
          <p:cNvPr id="9" name="Shape 60">
            <a:extLst>
              <a:ext uri="{FF2B5EF4-FFF2-40B4-BE49-F238E27FC236}">
                <a16:creationId xmlns:a16="http://schemas.microsoft.com/office/drawing/2014/main" id="{725EAF1E-0DD7-4E49-90F4-6686FF3651AB}"/>
              </a:ext>
            </a:extLst>
          </p:cNvPr>
          <p:cNvSpPr txBox="1">
            <a:spLocks noGrp="1"/>
          </p:cNvSpPr>
          <p:nvPr>
            <p:ph type="title"/>
          </p:nvPr>
        </p:nvSpPr>
        <p:spPr>
          <a:xfrm>
            <a:off x="311700" y="246325"/>
            <a:ext cx="8520600" cy="572700"/>
          </a:xfrm>
          <a:prstGeom prst="rect">
            <a:avLst/>
          </a:prstGeom>
        </p:spPr>
        <p:txBody>
          <a:bodyPr spcFirstLastPara="1" wrap="square" lIns="91425" tIns="91425" rIns="91425" bIns="91425" anchor="t" anchorCtr="0">
            <a:noAutofit/>
          </a:bodyPr>
          <a:lstStyle/>
          <a:p>
            <a:pPr lvl="0"/>
            <a:r>
              <a:rPr lang="en-US" dirty="0">
                <a:solidFill>
                  <a:schemeClr val="tx1"/>
                </a:solidFill>
              </a:rPr>
              <a:t>How?</a:t>
            </a:r>
          </a:p>
        </p:txBody>
      </p:sp>
    </p:spTree>
    <p:extLst>
      <p:ext uri="{BB962C8B-B14F-4D97-AF65-F5344CB8AC3E}">
        <p14:creationId xmlns:p14="http://schemas.microsoft.com/office/powerpoint/2010/main" val="4281413536"/>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70</a:t>
            </a:fld>
            <a:endParaRPr lang="en-US" sz="1050" b="1" kern="1200">
              <a:solidFill>
                <a:srgbClr val="FFFFFF"/>
              </a:solidFill>
              <a:ea typeface="+mn-ea"/>
              <a:cs typeface="+mn-cs"/>
            </a:endParaRPr>
          </a:p>
        </p:txBody>
      </p:sp>
      <p:sp>
        <p:nvSpPr>
          <p:cNvPr id="21" name="标题 1"/>
          <p:cNvSpPr txBox="1">
            <a:spLocks/>
          </p:cNvSpPr>
          <p:nvPr/>
        </p:nvSpPr>
        <p:spPr>
          <a:xfrm>
            <a:off x="317337" y="84279"/>
            <a:ext cx="637270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defRPr/>
            </a:pPr>
            <a:r>
              <a:rPr lang="en-US" altLang="zh-CN" sz="2800" b="1" dirty="0">
                <a:latin typeface="微软雅黑" panose="020B0503020204020204" pitchFamily="34" charset="-122"/>
                <a:ea typeface="微软雅黑" panose="020B0503020204020204" pitchFamily="34" charset="-122"/>
              </a:rPr>
              <a:t>Network Structures</a:t>
            </a:r>
            <a:endParaRPr lang="zh-CN" altLang="en-US" sz="2800" b="1" dirty="0">
              <a:latin typeface="微软雅黑" panose="020B0503020204020204" pitchFamily="34" charset="-122"/>
              <a:ea typeface="微软雅黑" panose="020B0503020204020204" pitchFamily="34" charset="-122"/>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1086966"/>
            <a:ext cx="211455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本框 1"/>
          <p:cNvSpPr txBox="1"/>
          <p:nvPr/>
        </p:nvSpPr>
        <p:spPr>
          <a:xfrm>
            <a:off x="4150906" y="1004030"/>
            <a:ext cx="2646294" cy="369332"/>
          </a:xfrm>
          <a:prstGeom prst="rect">
            <a:avLst/>
          </a:prstGeom>
          <a:noFill/>
        </p:spPr>
        <p:txBody>
          <a:bodyPr wrap="square" rtlCol="0">
            <a:spAutoFit/>
          </a:bodyPr>
          <a:lstStyle/>
          <a:p>
            <a:pPr algn="ctr"/>
            <a:r>
              <a:rPr lang="en-US" altLang="zh-CN" sz="1800" b="1" dirty="0">
                <a:solidFill>
                  <a:srgbClr val="ADADAD"/>
                </a:solidFill>
              </a:rPr>
              <a:t>Nodes &amp; Links</a:t>
            </a:r>
            <a:endParaRPr lang="zh-CN" altLang="en-US" sz="1800" b="1" dirty="0">
              <a:solidFill>
                <a:srgbClr val="ADADAD"/>
              </a:solidFill>
            </a:endParaRPr>
          </a:p>
        </p:txBody>
      </p:sp>
      <p:sp>
        <p:nvSpPr>
          <p:cNvPr id="9" name="文本框 8"/>
          <p:cNvSpPr txBox="1"/>
          <p:nvPr/>
        </p:nvSpPr>
        <p:spPr>
          <a:xfrm>
            <a:off x="4150906" y="1706108"/>
            <a:ext cx="2646294" cy="369332"/>
          </a:xfrm>
          <a:prstGeom prst="rect">
            <a:avLst/>
          </a:prstGeom>
          <a:noFill/>
        </p:spPr>
        <p:txBody>
          <a:bodyPr wrap="square" rtlCol="0">
            <a:spAutoFit/>
          </a:bodyPr>
          <a:lstStyle/>
          <a:p>
            <a:pPr algn="ctr"/>
            <a:r>
              <a:rPr lang="en-US" altLang="zh-CN" sz="1800" b="1" dirty="0">
                <a:solidFill>
                  <a:srgbClr val="ADADAD"/>
                </a:solidFill>
              </a:rPr>
              <a:t>Node Neighborhood</a:t>
            </a:r>
            <a:endParaRPr lang="zh-CN" altLang="en-US" sz="1800" b="1" dirty="0">
              <a:solidFill>
                <a:srgbClr val="ADADAD"/>
              </a:solidFill>
            </a:endParaRPr>
          </a:p>
        </p:txBody>
      </p:sp>
      <p:sp>
        <p:nvSpPr>
          <p:cNvPr id="11" name="文本框 10"/>
          <p:cNvSpPr txBox="1"/>
          <p:nvPr/>
        </p:nvSpPr>
        <p:spPr>
          <a:xfrm>
            <a:off x="3943952" y="3087180"/>
            <a:ext cx="3060202" cy="369332"/>
          </a:xfrm>
          <a:prstGeom prst="rect">
            <a:avLst/>
          </a:prstGeom>
          <a:noFill/>
        </p:spPr>
        <p:txBody>
          <a:bodyPr wrap="square" rtlCol="0">
            <a:spAutoFit/>
          </a:bodyPr>
          <a:lstStyle/>
          <a:p>
            <a:pPr algn="ctr"/>
            <a:r>
              <a:rPr lang="en-US" altLang="zh-CN" sz="1800" b="1" dirty="0">
                <a:solidFill>
                  <a:srgbClr val="ADADAD"/>
                </a:solidFill>
              </a:rPr>
              <a:t>Community Structures</a:t>
            </a:r>
            <a:endParaRPr lang="zh-CN" altLang="en-US" sz="1800" b="1" dirty="0">
              <a:solidFill>
                <a:srgbClr val="ADADAD"/>
              </a:solidFill>
            </a:endParaRPr>
          </a:p>
        </p:txBody>
      </p:sp>
      <p:sp>
        <p:nvSpPr>
          <p:cNvPr id="3" name="下箭头 2"/>
          <p:cNvSpPr/>
          <p:nvPr/>
        </p:nvSpPr>
        <p:spPr>
          <a:xfrm>
            <a:off x="5285032" y="1420181"/>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13" name="下箭头 12"/>
          <p:cNvSpPr/>
          <p:nvPr/>
        </p:nvSpPr>
        <p:spPr>
          <a:xfrm>
            <a:off x="5285032" y="2148901"/>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14" name="下箭头 13"/>
          <p:cNvSpPr/>
          <p:nvPr/>
        </p:nvSpPr>
        <p:spPr>
          <a:xfrm>
            <a:off x="5285032" y="2824337"/>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12" name="文本框 11"/>
          <p:cNvSpPr txBox="1"/>
          <p:nvPr/>
        </p:nvSpPr>
        <p:spPr>
          <a:xfrm>
            <a:off x="4204912" y="2408186"/>
            <a:ext cx="2646294" cy="369332"/>
          </a:xfrm>
          <a:prstGeom prst="rect">
            <a:avLst/>
          </a:prstGeom>
          <a:noFill/>
        </p:spPr>
        <p:txBody>
          <a:bodyPr wrap="square" rtlCol="0">
            <a:spAutoFit/>
          </a:bodyPr>
          <a:lstStyle/>
          <a:p>
            <a:pPr algn="ctr"/>
            <a:r>
              <a:rPr lang="en-US" altLang="zh-CN" sz="1800" b="1" dirty="0">
                <a:solidFill>
                  <a:srgbClr val="ADADAD"/>
                </a:solidFill>
              </a:rPr>
              <a:t>Pair-wise Proximity</a:t>
            </a:r>
            <a:endParaRPr lang="zh-CN" altLang="en-US" sz="1800" b="1" dirty="0">
              <a:solidFill>
                <a:srgbClr val="ADADAD"/>
              </a:solidFill>
            </a:endParaRPr>
          </a:p>
        </p:txBody>
      </p:sp>
      <p:sp>
        <p:nvSpPr>
          <p:cNvPr id="15" name="文本框 14"/>
          <p:cNvSpPr txBox="1"/>
          <p:nvPr/>
        </p:nvSpPr>
        <p:spPr>
          <a:xfrm>
            <a:off x="3943952" y="3766174"/>
            <a:ext cx="3060202" cy="369332"/>
          </a:xfrm>
          <a:prstGeom prst="rect">
            <a:avLst/>
          </a:prstGeom>
          <a:noFill/>
        </p:spPr>
        <p:txBody>
          <a:bodyPr wrap="square" rtlCol="0">
            <a:spAutoFit/>
          </a:bodyPr>
          <a:lstStyle/>
          <a:p>
            <a:pPr algn="ctr"/>
            <a:r>
              <a:rPr lang="en-US" altLang="zh-CN" sz="1800" b="1" dirty="0">
                <a:solidFill>
                  <a:srgbClr val="ADADAD"/>
                </a:solidFill>
              </a:rPr>
              <a:t>Hyper Edges</a:t>
            </a:r>
            <a:endParaRPr lang="zh-CN" altLang="en-US" sz="1800" b="1" dirty="0">
              <a:solidFill>
                <a:srgbClr val="ADADAD"/>
              </a:solidFill>
            </a:endParaRPr>
          </a:p>
        </p:txBody>
      </p:sp>
      <p:sp>
        <p:nvSpPr>
          <p:cNvPr id="16" name="下箭头 15"/>
          <p:cNvSpPr/>
          <p:nvPr/>
        </p:nvSpPr>
        <p:spPr>
          <a:xfrm>
            <a:off x="5285032" y="3503331"/>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17" name="文本框 16"/>
          <p:cNvSpPr txBox="1"/>
          <p:nvPr/>
        </p:nvSpPr>
        <p:spPr>
          <a:xfrm>
            <a:off x="3943952" y="4468252"/>
            <a:ext cx="3060202" cy="369332"/>
          </a:xfrm>
          <a:prstGeom prst="rect">
            <a:avLst/>
          </a:prstGeom>
          <a:noFill/>
        </p:spPr>
        <p:txBody>
          <a:bodyPr wrap="square" rtlCol="0">
            <a:spAutoFit/>
          </a:bodyPr>
          <a:lstStyle/>
          <a:p>
            <a:pPr algn="ctr"/>
            <a:r>
              <a:rPr lang="en-US" altLang="zh-CN" sz="1800" b="1" dirty="0">
                <a:solidFill>
                  <a:srgbClr val="ADADAD"/>
                </a:solidFill>
              </a:rPr>
              <a:t>Global Structure</a:t>
            </a:r>
            <a:endParaRPr lang="zh-CN" altLang="en-US" sz="1800" b="1" dirty="0">
              <a:solidFill>
                <a:srgbClr val="ADADAD"/>
              </a:solidFill>
            </a:endParaRPr>
          </a:p>
        </p:txBody>
      </p:sp>
      <p:sp>
        <p:nvSpPr>
          <p:cNvPr id="18" name="下箭头 17"/>
          <p:cNvSpPr/>
          <p:nvPr/>
        </p:nvSpPr>
        <p:spPr>
          <a:xfrm>
            <a:off x="5285032" y="4146034"/>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5" name="矩形 4"/>
          <p:cNvSpPr/>
          <p:nvPr/>
        </p:nvSpPr>
        <p:spPr>
          <a:xfrm>
            <a:off x="4123903" y="4396570"/>
            <a:ext cx="2646294" cy="512696"/>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zh-CN" altLang="en-US">
              <a:solidFill>
                <a:srgbClr val="ADADAD"/>
              </a:solidFill>
            </a:endParaRPr>
          </a:p>
        </p:txBody>
      </p:sp>
    </p:spTree>
    <p:extLst>
      <p:ext uri="{BB962C8B-B14F-4D97-AF65-F5344CB8AC3E}">
        <p14:creationId xmlns:p14="http://schemas.microsoft.com/office/powerpoint/2010/main" val="2699680858"/>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8601" y="243040"/>
            <a:ext cx="6172200" cy="421556"/>
          </a:xfrm>
        </p:spPr>
        <p:txBody>
          <a:bodyPr>
            <a:noAutofit/>
          </a:bodyPr>
          <a:lstStyle/>
          <a:p>
            <a:r>
              <a:rPr lang="en-US" altLang="zh-CN" dirty="0"/>
              <a:t>Motivation</a:t>
            </a:r>
            <a:endParaRPr lang="zh-CN" altLang="en-US"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9714" y="1520802"/>
            <a:ext cx="3109229" cy="1512168"/>
          </a:xfrm>
          <a:prstGeom prst="rect">
            <a:avLst/>
          </a:prstGeom>
        </p:spPr>
      </p:pic>
      <p:sp>
        <p:nvSpPr>
          <p:cNvPr id="6" name="圆角矩形 5"/>
          <p:cNvSpPr/>
          <p:nvPr/>
        </p:nvSpPr>
        <p:spPr>
          <a:xfrm>
            <a:off x="899593" y="4208872"/>
            <a:ext cx="7424174" cy="66792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2000" b="1" dirty="0"/>
              <a:t>How to </a:t>
            </a:r>
            <a:r>
              <a:rPr lang="en-US" altLang="zh-CN" sz="2000" b="1" dirty="0" smtClean="0"/>
              <a:t>reflect </a:t>
            </a:r>
            <a:r>
              <a:rPr lang="en-US" altLang="zh-CN" sz="2000" b="1" dirty="0"/>
              <a:t>the role or importance of </a:t>
            </a:r>
            <a:r>
              <a:rPr lang="en-US" altLang="zh-CN" sz="2000" b="1" dirty="0" smtClean="0"/>
              <a:t>a vertex </a:t>
            </a:r>
            <a:r>
              <a:rPr lang="en-US" altLang="zh-CN" sz="2000" b="1" dirty="0"/>
              <a:t>in embedding space?</a:t>
            </a:r>
            <a:endParaRPr lang="zh-CN" altLang="en-US" sz="2000" b="1" dirty="0"/>
          </a:p>
        </p:txBody>
      </p:sp>
      <p:sp>
        <p:nvSpPr>
          <p:cNvPr id="3" name="文本框 2"/>
          <p:cNvSpPr txBox="1"/>
          <p:nvPr/>
        </p:nvSpPr>
        <p:spPr>
          <a:xfrm>
            <a:off x="395288" y="1371421"/>
            <a:ext cx="4819249" cy="2585323"/>
          </a:xfrm>
          <a:prstGeom prst="rect">
            <a:avLst/>
          </a:prstGeom>
          <a:noFill/>
        </p:spPr>
        <p:txBody>
          <a:bodyPr wrap="square" rtlCol="0">
            <a:spAutoFit/>
          </a:bodyPr>
          <a:lstStyle/>
          <a:p>
            <a:pPr marL="342900" indent="-342900">
              <a:buClr>
                <a:srgbClr val="ADADAD"/>
              </a:buClr>
              <a:buFont typeface="Arial" panose="020B0604020202020204" pitchFamily="34" charset="0"/>
              <a:buChar char="•"/>
            </a:pPr>
            <a:r>
              <a:rPr lang="en-US" altLang="zh-CN" sz="1800" dirty="0">
                <a:solidFill>
                  <a:srgbClr val="ADADAD"/>
                </a:solidFill>
              </a:rPr>
              <a:t>Vertexes in different parts of the network may have similar </a:t>
            </a:r>
            <a:r>
              <a:rPr lang="en-US" altLang="zh-CN" sz="1800" dirty="0" smtClean="0">
                <a:solidFill>
                  <a:srgbClr val="ADADAD"/>
                </a:solidFill>
              </a:rPr>
              <a:t>roles (</a:t>
            </a:r>
            <a:r>
              <a:rPr lang="en-US" altLang="zh-CN" sz="1800" dirty="0">
                <a:solidFill>
                  <a:srgbClr val="ADADAD"/>
                </a:solidFill>
              </a:rPr>
              <a:t>global position)</a:t>
            </a:r>
          </a:p>
          <a:p>
            <a:pPr marL="342900" lvl="1" indent="-342900">
              <a:buClr>
                <a:srgbClr val="ADADAD"/>
              </a:buClr>
              <a:buFont typeface="Arial" panose="020B0604020202020204" pitchFamily="34" charset="0"/>
              <a:buChar char="•"/>
            </a:pPr>
            <a:endParaRPr lang="en-US" altLang="zh-CN" sz="1800" dirty="0">
              <a:solidFill>
                <a:srgbClr val="ADADAD"/>
              </a:solidFill>
            </a:endParaRPr>
          </a:p>
          <a:p>
            <a:pPr marL="342900" lvl="1" indent="-342900">
              <a:buClr>
                <a:srgbClr val="ADADAD"/>
              </a:buClr>
              <a:buFont typeface="Arial" panose="020B0604020202020204" pitchFamily="34" charset="0"/>
              <a:buChar char="•"/>
            </a:pPr>
            <a:endParaRPr lang="en-US" altLang="zh-CN" sz="1800" dirty="0">
              <a:solidFill>
                <a:srgbClr val="ADADAD"/>
              </a:solidFill>
            </a:endParaRPr>
          </a:p>
          <a:p>
            <a:pPr marL="342900" indent="-342900">
              <a:buClr>
                <a:srgbClr val="ADADAD"/>
              </a:buClr>
              <a:buFont typeface="Arial" panose="020B0604020202020204" pitchFamily="34" charset="0"/>
              <a:buChar char="•"/>
            </a:pPr>
            <a:r>
              <a:rPr lang="en-US" altLang="zh-CN" sz="1800" dirty="0">
                <a:solidFill>
                  <a:srgbClr val="ADADAD"/>
                </a:solidFill>
              </a:rPr>
              <a:t>Example</a:t>
            </a:r>
            <a:r>
              <a:rPr lang="zh-CN" altLang="en-US" sz="1800" dirty="0">
                <a:solidFill>
                  <a:srgbClr val="ADADAD"/>
                </a:solidFill>
              </a:rPr>
              <a:t>：</a:t>
            </a:r>
            <a:endParaRPr lang="en-US" altLang="zh-CN" sz="1800" dirty="0">
              <a:solidFill>
                <a:srgbClr val="ADADAD"/>
              </a:solidFill>
            </a:endParaRPr>
          </a:p>
          <a:p>
            <a:pPr marL="685800" lvl="2" indent="-342900">
              <a:buClr>
                <a:srgbClr val="ADADAD"/>
              </a:buClr>
              <a:buFont typeface="Arial" panose="020B0604020202020204" pitchFamily="34" charset="0"/>
              <a:buChar char="•"/>
            </a:pPr>
            <a:r>
              <a:rPr lang="en-US" altLang="zh-CN" sz="1800" dirty="0">
                <a:solidFill>
                  <a:srgbClr val="ADADAD"/>
                </a:solidFill>
              </a:rPr>
              <a:t>M</a:t>
            </a:r>
            <a:r>
              <a:rPr lang="en-US" altLang="zh-CN" sz="1800" dirty="0" smtClean="0">
                <a:solidFill>
                  <a:srgbClr val="ADADAD"/>
                </a:solidFill>
              </a:rPr>
              <a:t>anagers </a:t>
            </a:r>
            <a:r>
              <a:rPr lang="en-US" altLang="zh-CN" sz="1800" dirty="0">
                <a:solidFill>
                  <a:srgbClr val="ADADAD"/>
                </a:solidFill>
              </a:rPr>
              <a:t>in the social network of a company</a:t>
            </a:r>
          </a:p>
          <a:p>
            <a:pPr marL="685800" lvl="2" indent="-342900">
              <a:buClr>
                <a:srgbClr val="ADADAD"/>
              </a:buClr>
              <a:buFont typeface="Arial" panose="020B0604020202020204" pitchFamily="34" charset="0"/>
              <a:buChar char="•"/>
            </a:pPr>
            <a:r>
              <a:rPr lang="en-US" altLang="zh-CN" sz="1800" dirty="0">
                <a:solidFill>
                  <a:srgbClr val="ADADAD"/>
                </a:solidFill>
              </a:rPr>
              <a:t>Outliers  in a network in the task of anomaly detection</a:t>
            </a:r>
            <a:endParaRPr lang="zh-CN" altLang="en-US" sz="1800" dirty="0">
              <a:solidFill>
                <a:srgbClr val="ADADAD"/>
              </a:solidFill>
            </a:endParaRPr>
          </a:p>
        </p:txBody>
      </p:sp>
      <p:sp>
        <p:nvSpPr>
          <p:cNvPr id="4" name="文本框 3"/>
          <p:cNvSpPr txBox="1"/>
          <p:nvPr/>
        </p:nvSpPr>
        <p:spPr>
          <a:xfrm>
            <a:off x="5507650" y="3159256"/>
            <a:ext cx="3081293" cy="307777"/>
          </a:xfrm>
          <a:prstGeom prst="rect">
            <a:avLst/>
          </a:prstGeom>
          <a:noFill/>
        </p:spPr>
        <p:txBody>
          <a:bodyPr wrap="none" rtlCol="0">
            <a:spAutoFit/>
          </a:bodyPr>
          <a:lstStyle/>
          <a:p>
            <a:r>
              <a:rPr lang="en-US" altLang="zh-CN" dirty="0">
                <a:solidFill>
                  <a:srgbClr val="ADADAD"/>
                </a:solidFill>
              </a:rPr>
              <a:t>Social network with different position</a:t>
            </a:r>
            <a:endParaRPr lang="zh-CN" altLang="en-US" dirty="0">
              <a:solidFill>
                <a:srgbClr val="ADADAD"/>
              </a:solidFill>
            </a:endParaRPr>
          </a:p>
        </p:txBody>
      </p:sp>
    </p:spTree>
    <p:extLst>
      <p:ext uri="{BB962C8B-B14F-4D97-AF65-F5344CB8AC3E}">
        <p14:creationId xmlns:p14="http://schemas.microsoft.com/office/powerpoint/2010/main" val="7494009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6268" y="238466"/>
            <a:ext cx="8520600" cy="572700"/>
          </a:xfrm>
        </p:spPr>
        <p:txBody>
          <a:bodyPr/>
          <a:lstStyle/>
          <a:p>
            <a:r>
              <a:rPr lang="en-US" altLang="zh-CN" dirty="0"/>
              <a:t>Existing embedding </a:t>
            </a:r>
            <a:r>
              <a:rPr lang="en-US" altLang="zh-CN" dirty="0" smtClean="0"/>
              <a:t>methods – </a:t>
            </a:r>
            <a:r>
              <a:rPr lang="en-US" altLang="zh-CN" dirty="0"/>
              <a:t>l</a:t>
            </a:r>
            <a:r>
              <a:rPr lang="en-US" altLang="zh-CN" dirty="0" smtClean="0"/>
              <a:t>ocal </a:t>
            </a:r>
            <a:r>
              <a:rPr lang="en-US" altLang="zh-CN" dirty="0"/>
              <a:t>s</a:t>
            </a:r>
            <a:r>
              <a:rPr lang="en-US" altLang="zh-CN" dirty="0" smtClean="0"/>
              <a:t>tructure</a:t>
            </a:r>
            <a:endParaRPr lang="zh-CN" altLang="en-US" dirty="0"/>
          </a:p>
        </p:txBody>
      </p:sp>
      <p:sp>
        <p:nvSpPr>
          <p:cNvPr id="3" name="内容占位符 2"/>
          <p:cNvSpPr>
            <a:spLocks noGrp="1"/>
          </p:cNvSpPr>
          <p:nvPr>
            <p:ph idx="1"/>
          </p:nvPr>
        </p:nvSpPr>
        <p:spPr>
          <a:xfrm>
            <a:off x="243633" y="2909430"/>
            <a:ext cx="8777525" cy="1774445"/>
          </a:xfrm>
        </p:spPr>
        <p:txBody>
          <a:bodyPr/>
          <a:lstStyle/>
          <a:p>
            <a:pPr marL="422910" indent="-285750">
              <a:buFont typeface="Arial" panose="020B0604020202020204" pitchFamily="34" charset="0"/>
              <a:buChar char="•"/>
            </a:pPr>
            <a:r>
              <a:rPr lang="en-US" altLang="zh-CN" dirty="0" smtClean="0"/>
              <a:t>They </a:t>
            </a:r>
            <a:r>
              <a:rPr lang="en-US" altLang="zh-CN" dirty="0"/>
              <a:t>can only preserve local proximity(Structural equivalence), can not </a:t>
            </a:r>
            <a:r>
              <a:rPr lang="en-US" altLang="zh-CN" dirty="0" smtClean="0"/>
              <a:t>reflect </a:t>
            </a:r>
            <a:r>
              <a:rPr lang="en-US" altLang="zh-CN" dirty="0"/>
              <a:t>the global position</a:t>
            </a:r>
          </a:p>
          <a:p>
            <a:pPr marL="576000" lvl="1" indent="-285750">
              <a:spcBef>
                <a:spcPts val="600"/>
              </a:spcBef>
              <a:buFont typeface="Arial" panose="020B0604020202020204" pitchFamily="34" charset="0"/>
              <a:buChar char="•"/>
            </a:pPr>
            <a:r>
              <a:rPr lang="en-US" altLang="zh-CN" sz="1600" dirty="0"/>
              <a:t>Embeddings of node 5,6 in left network will be similar but embeddings of node 1, 2 in right network will not be similar.</a:t>
            </a:r>
            <a:endParaRPr lang="zh-CN" altLang="en-US" sz="1800" dirty="0"/>
          </a:p>
        </p:txBody>
      </p:sp>
      <p:sp>
        <p:nvSpPr>
          <p:cNvPr id="4" name="灯片编号占位符 3"/>
          <p:cNvSpPr>
            <a:spLocks noGrp="1"/>
          </p:cNvSpPr>
          <p:nvPr>
            <p:ph type="sldNum" sz="quarter" idx="12"/>
          </p:nvPr>
        </p:nvSpPr>
        <p:spPr/>
        <p:txBody>
          <a:bodyPr/>
          <a:lstStyle/>
          <a:p>
            <a:fld id="{0CFEC368-1D7A-4F81-ABF6-AE0E36BAF64C}" type="slidenum">
              <a:rPr lang="en-US" smtClean="0"/>
              <a:pPr/>
              <a:t>72</a:t>
            </a:fld>
            <a:endParaRPr lang="en-US"/>
          </a:p>
        </p:txBody>
      </p:sp>
      <p:pic>
        <p:nvPicPr>
          <p:cNvPr id="5" name="图片 4"/>
          <p:cNvPicPr>
            <a:picLocks noChangeAspect="1"/>
          </p:cNvPicPr>
          <p:nvPr/>
        </p:nvPicPr>
        <p:blipFill>
          <a:blip r:embed="rId3"/>
          <a:stretch>
            <a:fillRect/>
          </a:stretch>
        </p:blipFill>
        <p:spPr>
          <a:xfrm>
            <a:off x="1476161" y="1091087"/>
            <a:ext cx="2376264" cy="1683948"/>
          </a:xfrm>
          <a:prstGeom prst="rect">
            <a:avLst/>
          </a:prstGeom>
        </p:spPr>
      </p:pic>
      <p:grpSp>
        <p:nvGrpSpPr>
          <p:cNvPr id="6" name="组合 5"/>
          <p:cNvGrpSpPr>
            <a:grpSpLocks noChangeAspect="1"/>
          </p:cNvGrpSpPr>
          <p:nvPr/>
        </p:nvGrpSpPr>
        <p:grpSpPr>
          <a:xfrm>
            <a:off x="4542854" y="1432076"/>
            <a:ext cx="3434465" cy="1028144"/>
            <a:chOff x="1273736" y="1749162"/>
            <a:chExt cx="5283399" cy="1581641"/>
          </a:xfrm>
        </p:grpSpPr>
        <p:sp>
          <p:nvSpPr>
            <p:cNvPr id="7" name="椭圆 6"/>
            <p:cNvSpPr>
              <a:spLocks noChangeAspect="1"/>
            </p:cNvSpPr>
            <p:nvPr/>
          </p:nvSpPr>
          <p:spPr>
            <a:xfrm>
              <a:off x="1928912" y="2140440"/>
              <a:ext cx="288000" cy="288000"/>
            </a:xfrm>
            <a:prstGeom prst="ellipse">
              <a:avLst/>
            </a:prstGeom>
            <a:solidFill>
              <a:srgbClr val="FFC00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t>1</a:t>
              </a:r>
              <a:endParaRPr lang="zh-CN" altLang="en-US" sz="1050" dirty="0"/>
            </a:p>
          </p:txBody>
        </p:sp>
        <p:sp>
          <p:nvSpPr>
            <p:cNvPr id="8" name="椭圆 7"/>
            <p:cNvSpPr>
              <a:spLocks noChangeAspect="1"/>
            </p:cNvSpPr>
            <p:nvPr/>
          </p:nvSpPr>
          <p:spPr>
            <a:xfrm>
              <a:off x="5518261" y="2263750"/>
              <a:ext cx="288000" cy="288000"/>
            </a:xfrm>
            <a:prstGeom prst="ellipse">
              <a:avLst/>
            </a:prstGeom>
            <a:solidFill>
              <a:srgbClr val="FFC00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t>2</a:t>
              </a:r>
              <a:endParaRPr lang="zh-CN" altLang="en-US" sz="1050" dirty="0"/>
            </a:p>
          </p:txBody>
        </p:sp>
        <p:sp>
          <p:nvSpPr>
            <p:cNvPr id="9" name="椭圆 8"/>
            <p:cNvSpPr>
              <a:spLocks noChangeAspect="1"/>
            </p:cNvSpPr>
            <p:nvPr/>
          </p:nvSpPr>
          <p:spPr>
            <a:xfrm>
              <a:off x="6167312" y="2759475"/>
              <a:ext cx="288000" cy="288000"/>
            </a:xfrm>
            <a:prstGeom prst="ellipse">
              <a:avLst/>
            </a:prstGeom>
            <a:solidFill>
              <a:srgbClr val="92D05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t>6</a:t>
              </a:r>
              <a:endParaRPr lang="zh-CN" altLang="en-US" sz="1050" dirty="0"/>
            </a:p>
          </p:txBody>
        </p:sp>
        <p:sp>
          <p:nvSpPr>
            <p:cNvPr id="10" name="椭圆 9"/>
            <p:cNvSpPr>
              <a:spLocks noChangeAspect="1"/>
            </p:cNvSpPr>
            <p:nvPr/>
          </p:nvSpPr>
          <p:spPr>
            <a:xfrm>
              <a:off x="4327747" y="1936794"/>
              <a:ext cx="288000" cy="288000"/>
            </a:xfrm>
            <a:prstGeom prst="ellipse">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50" dirty="0">
                <a:solidFill>
                  <a:schemeClr val="bg1"/>
                </a:solidFill>
              </a:endParaRPr>
            </a:p>
          </p:txBody>
        </p:sp>
        <p:sp>
          <p:nvSpPr>
            <p:cNvPr id="11" name="椭圆 10"/>
            <p:cNvSpPr>
              <a:spLocks noChangeAspect="1"/>
            </p:cNvSpPr>
            <p:nvPr/>
          </p:nvSpPr>
          <p:spPr>
            <a:xfrm>
              <a:off x="1273736" y="1969672"/>
              <a:ext cx="288000" cy="288000"/>
            </a:xfrm>
            <a:prstGeom prst="ellipse">
              <a:avLst/>
            </a:prstGeom>
            <a:solidFill>
              <a:srgbClr val="92D05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t>3</a:t>
              </a:r>
              <a:endParaRPr lang="zh-CN" altLang="en-US" sz="1050" dirty="0"/>
            </a:p>
          </p:txBody>
        </p:sp>
        <p:sp>
          <p:nvSpPr>
            <p:cNvPr id="12" name="椭圆 11"/>
            <p:cNvSpPr>
              <a:spLocks noChangeAspect="1"/>
            </p:cNvSpPr>
            <p:nvPr/>
          </p:nvSpPr>
          <p:spPr>
            <a:xfrm>
              <a:off x="3167236" y="1906153"/>
              <a:ext cx="288000" cy="288000"/>
            </a:xfrm>
            <a:prstGeom prst="ellipse">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50" dirty="0">
                <a:solidFill>
                  <a:schemeClr val="bg1"/>
                </a:solidFill>
              </a:endParaRPr>
            </a:p>
          </p:txBody>
        </p:sp>
        <p:sp>
          <p:nvSpPr>
            <p:cNvPr id="13" name="椭圆 12"/>
            <p:cNvSpPr>
              <a:spLocks noChangeAspect="1"/>
            </p:cNvSpPr>
            <p:nvPr/>
          </p:nvSpPr>
          <p:spPr>
            <a:xfrm>
              <a:off x="1419420" y="2640927"/>
              <a:ext cx="288000" cy="288000"/>
            </a:xfrm>
            <a:prstGeom prst="ellipse">
              <a:avLst/>
            </a:prstGeom>
            <a:solidFill>
              <a:srgbClr val="92D05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t>4</a:t>
              </a:r>
              <a:endParaRPr lang="zh-CN" altLang="en-US" sz="1050" dirty="0"/>
            </a:p>
          </p:txBody>
        </p:sp>
        <p:cxnSp>
          <p:nvCxnSpPr>
            <p:cNvPr id="14" name="直接连接符 13"/>
            <p:cNvCxnSpPr>
              <a:stCxn id="7" idx="1"/>
              <a:endCxn id="11" idx="6"/>
            </p:cNvCxnSpPr>
            <p:nvPr/>
          </p:nvCxnSpPr>
          <p:spPr>
            <a:xfrm flipH="1" flipV="1">
              <a:off x="1561736" y="2113672"/>
              <a:ext cx="409353" cy="689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13" idx="7"/>
              <a:endCxn id="7" idx="3"/>
            </p:cNvCxnSpPr>
            <p:nvPr/>
          </p:nvCxnSpPr>
          <p:spPr>
            <a:xfrm flipV="1">
              <a:off x="1665243" y="2386263"/>
              <a:ext cx="305846" cy="2968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8" idx="5"/>
              <a:endCxn id="9" idx="1"/>
            </p:cNvCxnSpPr>
            <p:nvPr/>
          </p:nvCxnSpPr>
          <p:spPr>
            <a:xfrm>
              <a:off x="5764084" y="2509573"/>
              <a:ext cx="445405" cy="2920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18" idx="2"/>
              <a:endCxn id="8" idx="7"/>
            </p:cNvCxnSpPr>
            <p:nvPr/>
          </p:nvCxnSpPr>
          <p:spPr>
            <a:xfrm flipH="1">
              <a:off x="5764084" y="2038617"/>
              <a:ext cx="505051" cy="2673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椭圆 17"/>
            <p:cNvSpPr>
              <a:spLocks noChangeAspect="1"/>
            </p:cNvSpPr>
            <p:nvPr/>
          </p:nvSpPr>
          <p:spPr>
            <a:xfrm>
              <a:off x="6269135" y="1894617"/>
              <a:ext cx="288000" cy="288000"/>
            </a:xfrm>
            <a:prstGeom prst="ellipse">
              <a:avLst/>
            </a:prstGeom>
            <a:solidFill>
              <a:srgbClr val="92D05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t>5</a:t>
              </a:r>
              <a:endParaRPr lang="zh-CN" altLang="en-US" sz="1050" dirty="0"/>
            </a:p>
          </p:txBody>
        </p:sp>
        <p:sp>
          <p:nvSpPr>
            <p:cNvPr id="19" name="椭圆 18"/>
            <p:cNvSpPr>
              <a:spLocks noChangeAspect="1"/>
            </p:cNvSpPr>
            <p:nvPr/>
          </p:nvSpPr>
          <p:spPr>
            <a:xfrm>
              <a:off x="2461172" y="2080956"/>
              <a:ext cx="288000" cy="288000"/>
            </a:xfrm>
            <a:prstGeom prst="ellipse">
              <a:avLst/>
            </a:prstGeom>
            <a:solidFill>
              <a:srgbClr val="00B0F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t>7</a:t>
              </a:r>
              <a:endParaRPr lang="zh-CN" altLang="en-US" sz="1050" dirty="0"/>
            </a:p>
          </p:txBody>
        </p:sp>
        <p:sp>
          <p:nvSpPr>
            <p:cNvPr id="20" name="椭圆 19"/>
            <p:cNvSpPr>
              <a:spLocks noChangeAspect="1"/>
            </p:cNvSpPr>
            <p:nvPr/>
          </p:nvSpPr>
          <p:spPr>
            <a:xfrm>
              <a:off x="4912062" y="2263750"/>
              <a:ext cx="288000" cy="288000"/>
            </a:xfrm>
            <a:prstGeom prst="ellipse">
              <a:avLst/>
            </a:prstGeom>
            <a:solidFill>
              <a:srgbClr val="00B0F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t>8</a:t>
              </a:r>
              <a:endParaRPr lang="zh-CN" altLang="en-US" sz="1050" dirty="0"/>
            </a:p>
          </p:txBody>
        </p:sp>
        <p:cxnSp>
          <p:nvCxnSpPr>
            <p:cNvPr id="21" name="直接连接符 20"/>
            <p:cNvCxnSpPr>
              <a:stCxn id="8" idx="2"/>
              <a:endCxn id="20" idx="6"/>
            </p:cNvCxnSpPr>
            <p:nvPr/>
          </p:nvCxnSpPr>
          <p:spPr>
            <a:xfrm flipH="1">
              <a:off x="5200062" y="2407750"/>
              <a:ext cx="3181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椭圆 21"/>
            <p:cNvSpPr>
              <a:spLocks noChangeAspect="1"/>
            </p:cNvSpPr>
            <p:nvPr/>
          </p:nvSpPr>
          <p:spPr>
            <a:xfrm>
              <a:off x="3178736" y="2509573"/>
              <a:ext cx="288000" cy="288000"/>
            </a:xfrm>
            <a:prstGeom prst="ellipse">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50" dirty="0">
                <a:solidFill>
                  <a:schemeClr val="bg1"/>
                </a:solidFill>
              </a:endParaRPr>
            </a:p>
          </p:txBody>
        </p:sp>
        <p:sp>
          <p:nvSpPr>
            <p:cNvPr id="23" name="椭圆 22"/>
            <p:cNvSpPr>
              <a:spLocks noChangeAspect="1"/>
            </p:cNvSpPr>
            <p:nvPr/>
          </p:nvSpPr>
          <p:spPr>
            <a:xfrm>
              <a:off x="4311358" y="2511471"/>
              <a:ext cx="288000" cy="288000"/>
            </a:xfrm>
            <a:prstGeom prst="ellipse">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50" dirty="0">
                <a:solidFill>
                  <a:schemeClr val="bg1"/>
                </a:solidFill>
              </a:endParaRPr>
            </a:p>
          </p:txBody>
        </p:sp>
        <p:cxnSp>
          <p:nvCxnSpPr>
            <p:cNvPr id="24" name="直接连接符 23"/>
            <p:cNvCxnSpPr>
              <a:stCxn id="12" idx="2"/>
              <a:endCxn id="19" idx="7"/>
            </p:cNvCxnSpPr>
            <p:nvPr/>
          </p:nvCxnSpPr>
          <p:spPr>
            <a:xfrm flipH="1">
              <a:off x="2706995" y="2050153"/>
              <a:ext cx="460241" cy="729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0" idx="5"/>
              <a:endCxn id="20" idx="2"/>
            </p:cNvCxnSpPr>
            <p:nvPr/>
          </p:nvCxnSpPr>
          <p:spPr>
            <a:xfrm>
              <a:off x="4573570" y="2182617"/>
              <a:ext cx="338492" cy="2251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9" idx="2"/>
              <a:endCxn id="7" idx="6"/>
            </p:cNvCxnSpPr>
            <p:nvPr/>
          </p:nvCxnSpPr>
          <p:spPr>
            <a:xfrm flipH="1">
              <a:off x="2216912" y="2224956"/>
              <a:ext cx="244260" cy="594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22" idx="2"/>
              <a:endCxn id="19" idx="5"/>
            </p:cNvCxnSpPr>
            <p:nvPr/>
          </p:nvCxnSpPr>
          <p:spPr>
            <a:xfrm flipH="1" flipV="1">
              <a:off x="2706995" y="2326779"/>
              <a:ext cx="471741" cy="3267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2" idx="4"/>
              <a:endCxn id="22" idx="0"/>
            </p:cNvCxnSpPr>
            <p:nvPr/>
          </p:nvCxnSpPr>
          <p:spPr>
            <a:xfrm>
              <a:off x="3311236" y="2194153"/>
              <a:ext cx="11500" cy="3154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20" idx="3"/>
              <a:endCxn id="23" idx="6"/>
            </p:cNvCxnSpPr>
            <p:nvPr/>
          </p:nvCxnSpPr>
          <p:spPr>
            <a:xfrm flipH="1">
              <a:off x="4599358" y="2509573"/>
              <a:ext cx="354881" cy="145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a:stCxn id="31" idx="2"/>
              <a:endCxn id="12" idx="6"/>
            </p:cNvCxnSpPr>
            <p:nvPr/>
          </p:nvCxnSpPr>
          <p:spPr>
            <a:xfrm flipH="1">
              <a:off x="3455236" y="1893162"/>
              <a:ext cx="361051" cy="1569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椭圆 30"/>
            <p:cNvSpPr>
              <a:spLocks noChangeAspect="1"/>
            </p:cNvSpPr>
            <p:nvPr/>
          </p:nvSpPr>
          <p:spPr>
            <a:xfrm>
              <a:off x="3816287" y="1749162"/>
              <a:ext cx="288000" cy="288000"/>
            </a:xfrm>
            <a:prstGeom prst="ellipse">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50" dirty="0">
                <a:solidFill>
                  <a:schemeClr val="bg1"/>
                </a:solidFill>
              </a:endParaRPr>
            </a:p>
          </p:txBody>
        </p:sp>
        <p:sp>
          <p:nvSpPr>
            <p:cNvPr id="32" name="椭圆 31"/>
            <p:cNvSpPr>
              <a:spLocks noChangeAspect="1"/>
            </p:cNvSpPr>
            <p:nvPr/>
          </p:nvSpPr>
          <p:spPr>
            <a:xfrm>
              <a:off x="3706389" y="2464952"/>
              <a:ext cx="288000" cy="288000"/>
            </a:xfrm>
            <a:prstGeom prst="ellipse">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50" dirty="0">
                <a:solidFill>
                  <a:schemeClr val="bg1"/>
                </a:solidFill>
              </a:endParaRPr>
            </a:p>
          </p:txBody>
        </p:sp>
        <p:sp>
          <p:nvSpPr>
            <p:cNvPr id="33" name="椭圆 32"/>
            <p:cNvSpPr>
              <a:spLocks noChangeAspect="1"/>
            </p:cNvSpPr>
            <p:nvPr/>
          </p:nvSpPr>
          <p:spPr>
            <a:xfrm>
              <a:off x="3689056" y="3042803"/>
              <a:ext cx="288000" cy="288000"/>
            </a:xfrm>
            <a:prstGeom prst="ellipse">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50" dirty="0">
                <a:solidFill>
                  <a:schemeClr val="bg1"/>
                </a:solidFill>
              </a:endParaRPr>
            </a:p>
          </p:txBody>
        </p:sp>
        <p:cxnSp>
          <p:nvCxnSpPr>
            <p:cNvPr id="34" name="直接连接符 33"/>
            <p:cNvCxnSpPr>
              <a:stCxn id="33" idx="1"/>
              <a:endCxn id="22" idx="5"/>
            </p:cNvCxnSpPr>
            <p:nvPr/>
          </p:nvCxnSpPr>
          <p:spPr>
            <a:xfrm flipH="1" flipV="1">
              <a:off x="3424559" y="2755396"/>
              <a:ext cx="306674" cy="3295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33" idx="7"/>
              <a:endCxn id="23" idx="3"/>
            </p:cNvCxnSpPr>
            <p:nvPr/>
          </p:nvCxnSpPr>
          <p:spPr>
            <a:xfrm flipV="1">
              <a:off x="3934879" y="2757294"/>
              <a:ext cx="418656" cy="3276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a:stCxn id="10" idx="2"/>
              <a:endCxn id="31" idx="6"/>
            </p:cNvCxnSpPr>
            <p:nvPr/>
          </p:nvCxnSpPr>
          <p:spPr>
            <a:xfrm flipH="1" flipV="1">
              <a:off x="4104287" y="1893162"/>
              <a:ext cx="223460" cy="1876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a:stCxn id="23" idx="0"/>
              <a:endCxn id="10" idx="4"/>
            </p:cNvCxnSpPr>
            <p:nvPr/>
          </p:nvCxnSpPr>
          <p:spPr>
            <a:xfrm flipV="1">
              <a:off x="4455358" y="2224794"/>
              <a:ext cx="16389" cy="286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a:stCxn id="33" idx="0"/>
              <a:endCxn id="32" idx="4"/>
            </p:cNvCxnSpPr>
            <p:nvPr/>
          </p:nvCxnSpPr>
          <p:spPr>
            <a:xfrm flipV="1">
              <a:off x="3833056" y="2752952"/>
              <a:ext cx="17333" cy="2898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a:stCxn id="32" idx="1"/>
              <a:endCxn id="12" idx="5"/>
            </p:cNvCxnSpPr>
            <p:nvPr/>
          </p:nvCxnSpPr>
          <p:spPr>
            <a:xfrm flipH="1" flipV="1">
              <a:off x="3413059" y="2151976"/>
              <a:ext cx="335507" cy="3551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32" idx="7"/>
              <a:endCxn id="10" idx="3"/>
            </p:cNvCxnSpPr>
            <p:nvPr/>
          </p:nvCxnSpPr>
          <p:spPr>
            <a:xfrm flipV="1">
              <a:off x="3952212" y="2182617"/>
              <a:ext cx="417712" cy="3245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60246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7687" y="236970"/>
            <a:ext cx="8520600" cy="572700"/>
          </a:xfrm>
        </p:spPr>
        <p:txBody>
          <a:bodyPr/>
          <a:lstStyle/>
          <a:p>
            <a:r>
              <a:rPr lang="en-US" altLang="zh-CN" dirty="0"/>
              <a:t>Regular  Equivalence</a:t>
            </a:r>
            <a:endParaRPr lang="zh-CN" altLang="en-US" dirty="0"/>
          </a:p>
        </p:txBody>
      </p:sp>
      <p:grpSp>
        <p:nvGrpSpPr>
          <p:cNvPr id="5" name="组合 4"/>
          <p:cNvGrpSpPr>
            <a:grpSpLocks noChangeAspect="1"/>
          </p:cNvGrpSpPr>
          <p:nvPr/>
        </p:nvGrpSpPr>
        <p:grpSpPr>
          <a:xfrm>
            <a:off x="4297590" y="1953717"/>
            <a:ext cx="3062027" cy="916650"/>
            <a:chOff x="1273736" y="1749162"/>
            <a:chExt cx="5283399" cy="1581641"/>
          </a:xfrm>
        </p:grpSpPr>
        <p:sp>
          <p:nvSpPr>
            <p:cNvPr id="6" name="椭圆 5"/>
            <p:cNvSpPr>
              <a:spLocks noChangeAspect="1"/>
            </p:cNvSpPr>
            <p:nvPr/>
          </p:nvSpPr>
          <p:spPr>
            <a:xfrm>
              <a:off x="1928912" y="2140440"/>
              <a:ext cx="288000" cy="288000"/>
            </a:xfrm>
            <a:prstGeom prst="ellipse">
              <a:avLst/>
            </a:prstGeom>
            <a:solidFill>
              <a:srgbClr val="FFC00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bg1">
                      <a:lumMod val="75000"/>
                      <a:lumOff val="25000"/>
                    </a:schemeClr>
                  </a:solidFill>
                </a:rPr>
                <a:t>1</a:t>
              </a:r>
              <a:endParaRPr lang="zh-CN" altLang="en-US" sz="1050" dirty="0">
                <a:solidFill>
                  <a:schemeClr val="bg1">
                    <a:lumMod val="75000"/>
                    <a:lumOff val="25000"/>
                  </a:schemeClr>
                </a:solidFill>
              </a:endParaRPr>
            </a:p>
          </p:txBody>
        </p:sp>
        <p:sp>
          <p:nvSpPr>
            <p:cNvPr id="7" name="椭圆 6"/>
            <p:cNvSpPr>
              <a:spLocks noChangeAspect="1"/>
            </p:cNvSpPr>
            <p:nvPr/>
          </p:nvSpPr>
          <p:spPr>
            <a:xfrm>
              <a:off x="5518261" y="2263750"/>
              <a:ext cx="288000" cy="288000"/>
            </a:xfrm>
            <a:prstGeom prst="ellipse">
              <a:avLst/>
            </a:prstGeom>
            <a:solidFill>
              <a:srgbClr val="FFC00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bg1">
                      <a:lumMod val="75000"/>
                      <a:lumOff val="25000"/>
                    </a:schemeClr>
                  </a:solidFill>
                </a:rPr>
                <a:t>2</a:t>
              </a:r>
              <a:endParaRPr lang="zh-CN" altLang="en-US" sz="1050" dirty="0">
                <a:solidFill>
                  <a:schemeClr val="bg1">
                    <a:lumMod val="75000"/>
                    <a:lumOff val="25000"/>
                  </a:schemeClr>
                </a:solidFill>
              </a:endParaRPr>
            </a:p>
          </p:txBody>
        </p:sp>
        <p:sp>
          <p:nvSpPr>
            <p:cNvPr id="8" name="椭圆 7"/>
            <p:cNvSpPr>
              <a:spLocks noChangeAspect="1"/>
            </p:cNvSpPr>
            <p:nvPr/>
          </p:nvSpPr>
          <p:spPr>
            <a:xfrm>
              <a:off x="6167312" y="2759475"/>
              <a:ext cx="288000" cy="288000"/>
            </a:xfrm>
            <a:prstGeom prst="ellipse">
              <a:avLst/>
            </a:prstGeom>
            <a:solidFill>
              <a:srgbClr val="92D05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bg1">
                      <a:lumMod val="75000"/>
                      <a:lumOff val="25000"/>
                    </a:schemeClr>
                  </a:solidFill>
                </a:rPr>
                <a:t>6</a:t>
              </a:r>
              <a:endParaRPr lang="zh-CN" altLang="en-US" sz="1050" dirty="0">
                <a:solidFill>
                  <a:schemeClr val="bg1">
                    <a:lumMod val="75000"/>
                    <a:lumOff val="25000"/>
                  </a:schemeClr>
                </a:solidFill>
              </a:endParaRPr>
            </a:p>
          </p:txBody>
        </p:sp>
        <p:sp>
          <p:nvSpPr>
            <p:cNvPr id="9" name="椭圆 8"/>
            <p:cNvSpPr>
              <a:spLocks noChangeAspect="1"/>
            </p:cNvSpPr>
            <p:nvPr/>
          </p:nvSpPr>
          <p:spPr>
            <a:xfrm>
              <a:off x="4327747" y="1936794"/>
              <a:ext cx="288000" cy="288000"/>
            </a:xfrm>
            <a:prstGeom prst="ellipse">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50" dirty="0">
                <a:solidFill>
                  <a:schemeClr val="bg1">
                    <a:lumMod val="75000"/>
                    <a:lumOff val="25000"/>
                  </a:schemeClr>
                </a:solidFill>
              </a:endParaRPr>
            </a:p>
          </p:txBody>
        </p:sp>
        <p:sp>
          <p:nvSpPr>
            <p:cNvPr id="10" name="椭圆 9"/>
            <p:cNvSpPr>
              <a:spLocks noChangeAspect="1"/>
            </p:cNvSpPr>
            <p:nvPr/>
          </p:nvSpPr>
          <p:spPr>
            <a:xfrm>
              <a:off x="1273736" y="1969672"/>
              <a:ext cx="288000" cy="288000"/>
            </a:xfrm>
            <a:prstGeom prst="ellipse">
              <a:avLst/>
            </a:prstGeom>
            <a:solidFill>
              <a:srgbClr val="92D05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bg1">
                      <a:lumMod val="75000"/>
                      <a:lumOff val="25000"/>
                    </a:schemeClr>
                  </a:solidFill>
                </a:rPr>
                <a:t>3</a:t>
              </a:r>
              <a:endParaRPr lang="zh-CN" altLang="en-US" sz="1050" dirty="0">
                <a:solidFill>
                  <a:schemeClr val="bg1">
                    <a:lumMod val="75000"/>
                    <a:lumOff val="25000"/>
                  </a:schemeClr>
                </a:solidFill>
              </a:endParaRPr>
            </a:p>
          </p:txBody>
        </p:sp>
        <p:sp>
          <p:nvSpPr>
            <p:cNvPr id="11" name="椭圆 10"/>
            <p:cNvSpPr>
              <a:spLocks noChangeAspect="1"/>
            </p:cNvSpPr>
            <p:nvPr/>
          </p:nvSpPr>
          <p:spPr>
            <a:xfrm>
              <a:off x="3167236" y="1906153"/>
              <a:ext cx="288000" cy="288000"/>
            </a:xfrm>
            <a:prstGeom prst="ellipse">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50" dirty="0">
                <a:solidFill>
                  <a:schemeClr val="bg1">
                    <a:lumMod val="75000"/>
                    <a:lumOff val="25000"/>
                  </a:schemeClr>
                </a:solidFill>
              </a:endParaRPr>
            </a:p>
          </p:txBody>
        </p:sp>
        <p:sp>
          <p:nvSpPr>
            <p:cNvPr id="12" name="椭圆 11"/>
            <p:cNvSpPr>
              <a:spLocks noChangeAspect="1"/>
            </p:cNvSpPr>
            <p:nvPr/>
          </p:nvSpPr>
          <p:spPr>
            <a:xfrm>
              <a:off x="1419420" y="2640927"/>
              <a:ext cx="288000" cy="288000"/>
            </a:xfrm>
            <a:prstGeom prst="ellipse">
              <a:avLst/>
            </a:prstGeom>
            <a:solidFill>
              <a:srgbClr val="92D05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bg1">
                      <a:lumMod val="75000"/>
                      <a:lumOff val="25000"/>
                    </a:schemeClr>
                  </a:solidFill>
                </a:rPr>
                <a:t>4</a:t>
              </a:r>
              <a:endParaRPr lang="zh-CN" altLang="en-US" sz="1050" dirty="0">
                <a:solidFill>
                  <a:schemeClr val="bg1">
                    <a:lumMod val="75000"/>
                    <a:lumOff val="25000"/>
                  </a:schemeClr>
                </a:solidFill>
              </a:endParaRPr>
            </a:p>
          </p:txBody>
        </p:sp>
        <p:cxnSp>
          <p:nvCxnSpPr>
            <p:cNvPr id="13" name="直接连接符 12"/>
            <p:cNvCxnSpPr>
              <a:stCxn id="6" idx="1"/>
              <a:endCxn id="10" idx="6"/>
            </p:cNvCxnSpPr>
            <p:nvPr/>
          </p:nvCxnSpPr>
          <p:spPr>
            <a:xfrm flipH="1" flipV="1">
              <a:off x="1561736" y="2113672"/>
              <a:ext cx="409353" cy="689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12" idx="7"/>
              <a:endCxn id="6" idx="3"/>
            </p:cNvCxnSpPr>
            <p:nvPr/>
          </p:nvCxnSpPr>
          <p:spPr>
            <a:xfrm flipV="1">
              <a:off x="1665243" y="2386263"/>
              <a:ext cx="305846" cy="2968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7" idx="5"/>
              <a:endCxn id="8" idx="1"/>
            </p:cNvCxnSpPr>
            <p:nvPr/>
          </p:nvCxnSpPr>
          <p:spPr>
            <a:xfrm>
              <a:off x="5764084" y="2509573"/>
              <a:ext cx="445405" cy="2920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17" idx="2"/>
              <a:endCxn id="7" idx="7"/>
            </p:cNvCxnSpPr>
            <p:nvPr/>
          </p:nvCxnSpPr>
          <p:spPr>
            <a:xfrm flipH="1">
              <a:off x="5764084" y="2038617"/>
              <a:ext cx="505051" cy="2673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椭圆 16"/>
            <p:cNvSpPr>
              <a:spLocks noChangeAspect="1"/>
            </p:cNvSpPr>
            <p:nvPr/>
          </p:nvSpPr>
          <p:spPr>
            <a:xfrm>
              <a:off x="6269135" y="1894617"/>
              <a:ext cx="288000" cy="288000"/>
            </a:xfrm>
            <a:prstGeom prst="ellipse">
              <a:avLst/>
            </a:prstGeom>
            <a:solidFill>
              <a:srgbClr val="92D05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bg1">
                      <a:lumMod val="75000"/>
                      <a:lumOff val="25000"/>
                    </a:schemeClr>
                  </a:solidFill>
                </a:rPr>
                <a:t>5</a:t>
              </a:r>
              <a:endParaRPr lang="zh-CN" altLang="en-US" sz="1050" dirty="0">
                <a:solidFill>
                  <a:schemeClr val="bg1">
                    <a:lumMod val="75000"/>
                    <a:lumOff val="25000"/>
                  </a:schemeClr>
                </a:solidFill>
              </a:endParaRPr>
            </a:p>
          </p:txBody>
        </p:sp>
        <p:sp>
          <p:nvSpPr>
            <p:cNvPr id="18" name="椭圆 17"/>
            <p:cNvSpPr>
              <a:spLocks noChangeAspect="1"/>
            </p:cNvSpPr>
            <p:nvPr/>
          </p:nvSpPr>
          <p:spPr>
            <a:xfrm>
              <a:off x="2461172" y="2080956"/>
              <a:ext cx="288000" cy="288000"/>
            </a:xfrm>
            <a:prstGeom prst="ellipse">
              <a:avLst/>
            </a:prstGeom>
            <a:solidFill>
              <a:srgbClr val="00B0F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bg1">
                      <a:lumMod val="75000"/>
                      <a:lumOff val="25000"/>
                    </a:schemeClr>
                  </a:solidFill>
                </a:rPr>
                <a:t>7</a:t>
              </a:r>
              <a:endParaRPr lang="zh-CN" altLang="en-US" sz="1050" dirty="0">
                <a:solidFill>
                  <a:schemeClr val="bg1">
                    <a:lumMod val="75000"/>
                    <a:lumOff val="25000"/>
                  </a:schemeClr>
                </a:solidFill>
              </a:endParaRPr>
            </a:p>
          </p:txBody>
        </p:sp>
        <p:sp>
          <p:nvSpPr>
            <p:cNvPr id="19" name="椭圆 18"/>
            <p:cNvSpPr>
              <a:spLocks noChangeAspect="1"/>
            </p:cNvSpPr>
            <p:nvPr/>
          </p:nvSpPr>
          <p:spPr>
            <a:xfrm>
              <a:off x="4912062" y="2263750"/>
              <a:ext cx="288000" cy="288000"/>
            </a:xfrm>
            <a:prstGeom prst="ellipse">
              <a:avLst/>
            </a:prstGeom>
            <a:solidFill>
              <a:srgbClr val="00B0F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bg1">
                      <a:lumMod val="75000"/>
                      <a:lumOff val="25000"/>
                    </a:schemeClr>
                  </a:solidFill>
                </a:rPr>
                <a:t>8</a:t>
              </a:r>
              <a:endParaRPr lang="zh-CN" altLang="en-US" sz="1050" dirty="0">
                <a:solidFill>
                  <a:schemeClr val="bg1">
                    <a:lumMod val="75000"/>
                    <a:lumOff val="25000"/>
                  </a:schemeClr>
                </a:solidFill>
              </a:endParaRPr>
            </a:p>
          </p:txBody>
        </p:sp>
        <p:cxnSp>
          <p:nvCxnSpPr>
            <p:cNvPr id="20" name="直接连接符 19"/>
            <p:cNvCxnSpPr>
              <a:stCxn id="7" idx="2"/>
              <a:endCxn id="19" idx="6"/>
            </p:cNvCxnSpPr>
            <p:nvPr/>
          </p:nvCxnSpPr>
          <p:spPr>
            <a:xfrm flipH="1">
              <a:off x="5200062" y="2407750"/>
              <a:ext cx="3181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椭圆 20"/>
            <p:cNvSpPr>
              <a:spLocks noChangeAspect="1"/>
            </p:cNvSpPr>
            <p:nvPr/>
          </p:nvSpPr>
          <p:spPr>
            <a:xfrm>
              <a:off x="3178736" y="2509573"/>
              <a:ext cx="288000" cy="288000"/>
            </a:xfrm>
            <a:prstGeom prst="ellipse">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50" dirty="0">
                <a:solidFill>
                  <a:schemeClr val="bg1">
                    <a:lumMod val="75000"/>
                    <a:lumOff val="25000"/>
                  </a:schemeClr>
                </a:solidFill>
              </a:endParaRPr>
            </a:p>
          </p:txBody>
        </p:sp>
        <p:sp>
          <p:nvSpPr>
            <p:cNvPr id="22" name="椭圆 21"/>
            <p:cNvSpPr>
              <a:spLocks noChangeAspect="1"/>
            </p:cNvSpPr>
            <p:nvPr/>
          </p:nvSpPr>
          <p:spPr>
            <a:xfrm>
              <a:off x="4311358" y="2511471"/>
              <a:ext cx="288000" cy="288000"/>
            </a:xfrm>
            <a:prstGeom prst="ellipse">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50" dirty="0">
                <a:solidFill>
                  <a:schemeClr val="bg1">
                    <a:lumMod val="75000"/>
                    <a:lumOff val="25000"/>
                  </a:schemeClr>
                </a:solidFill>
              </a:endParaRPr>
            </a:p>
          </p:txBody>
        </p:sp>
        <p:cxnSp>
          <p:nvCxnSpPr>
            <p:cNvPr id="23" name="直接连接符 22"/>
            <p:cNvCxnSpPr>
              <a:stCxn id="11" idx="2"/>
              <a:endCxn id="18" idx="7"/>
            </p:cNvCxnSpPr>
            <p:nvPr/>
          </p:nvCxnSpPr>
          <p:spPr>
            <a:xfrm flipH="1">
              <a:off x="2706995" y="2050153"/>
              <a:ext cx="460241" cy="729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9" idx="5"/>
              <a:endCxn id="19" idx="2"/>
            </p:cNvCxnSpPr>
            <p:nvPr/>
          </p:nvCxnSpPr>
          <p:spPr>
            <a:xfrm>
              <a:off x="4573570" y="2182617"/>
              <a:ext cx="338492" cy="2251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8" idx="2"/>
              <a:endCxn id="6" idx="6"/>
            </p:cNvCxnSpPr>
            <p:nvPr/>
          </p:nvCxnSpPr>
          <p:spPr>
            <a:xfrm flipH="1">
              <a:off x="2216912" y="2224956"/>
              <a:ext cx="244260" cy="594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21" idx="2"/>
              <a:endCxn id="18" idx="5"/>
            </p:cNvCxnSpPr>
            <p:nvPr/>
          </p:nvCxnSpPr>
          <p:spPr>
            <a:xfrm flipH="1" flipV="1">
              <a:off x="2706995" y="2326779"/>
              <a:ext cx="471741" cy="3267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11" idx="4"/>
              <a:endCxn id="21" idx="0"/>
            </p:cNvCxnSpPr>
            <p:nvPr/>
          </p:nvCxnSpPr>
          <p:spPr>
            <a:xfrm>
              <a:off x="3311236" y="2194153"/>
              <a:ext cx="11500" cy="3154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9" idx="3"/>
              <a:endCxn id="22" idx="6"/>
            </p:cNvCxnSpPr>
            <p:nvPr/>
          </p:nvCxnSpPr>
          <p:spPr>
            <a:xfrm flipH="1">
              <a:off x="4599358" y="2509573"/>
              <a:ext cx="354881" cy="145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30" idx="2"/>
              <a:endCxn id="11" idx="6"/>
            </p:cNvCxnSpPr>
            <p:nvPr/>
          </p:nvCxnSpPr>
          <p:spPr>
            <a:xfrm flipH="1">
              <a:off x="3455236" y="1893162"/>
              <a:ext cx="361051" cy="1569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椭圆 29"/>
            <p:cNvSpPr>
              <a:spLocks noChangeAspect="1"/>
            </p:cNvSpPr>
            <p:nvPr/>
          </p:nvSpPr>
          <p:spPr>
            <a:xfrm>
              <a:off x="3816287" y="1749162"/>
              <a:ext cx="288000" cy="288000"/>
            </a:xfrm>
            <a:prstGeom prst="ellipse">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50" dirty="0">
                <a:solidFill>
                  <a:schemeClr val="bg1">
                    <a:lumMod val="75000"/>
                    <a:lumOff val="25000"/>
                  </a:schemeClr>
                </a:solidFill>
              </a:endParaRPr>
            </a:p>
          </p:txBody>
        </p:sp>
        <p:sp>
          <p:nvSpPr>
            <p:cNvPr id="31" name="椭圆 30"/>
            <p:cNvSpPr>
              <a:spLocks noChangeAspect="1"/>
            </p:cNvSpPr>
            <p:nvPr/>
          </p:nvSpPr>
          <p:spPr>
            <a:xfrm>
              <a:off x="3706389" y="2464952"/>
              <a:ext cx="288000" cy="288000"/>
            </a:xfrm>
            <a:prstGeom prst="ellipse">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50" dirty="0">
                <a:solidFill>
                  <a:schemeClr val="bg1">
                    <a:lumMod val="75000"/>
                    <a:lumOff val="25000"/>
                  </a:schemeClr>
                </a:solidFill>
              </a:endParaRPr>
            </a:p>
          </p:txBody>
        </p:sp>
        <p:sp>
          <p:nvSpPr>
            <p:cNvPr id="32" name="椭圆 31"/>
            <p:cNvSpPr>
              <a:spLocks noChangeAspect="1"/>
            </p:cNvSpPr>
            <p:nvPr/>
          </p:nvSpPr>
          <p:spPr>
            <a:xfrm>
              <a:off x="3689056" y="3042803"/>
              <a:ext cx="288000" cy="288000"/>
            </a:xfrm>
            <a:prstGeom prst="ellipse">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50" dirty="0">
                <a:solidFill>
                  <a:schemeClr val="bg1">
                    <a:lumMod val="75000"/>
                    <a:lumOff val="25000"/>
                  </a:schemeClr>
                </a:solidFill>
              </a:endParaRPr>
            </a:p>
          </p:txBody>
        </p:sp>
        <p:cxnSp>
          <p:nvCxnSpPr>
            <p:cNvPr id="33" name="直接连接符 32"/>
            <p:cNvCxnSpPr>
              <a:stCxn id="32" idx="1"/>
              <a:endCxn id="21" idx="5"/>
            </p:cNvCxnSpPr>
            <p:nvPr/>
          </p:nvCxnSpPr>
          <p:spPr>
            <a:xfrm flipH="1" flipV="1">
              <a:off x="3424559" y="2755396"/>
              <a:ext cx="306674" cy="3295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a:stCxn id="32" idx="7"/>
              <a:endCxn id="22" idx="3"/>
            </p:cNvCxnSpPr>
            <p:nvPr/>
          </p:nvCxnSpPr>
          <p:spPr>
            <a:xfrm flipV="1">
              <a:off x="3934879" y="2757294"/>
              <a:ext cx="418656" cy="3276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9" idx="2"/>
              <a:endCxn id="30" idx="6"/>
            </p:cNvCxnSpPr>
            <p:nvPr/>
          </p:nvCxnSpPr>
          <p:spPr>
            <a:xfrm flipH="1" flipV="1">
              <a:off x="4104287" y="1893162"/>
              <a:ext cx="223460" cy="1876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a:stCxn id="22" idx="0"/>
              <a:endCxn id="9" idx="4"/>
            </p:cNvCxnSpPr>
            <p:nvPr/>
          </p:nvCxnSpPr>
          <p:spPr>
            <a:xfrm flipV="1">
              <a:off x="4455358" y="2224794"/>
              <a:ext cx="16389" cy="286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a:stCxn id="32" idx="0"/>
              <a:endCxn id="31" idx="4"/>
            </p:cNvCxnSpPr>
            <p:nvPr/>
          </p:nvCxnSpPr>
          <p:spPr>
            <a:xfrm flipV="1">
              <a:off x="3833056" y="2752952"/>
              <a:ext cx="17333" cy="2898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a:stCxn id="31" idx="1"/>
              <a:endCxn id="11" idx="5"/>
            </p:cNvCxnSpPr>
            <p:nvPr/>
          </p:nvCxnSpPr>
          <p:spPr>
            <a:xfrm flipH="1" flipV="1">
              <a:off x="3413059" y="2151976"/>
              <a:ext cx="335507" cy="3551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a:stCxn id="31" idx="7"/>
              <a:endCxn id="9" idx="3"/>
            </p:cNvCxnSpPr>
            <p:nvPr/>
          </p:nvCxnSpPr>
          <p:spPr>
            <a:xfrm flipV="1">
              <a:off x="3952212" y="2182617"/>
              <a:ext cx="417712" cy="3245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8" name="组合 127"/>
          <p:cNvGrpSpPr/>
          <p:nvPr/>
        </p:nvGrpSpPr>
        <p:grpSpPr>
          <a:xfrm>
            <a:off x="1668402" y="1543270"/>
            <a:ext cx="1077742" cy="1403669"/>
            <a:chOff x="1138424" y="1917255"/>
            <a:chExt cx="1321101" cy="1799128"/>
          </a:xfrm>
        </p:grpSpPr>
        <p:sp>
          <p:nvSpPr>
            <p:cNvPr id="81" name="椭圆 80"/>
            <p:cNvSpPr>
              <a:spLocks noChangeAspect="1"/>
            </p:cNvSpPr>
            <p:nvPr/>
          </p:nvSpPr>
          <p:spPr>
            <a:xfrm>
              <a:off x="2255332" y="2770313"/>
              <a:ext cx="204193" cy="204193"/>
            </a:xfrm>
            <a:prstGeom prst="ellipse">
              <a:avLst/>
            </a:prstGeom>
            <a:solidFill>
              <a:srgbClr val="92D05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bg1">
                      <a:lumMod val="75000"/>
                      <a:lumOff val="25000"/>
                    </a:schemeClr>
                  </a:solidFill>
                </a:rPr>
                <a:t>5</a:t>
              </a:r>
              <a:endParaRPr lang="zh-CN" altLang="en-US" sz="1050" dirty="0">
                <a:solidFill>
                  <a:schemeClr val="bg1">
                    <a:lumMod val="75000"/>
                    <a:lumOff val="25000"/>
                  </a:schemeClr>
                </a:solidFill>
              </a:endParaRPr>
            </a:p>
          </p:txBody>
        </p:sp>
        <p:sp>
          <p:nvSpPr>
            <p:cNvPr id="82" name="椭圆 81"/>
            <p:cNvSpPr>
              <a:spLocks noChangeAspect="1"/>
            </p:cNvSpPr>
            <p:nvPr/>
          </p:nvSpPr>
          <p:spPr>
            <a:xfrm>
              <a:off x="1144124" y="2457316"/>
              <a:ext cx="204193" cy="204193"/>
            </a:xfrm>
            <a:prstGeom prst="ellipse">
              <a:avLst/>
            </a:prstGeom>
            <a:solidFill>
              <a:srgbClr val="FFC00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bg1">
                      <a:lumMod val="75000"/>
                      <a:lumOff val="25000"/>
                    </a:schemeClr>
                  </a:solidFill>
                </a:rPr>
                <a:t>1</a:t>
              </a:r>
              <a:endParaRPr lang="zh-CN" altLang="en-US" sz="1050" dirty="0">
                <a:solidFill>
                  <a:schemeClr val="bg1">
                    <a:lumMod val="75000"/>
                    <a:lumOff val="25000"/>
                  </a:schemeClr>
                </a:solidFill>
              </a:endParaRPr>
            </a:p>
          </p:txBody>
        </p:sp>
        <p:sp>
          <p:nvSpPr>
            <p:cNvPr id="83" name="椭圆 82"/>
            <p:cNvSpPr>
              <a:spLocks noChangeAspect="1"/>
            </p:cNvSpPr>
            <p:nvPr/>
          </p:nvSpPr>
          <p:spPr>
            <a:xfrm>
              <a:off x="2115334" y="1917255"/>
              <a:ext cx="204193" cy="204193"/>
            </a:xfrm>
            <a:prstGeom prst="ellipse">
              <a:avLst/>
            </a:prstGeom>
            <a:solidFill>
              <a:srgbClr val="92D05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bg1">
                      <a:lumMod val="75000"/>
                      <a:lumOff val="25000"/>
                    </a:schemeClr>
                  </a:solidFill>
                </a:rPr>
                <a:t>3</a:t>
              </a:r>
              <a:endParaRPr lang="zh-CN" altLang="en-US" sz="1050" dirty="0">
                <a:solidFill>
                  <a:schemeClr val="bg1">
                    <a:lumMod val="75000"/>
                    <a:lumOff val="25000"/>
                  </a:schemeClr>
                </a:solidFill>
              </a:endParaRPr>
            </a:p>
          </p:txBody>
        </p:sp>
        <p:sp>
          <p:nvSpPr>
            <p:cNvPr id="84" name="椭圆 83"/>
            <p:cNvSpPr>
              <a:spLocks noChangeAspect="1"/>
            </p:cNvSpPr>
            <p:nvPr/>
          </p:nvSpPr>
          <p:spPr>
            <a:xfrm>
              <a:off x="1138424" y="3063891"/>
              <a:ext cx="204193" cy="204193"/>
            </a:xfrm>
            <a:prstGeom prst="ellipse">
              <a:avLst/>
            </a:prstGeom>
            <a:solidFill>
              <a:srgbClr val="FFC00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bg1">
                      <a:lumMod val="75000"/>
                      <a:lumOff val="25000"/>
                    </a:schemeClr>
                  </a:solidFill>
                </a:rPr>
                <a:t>2</a:t>
              </a:r>
              <a:endParaRPr lang="zh-CN" altLang="en-US" sz="1050" dirty="0">
                <a:solidFill>
                  <a:schemeClr val="bg1">
                    <a:lumMod val="75000"/>
                    <a:lumOff val="25000"/>
                  </a:schemeClr>
                </a:solidFill>
              </a:endParaRPr>
            </a:p>
          </p:txBody>
        </p:sp>
        <p:sp>
          <p:nvSpPr>
            <p:cNvPr id="86" name="椭圆 85"/>
            <p:cNvSpPr>
              <a:spLocks noChangeAspect="1"/>
            </p:cNvSpPr>
            <p:nvPr/>
          </p:nvSpPr>
          <p:spPr>
            <a:xfrm>
              <a:off x="2221888" y="2269048"/>
              <a:ext cx="204193" cy="204193"/>
            </a:xfrm>
            <a:prstGeom prst="ellipse">
              <a:avLst/>
            </a:prstGeom>
            <a:solidFill>
              <a:srgbClr val="92D05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bg1">
                      <a:lumMod val="75000"/>
                      <a:lumOff val="25000"/>
                    </a:schemeClr>
                  </a:solidFill>
                </a:rPr>
                <a:t>4</a:t>
              </a:r>
              <a:endParaRPr lang="zh-CN" altLang="en-US" sz="1050" dirty="0">
                <a:solidFill>
                  <a:schemeClr val="bg1">
                    <a:lumMod val="75000"/>
                    <a:lumOff val="25000"/>
                  </a:schemeClr>
                </a:solidFill>
              </a:endParaRPr>
            </a:p>
          </p:txBody>
        </p:sp>
        <p:sp>
          <p:nvSpPr>
            <p:cNvPr id="87" name="椭圆 86"/>
            <p:cNvSpPr>
              <a:spLocks noChangeAspect="1"/>
            </p:cNvSpPr>
            <p:nvPr/>
          </p:nvSpPr>
          <p:spPr>
            <a:xfrm>
              <a:off x="2115334" y="3512190"/>
              <a:ext cx="204193" cy="204193"/>
            </a:xfrm>
            <a:prstGeom prst="ellipse">
              <a:avLst/>
            </a:prstGeom>
            <a:solidFill>
              <a:srgbClr val="92D05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bg1">
                      <a:lumMod val="75000"/>
                      <a:lumOff val="25000"/>
                    </a:schemeClr>
                  </a:solidFill>
                </a:rPr>
                <a:t>6</a:t>
              </a:r>
              <a:endParaRPr lang="zh-CN" altLang="en-US" sz="1050" dirty="0">
                <a:solidFill>
                  <a:schemeClr val="bg1">
                    <a:lumMod val="75000"/>
                    <a:lumOff val="25000"/>
                  </a:schemeClr>
                </a:solidFill>
              </a:endParaRPr>
            </a:p>
          </p:txBody>
        </p:sp>
        <p:cxnSp>
          <p:nvCxnSpPr>
            <p:cNvPr id="88" name="直接连接符 87"/>
            <p:cNvCxnSpPr>
              <a:stCxn id="83" idx="3"/>
              <a:endCxn id="82" idx="7"/>
            </p:cNvCxnSpPr>
            <p:nvPr/>
          </p:nvCxnSpPr>
          <p:spPr>
            <a:xfrm flipH="1">
              <a:off x="1318414" y="2091545"/>
              <a:ext cx="826823" cy="395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a:stCxn id="82" idx="6"/>
              <a:endCxn id="86" idx="2"/>
            </p:cNvCxnSpPr>
            <p:nvPr/>
          </p:nvCxnSpPr>
          <p:spPr>
            <a:xfrm flipV="1">
              <a:off x="1348317" y="2371145"/>
              <a:ext cx="873571" cy="1882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a:stCxn id="82" idx="5"/>
              <a:endCxn id="81" idx="2"/>
            </p:cNvCxnSpPr>
            <p:nvPr/>
          </p:nvCxnSpPr>
          <p:spPr>
            <a:xfrm>
              <a:off x="1318414" y="2631606"/>
              <a:ext cx="936918" cy="2408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a:stCxn id="82" idx="4"/>
              <a:endCxn id="87" idx="1"/>
            </p:cNvCxnSpPr>
            <p:nvPr/>
          </p:nvCxnSpPr>
          <p:spPr>
            <a:xfrm>
              <a:off x="1246221" y="2661509"/>
              <a:ext cx="899016" cy="8805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a:stCxn id="84" idx="7"/>
              <a:endCxn id="83" idx="3"/>
            </p:cNvCxnSpPr>
            <p:nvPr/>
          </p:nvCxnSpPr>
          <p:spPr>
            <a:xfrm flipV="1">
              <a:off x="1312714" y="2091545"/>
              <a:ext cx="832523" cy="10022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stCxn id="84" idx="7"/>
              <a:endCxn id="86" idx="3"/>
            </p:cNvCxnSpPr>
            <p:nvPr/>
          </p:nvCxnSpPr>
          <p:spPr>
            <a:xfrm flipV="1">
              <a:off x="1312714" y="2443338"/>
              <a:ext cx="939077" cy="6504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a:stCxn id="84" idx="7"/>
              <a:endCxn id="81" idx="2"/>
            </p:cNvCxnSpPr>
            <p:nvPr/>
          </p:nvCxnSpPr>
          <p:spPr>
            <a:xfrm flipV="1">
              <a:off x="1312714" y="2872410"/>
              <a:ext cx="942618" cy="2213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a:stCxn id="84" idx="6"/>
              <a:endCxn id="87" idx="1"/>
            </p:cNvCxnSpPr>
            <p:nvPr/>
          </p:nvCxnSpPr>
          <p:spPr>
            <a:xfrm>
              <a:off x="1342617" y="3165988"/>
              <a:ext cx="802620" cy="3761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2" name="右箭头 121"/>
          <p:cNvSpPr/>
          <p:nvPr/>
        </p:nvSpPr>
        <p:spPr>
          <a:xfrm>
            <a:off x="3101550" y="2337853"/>
            <a:ext cx="918102" cy="19628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050">
              <a:solidFill>
                <a:schemeClr val="bg1">
                  <a:lumMod val="75000"/>
                  <a:lumOff val="25000"/>
                </a:schemeClr>
              </a:solidFill>
            </a:endParaRPr>
          </a:p>
        </p:txBody>
      </p:sp>
      <mc:AlternateContent xmlns:mc="http://schemas.openxmlformats.org/markup-compatibility/2006" xmlns:a14="http://schemas.microsoft.com/office/drawing/2010/main">
        <mc:Choice Requires="a14">
          <p:sp>
            <p:nvSpPr>
              <p:cNvPr id="124" name="文本框 123"/>
              <p:cNvSpPr txBox="1"/>
              <p:nvPr/>
            </p:nvSpPr>
            <p:spPr>
              <a:xfrm>
                <a:off x="148753" y="3047082"/>
                <a:ext cx="3731399" cy="1261884"/>
              </a:xfrm>
              <a:prstGeom prst="rect">
                <a:avLst/>
              </a:prstGeom>
              <a:noFill/>
              <a:ln w="19050">
                <a:solidFill>
                  <a:schemeClr val="accent1"/>
                </a:solidFill>
              </a:ln>
            </p:spPr>
            <p:txBody>
              <a:bodyPr wrap="square" rtlCol="0">
                <a:spAutoFit/>
              </a:bodyPr>
              <a:lstStyle>
                <a:defPPr marR="0" lvl="0" algn="l" rtl="0">
                  <a:lnSpc>
                    <a:spcPct val="100000"/>
                  </a:lnSpc>
                  <a:spcBef>
                    <a:spcPts val="0"/>
                  </a:spcBef>
                  <a:spcAft>
                    <a:spcPts val="0"/>
                  </a:spcAft>
                </a:defPPr>
                <a:lvl1pPr marL="257175" indent="-257175">
                  <a:buClr>
                    <a:srgbClr val="ADADAD"/>
                  </a:buClr>
                  <a:buFont typeface="Arial" panose="020B0604020202020204" pitchFamily="34" charset="0"/>
                  <a:buChar char="•"/>
                  <a:defRPr sz="2400">
                    <a:solidFill>
                      <a:srgbClr val="ADADAD"/>
                    </a:solidFill>
                  </a:defRPr>
                </a:lvl1pPr>
                <a:lvl2pPr marL="600075" indent="-257175">
                  <a:buClr>
                    <a:srgbClr val="ADADAD"/>
                  </a:buClr>
                  <a:buFont typeface="Arial" panose="020B0604020202020204" pitchFamily="34" charset="0"/>
                  <a:buChar char="•"/>
                  <a:defRPr sz="2000" i="1">
                    <a:solidFill>
                      <a:srgbClr val="ADADAD"/>
                    </a:solidFill>
                    <a:latin typeface="Cambria Math" panose="02040503050406030204" pitchFamily="18" charset="0"/>
                  </a:defRPr>
                </a:lvl2pPr>
              </a:lstStyle>
              <a:p>
                <a:r>
                  <a:rPr lang="en-US" altLang="zh-CN" dirty="0"/>
                  <a:t>Structural equivalence </a:t>
                </a:r>
                <a14:m>
                  <m:oMath xmlns:m="http://schemas.openxmlformats.org/officeDocument/2006/math">
                    <m:r>
                      <a:rPr lang="en-US" altLang="zh-CN" dirty="0">
                        <a:latin typeface="Cambria Math" panose="02040503050406030204" pitchFamily="18" charset="0"/>
                      </a:rPr>
                      <m:t>𝑠</m:t>
                    </m:r>
                  </m:oMath>
                </a14:m>
                <a:endParaRPr lang="en-US" altLang="zh-CN" dirty="0"/>
              </a:p>
              <a:p>
                <a:pPr lvl="1"/>
                <a14:m>
                  <m:oMath xmlns:m="http://schemas.openxmlformats.org/officeDocument/2006/math">
                    <m:r>
                      <a:rPr lang="en-US" altLang="zh-CN" i="1" dirty="0">
                        <a:latin typeface="Cambria Math" panose="02040503050406030204" pitchFamily="18" charset="0"/>
                      </a:rPr>
                      <m:t>𝑁</m:t>
                    </m:r>
                    <m:r>
                      <a:rPr lang="en-US" altLang="zh-CN" i="1" dirty="0">
                        <a:latin typeface="Cambria Math" panose="02040503050406030204" pitchFamily="18" charset="0"/>
                      </a:rPr>
                      <m:t>(</m:t>
                    </m:r>
                    <m:r>
                      <a:rPr lang="en-US" altLang="zh-CN" i="1" dirty="0">
                        <a:latin typeface="Cambria Math" panose="02040503050406030204" pitchFamily="18" charset="0"/>
                      </a:rPr>
                      <m:t>𝑢</m:t>
                    </m:r>
                    <m:r>
                      <a:rPr lang="en-US" altLang="zh-CN" i="1" dirty="0">
                        <a:latin typeface="Cambria Math" panose="02040503050406030204" pitchFamily="18" charset="0"/>
                      </a:rPr>
                      <m:t>) = </m:t>
                    </m:r>
                    <m:r>
                      <a:rPr lang="en-US" altLang="zh-CN" i="1" dirty="0">
                        <a:latin typeface="Cambria Math" panose="02040503050406030204" pitchFamily="18" charset="0"/>
                      </a:rPr>
                      <m:t>𝑁</m:t>
                    </m:r>
                    <m:r>
                      <a:rPr lang="en-US" altLang="zh-CN" i="1" dirty="0">
                        <a:latin typeface="Cambria Math" panose="02040503050406030204" pitchFamily="18" charset="0"/>
                      </a:rPr>
                      <m:t>(</m:t>
                    </m:r>
                    <m:r>
                      <a:rPr lang="en-US" altLang="zh-CN" i="1" dirty="0">
                        <a:latin typeface="Cambria Math" panose="02040503050406030204" pitchFamily="18" charset="0"/>
                      </a:rPr>
                      <m:t>𝑣</m:t>
                    </m:r>
                    <m:r>
                      <a:rPr lang="en-US" altLang="zh-CN" i="1" dirty="0">
                        <a:latin typeface="Cambria Math" panose="02040503050406030204" pitchFamily="18" charset="0"/>
                      </a:rPr>
                      <m:t>)</m:t>
                    </m:r>
                  </m:oMath>
                </a14:m>
                <a:endParaRPr lang="en-US" altLang="zh-CN" sz="1800" dirty="0"/>
              </a:p>
              <a:p>
                <a:pPr marL="557213" lvl="1" indent="-214313"/>
                <a:r>
                  <a:rPr lang="en-US" altLang="zh-CN" sz="1600" i="0" dirty="0">
                    <a:latin typeface="Arial"/>
                  </a:rPr>
                  <a:t>Direct way</a:t>
                </a:r>
              </a:p>
              <a:p>
                <a:pPr marL="557213" lvl="1" indent="-214313"/>
                <a:r>
                  <a:rPr lang="en-US" altLang="zh-CN" sz="1600" i="0" dirty="0">
                    <a:latin typeface="Arial"/>
                  </a:rPr>
                  <a:t>Common neighbors</a:t>
                </a:r>
              </a:p>
            </p:txBody>
          </p:sp>
        </mc:Choice>
        <mc:Fallback xmlns="">
          <p:sp>
            <p:nvSpPr>
              <p:cNvPr id="124" name="文本框 123"/>
              <p:cNvSpPr txBox="1">
                <a:spLocks noRot="1" noChangeAspect="1" noMove="1" noResize="1" noEditPoints="1" noAdjustHandles="1" noChangeArrowheads="1" noChangeShapeType="1" noTextEdit="1"/>
              </p:cNvSpPr>
              <p:nvPr/>
            </p:nvSpPr>
            <p:spPr>
              <a:xfrm>
                <a:off x="148753" y="3047082"/>
                <a:ext cx="3731399" cy="1261884"/>
              </a:xfrm>
              <a:prstGeom prst="rect">
                <a:avLst/>
              </a:prstGeom>
              <a:blipFill>
                <a:blip r:embed="rId2"/>
                <a:stretch>
                  <a:fillRect l="-1948" t="-2857" b="-4286"/>
                </a:stretch>
              </a:blipFill>
              <a:ln w="19050">
                <a:solidFill>
                  <a:schemeClr val="accent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6" name="文本框 125"/>
              <p:cNvSpPr txBox="1"/>
              <p:nvPr/>
            </p:nvSpPr>
            <p:spPr>
              <a:xfrm>
                <a:off x="4036902" y="3047082"/>
                <a:ext cx="4928088" cy="1261884"/>
              </a:xfrm>
              <a:prstGeom prst="rect">
                <a:avLst/>
              </a:prstGeom>
              <a:noFill/>
              <a:ln w="19050">
                <a:solidFill>
                  <a:schemeClr val="accent1"/>
                </a:solidFill>
              </a:ln>
            </p:spPr>
            <p:txBody>
              <a:bodyPr wrap="square" rtlCol="0">
                <a:spAutoFit/>
              </a:bodyPr>
              <a:lstStyle/>
              <a:p>
                <a:pPr marL="257175" indent="-257175">
                  <a:buClr>
                    <a:srgbClr val="ADADAD"/>
                  </a:buClr>
                  <a:buFont typeface="Arial" panose="020B0604020202020204" pitchFamily="34" charset="0"/>
                  <a:buChar char="•"/>
                </a:pPr>
                <a:r>
                  <a:rPr lang="en-US" altLang="zh-CN" sz="2400" dirty="0" smtClean="0">
                    <a:solidFill>
                      <a:srgbClr val="ADADAD"/>
                    </a:solidFill>
                  </a:rPr>
                  <a:t>Regular equivalence </a:t>
                </a:r>
                <a14:m>
                  <m:oMath xmlns:m="http://schemas.openxmlformats.org/officeDocument/2006/math">
                    <m:r>
                      <a:rPr lang="en-US" altLang="zh-CN" sz="2400" i="1" dirty="0">
                        <a:solidFill>
                          <a:srgbClr val="ADADAD"/>
                        </a:solidFill>
                        <a:latin typeface="Cambria Math" panose="02040503050406030204" pitchFamily="18" charset="0"/>
                      </a:rPr>
                      <m:t>𝑟</m:t>
                    </m:r>
                  </m:oMath>
                </a14:m>
                <a:endParaRPr lang="en-US" altLang="zh-CN" sz="2400" dirty="0">
                  <a:solidFill>
                    <a:srgbClr val="ADADAD"/>
                  </a:solidFill>
                </a:endParaRPr>
              </a:p>
              <a:p>
                <a:pPr marL="600075" lvl="1" indent="-257175">
                  <a:buClr>
                    <a:srgbClr val="ADADAD"/>
                  </a:buClr>
                  <a:buFont typeface="Arial" panose="020B0604020202020204" pitchFamily="34" charset="0"/>
                  <a:buChar char="•"/>
                </a:pPr>
                <a14:m>
                  <m:oMath xmlns:m="http://schemas.openxmlformats.org/officeDocument/2006/math">
                    <m:d>
                      <m:dPr>
                        <m:begChr m:val="{"/>
                        <m:endChr m:val="}"/>
                        <m:ctrlPr>
                          <a:rPr lang="en-US" altLang="zh-CN" sz="2000" i="1" dirty="0">
                            <a:solidFill>
                              <a:srgbClr val="ADADAD"/>
                            </a:solidFill>
                            <a:latin typeface="Cambria Math" panose="02040503050406030204" pitchFamily="18" charset="0"/>
                          </a:rPr>
                        </m:ctrlPr>
                      </m:dPr>
                      <m:e>
                        <m:r>
                          <a:rPr lang="en-US" altLang="zh-CN" sz="2000" i="1" dirty="0">
                            <a:solidFill>
                              <a:srgbClr val="ADADAD"/>
                            </a:solidFill>
                            <a:latin typeface="Cambria Math" panose="02040503050406030204" pitchFamily="18" charset="0"/>
                          </a:rPr>
                          <m:t>𝑟</m:t>
                        </m:r>
                        <m:r>
                          <a:rPr lang="en-US" altLang="zh-CN" sz="2000" i="1" dirty="0">
                            <a:solidFill>
                              <a:srgbClr val="ADADAD"/>
                            </a:solidFill>
                            <a:latin typeface="Cambria Math" panose="02040503050406030204" pitchFamily="18" charset="0"/>
                          </a:rPr>
                          <m:t> </m:t>
                        </m:r>
                        <m:d>
                          <m:dPr>
                            <m:ctrlPr>
                              <a:rPr lang="en-US" altLang="zh-CN" sz="2000" i="1" dirty="0">
                                <a:solidFill>
                                  <a:srgbClr val="ADADAD"/>
                                </a:solidFill>
                                <a:latin typeface="Cambria Math" panose="02040503050406030204" pitchFamily="18" charset="0"/>
                              </a:rPr>
                            </m:ctrlPr>
                          </m:dPr>
                          <m:e>
                            <m:r>
                              <a:rPr lang="en-US" altLang="zh-CN" sz="2000" i="1" dirty="0" err="1">
                                <a:solidFill>
                                  <a:srgbClr val="ADADAD"/>
                                </a:solidFill>
                                <a:latin typeface="Cambria Math" panose="02040503050406030204" pitchFamily="18" charset="0"/>
                              </a:rPr>
                              <m:t>𝑖</m:t>
                            </m:r>
                          </m:e>
                        </m:d>
                      </m:e>
                      <m:e>
                        <m:r>
                          <a:rPr lang="en-US" altLang="zh-CN" sz="2000" i="1" dirty="0" err="1">
                            <a:solidFill>
                              <a:srgbClr val="ADADAD"/>
                            </a:solidFill>
                            <a:latin typeface="Cambria Math" panose="02040503050406030204" pitchFamily="18" charset="0"/>
                          </a:rPr>
                          <m:t>𝑖</m:t>
                        </m:r>
                        <m:r>
                          <a:rPr lang="en-US" altLang="zh-CN" sz="2000" i="1" dirty="0">
                            <a:solidFill>
                              <a:srgbClr val="ADADAD"/>
                            </a:solidFill>
                            <a:latin typeface="Cambria Math" panose="02040503050406030204" pitchFamily="18" charset="0"/>
                          </a:rPr>
                          <m:t> ∈ </m:t>
                        </m:r>
                        <m:r>
                          <a:rPr lang="en-US" altLang="zh-CN" sz="2000" i="1" dirty="0">
                            <a:solidFill>
                              <a:srgbClr val="ADADAD"/>
                            </a:solidFill>
                            <a:latin typeface="Cambria Math" panose="02040503050406030204" pitchFamily="18" charset="0"/>
                          </a:rPr>
                          <m:t>𝑁</m:t>
                        </m:r>
                        <m:d>
                          <m:dPr>
                            <m:ctrlPr>
                              <a:rPr lang="en-US" altLang="zh-CN" sz="2000" i="1" dirty="0">
                                <a:solidFill>
                                  <a:srgbClr val="ADADAD"/>
                                </a:solidFill>
                                <a:latin typeface="Cambria Math" panose="02040503050406030204" pitchFamily="18" charset="0"/>
                              </a:rPr>
                            </m:ctrlPr>
                          </m:dPr>
                          <m:e>
                            <m:r>
                              <a:rPr lang="en-US" altLang="zh-CN" sz="2000" i="1" dirty="0">
                                <a:solidFill>
                                  <a:srgbClr val="ADADAD"/>
                                </a:solidFill>
                                <a:latin typeface="Cambria Math" panose="02040503050406030204" pitchFamily="18" charset="0"/>
                              </a:rPr>
                              <m:t>𝑢</m:t>
                            </m:r>
                          </m:e>
                        </m:d>
                      </m:e>
                    </m:d>
                    <m:r>
                      <a:rPr lang="en-US" altLang="zh-CN" sz="2000" i="1" dirty="0">
                        <a:solidFill>
                          <a:srgbClr val="ADADAD"/>
                        </a:solidFill>
                        <a:latin typeface="Cambria Math" panose="02040503050406030204" pitchFamily="18" charset="0"/>
                      </a:rPr>
                      <m:t>= </m:t>
                    </m:r>
                    <m:d>
                      <m:dPr>
                        <m:begChr m:val="{"/>
                        <m:endChr m:val="}"/>
                        <m:ctrlPr>
                          <a:rPr lang="en-US" altLang="zh-CN" sz="2000" i="1" dirty="0">
                            <a:solidFill>
                              <a:srgbClr val="ADADAD"/>
                            </a:solidFill>
                            <a:latin typeface="Cambria Math" panose="02040503050406030204" pitchFamily="18" charset="0"/>
                          </a:rPr>
                        </m:ctrlPr>
                      </m:dPr>
                      <m:e>
                        <m:r>
                          <a:rPr lang="en-US" altLang="zh-CN" sz="2000" i="1" dirty="0">
                            <a:solidFill>
                              <a:srgbClr val="ADADAD"/>
                            </a:solidFill>
                            <a:latin typeface="Cambria Math" panose="02040503050406030204" pitchFamily="18" charset="0"/>
                          </a:rPr>
                          <m:t>𝑟</m:t>
                        </m:r>
                        <m:r>
                          <a:rPr lang="en-US" altLang="zh-CN" sz="2000" i="1" dirty="0">
                            <a:solidFill>
                              <a:srgbClr val="ADADAD"/>
                            </a:solidFill>
                            <a:latin typeface="Cambria Math" panose="02040503050406030204" pitchFamily="18" charset="0"/>
                          </a:rPr>
                          <m:t> </m:t>
                        </m:r>
                        <m:d>
                          <m:dPr>
                            <m:ctrlPr>
                              <a:rPr lang="en-US" altLang="zh-CN" sz="2000" i="1" dirty="0">
                                <a:solidFill>
                                  <a:srgbClr val="ADADAD"/>
                                </a:solidFill>
                                <a:latin typeface="Cambria Math" panose="02040503050406030204" pitchFamily="18" charset="0"/>
                              </a:rPr>
                            </m:ctrlPr>
                          </m:dPr>
                          <m:e>
                            <m:r>
                              <a:rPr lang="en-US" altLang="zh-CN" sz="2000" i="1" dirty="0">
                                <a:solidFill>
                                  <a:srgbClr val="ADADAD"/>
                                </a:solidFill>
                                <a:latin typeface="Cambria Math" panose="02040503050406030204" pitchFamily="18" charset="0"/>
                              </a:rPr>
                              <m:t>𝑗</m:t>
                            </m:r>
                          </m:e>
                        </m:d>
                      </m:e>
                      <m:e>
                        <m:r>
                          <a:rPr lang="en-US" altLang="zh-CN" sz="2000" i="1" dirty="0">
                            <a:solidFill>
                              <a:srgbClr val="ADADAD"/>
                            </a:solidFill>
                            <a:latin typeface="Cambria Math" panose="02040503050406030204" pitchFamily="18" charset="0"/>
                          </a:rPr>
                          <m:t>𝑗</m:t>
                        </m:r>
                        <m:r>
                          <a:rPr lang="en-US" altLang="zh-CN" sz="2000" i="1" dirty="0">
                            <a:solidFill>
                              <a:srgbClr val="ADADAD"/>
                            </a:solidFill>
                            <a:latin typeface="Cambria Math" panose="02040503050406030204" pitchFamily="18" charset="0"/>
                          </a:rPr>
                          <m:t> ∈ </m:t>
                        </m:r>
                        <m:r>
                          <a:rPr lang="en-US" altLang="zh-CN" sz="2000" i="1" dirty="0">
                            <a:solidFill>
                              <a:srgbClr val="ADADAD"/>
                            </a:solidFill>
                            <a:latin typeface="Cambria Math" panose="02040503050406030204" pitchFamily="18" charset="0"/>
                          </a:rPr>
                          <m:t>𝑁</m:t>
                        </m:r>
                        <m:d>
                          <m:dPr>
                            <m:ctrlPr>
                              <a:rPr lang="en-US" altLang="zh-CN" sz="2000" i="1" dirty="0">
                                <a:solidFill>
                                  <a:srgbClr val="ADADAD"/>
                                </a:solidFill>
                                <a:latin typeface="Cambria Math" panose="02040503050406030204" pitchFamily="18" charset="0"/>
                              </a:rPr>
                            </m:ctrlPr>
                          </m:dPr>
                          <m:e>
                            <m:r>
                              <a:rPr lang="en-US" altLang="zh-CN" sz="2000" b="0" i="1" dirty="0" smtClean="0">
                                <a:solidFill>
                                  <a:srgbClr val="ADADAD"/>
                                </a:solidFill>
                                <a:latin typeface="Cambria Math" panose="02040503050406030204" pitchFamily="18" charset="0"/>
                              </a:rPr>
                              <m:t>𝑣</m:t>
                            </m:r>
                          </m:e>
                        </m:d>
                      </m:e>
                    </m:d>
                  </m:oMath>
                </a14:m>
                <a:endParaRPr lang="en-US" altLang="zh-CN" sz="2000" dirty="0">
                  <a:solidFill>
                    <a:srgbClr val="ADADAD"/>
                  </a:solidFill>
                </a:endParaRPr>
              </a:p>
              <a:p>
                <a:pPr marL="600075" lvl="1" indent="-257175">
                  <a:buClr>
                    <a:srgbClr val="ADADAD"/>
                  </a:buClr>
                  <a:buFont typeface="Arial" panose="020B0604020202020204" pitchFamily="34" charset="0"/>
                  <a:buChar char="•"/>
                </a:pPr>
                <a:r>
                  <a:rPr lang="en-US" altLang="zh-CN" sz="1600" dirty="0">
                    <a:solidFill>
                      <a:srgbClr val="ADADAD"/>
                    </a:solidFill>
                  </a:rPr>
                  <a:t>Recursive way</a:t>
                </a:r>
              </a:p>
              <a:p>
                <a:pPr marL="557213" lvl="1" indent="-214313">
                  <a:buClr>
                    <a:srgbClr val="ADADAD"/>
                  </a:buClr>
                  <a:buFont typeface="Arial" panose="020B0604020202020204" pitchFamily="34" charset="0"/>
                  <a:buChar char="•"/>
                </a:pPr>
                <a:r>
                  <a:rPr lang="en-US" altLang="zh-CN" sz="1600" dirty="0">
                    <a:solidFill>
                      <a:srgbClr val="ADADAD"/>
                    </a:solidFill>
                  </a:rPr>
                  <a:t>Similar global position</a:t>
                </a:r>
                <a:endParaRPr lang="zh-CN" altLang="en-US" sz="1600" dirty="0">
                  <a:solidFill>
                    <a:srgbClr val="ADADAD"/>
                  </a:solidFill>
                </a:endParaRPr>
              </a:p>
            </p:txBody>
          </p:sp>
        </mc:Choice>
        <mc:Fallback xmlns="">
          <p:sp>
            <p:nvSpPr>
              <p:cNvPr id="126" name="文本框 125"/>
              <p:cNvSpPr txBox="1">
                <a:spLocks noRot="1" noChangeAspect="1" noMove="1" noResize="1" noEditPoints="1" noAdjustHandles="1" noChangeArrowheads="1" noChangeShapeType="1" noTextEdit="1"/>
              </p:cNvSpPr>
              <p:nvPr/>
            </p:nvSpPr>
            <p:spPr>
              <a:xfrm>
                <a:off x="4036902" y="3047082"/>
                <a:ext cx="4928088" cy="1261884"/>
              </a:xfrm>
              <a:prstGeom prst="rect">
                <a:avLst/>
              </a:prstGeom>
              <a:blipFill>
                <a:blip r:embed="rId3"/>
                <a:stretch>
                  <a:fillRect l="-1478" t="-2857" b="-4286"/>
                </a:stretch>
              </a:blipFill>
              <a:ln w="19050">
                <a:solidFill>
                  <a:schemeClr val="accent1"/>
                </a:solidFill>
              </a:ln>
            </p:spPr>
            <p:txBody>
              <a:bodyPr/>
              <a:lstStyle/>
              <a:p>
                <a:r>
                  <a:rPr lang="zh-CN" altLang="en-US">
                    <a:noFill/>
                  </a:rPr>
                  <a:t> </a:t>
                </a:r>
              </a:p>
            </p:txBody>
          </p:sp>
        </mc:Fallback>
      </mc:AlternateContent>
      <p:sp>
        <p:nvSpPr>
          <p:cNvPr id="127" name="圆角矩形 126"/>
          <p:cNvSpPr/>
          <p:nvPr/>
        </p:nvSpPr>
        <p:spPr>
          <a:xfrm>
            <a:off x="188880" y="4416235"/>
            <a:ext cx="8776110" cy="639333"/>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2000" b="1" dirty="0" smtClean="0">
                <a:solidFill>
                  <a:srgbClr val="FF0000"/>
                </a:solidFill>
              </a:rPr>
              <a:t>Regular </a:t>
            </a:r>
            <a:r>
              <a:rPr lang="en-US" altLang="zh-CN" sz="2000" b="1" dirty="0">
                <a:solidFill>
                  <a:srgbClr val="FF0000"/>
                </a:solidFill>
              </a:rPr>
              <a:t>equivalence </a:t>
            </a:r>
            <a:r>
              <a:rPr lang="en-US" altLang="zh-CN" sz="2000" b="1" dirty="0" smtClean="0">
                <a:solidFill>
                  <a:schemeClr val="bg1"/>
                </a:solidFill>
              </a:rPr>
              <a:t>is largely ignored in network embedding</a:t>
            </a:r>
            <a:endParaRPr lang="zh-CN" altLang="en-US" sz="2000" b="1" dirty="0">
              <a:solidFill>
                <a:schemeClr val="bg1"/>
              </a:solidFill>
            </a:endParaRPr>
          </a:p>
        </p:txBody>
      </p:sp>
      <p:sp>
        <p:nvSpPr>
          <p:cNvPr id="3" name="文本框 2"/>
          <p:cNvSpPr txBox="1"/>
          <p:nvPr/>
        </p:nvSpPr>
        <p:spPr>
          <a:xfrm>
            <a:off x="338914" y="792511"/>
            <a:ext cx="8684134" cy="646331"/>
          </a:xfrm>
          <a:prstGeom prst="rect">
            <a:avLst/>
          </a:prstGeom>
          <a:noFill/>
        </p:spPr>
        <p:txBody>
          <a:bodyPr wrap="square" rtlCol="0">
            <a:spAutoFit/>
          </a:bodyPr>
          <a:lstStyle/>
          <a:p>
            <a:r>
              <a:rPr lang="en-US" altLang="zh-CN" sz="1800" dirty="0">
                <a:solidFill>
                  <a:schemeClr val="tx1"/>
                </a:solidFill>
              </a:rPr>
              <a:t>Two </a:t>
            </a:r>
            <a:r>
              <a:rPr lang="en-US" altLang="zh-CN" sz="1800" dirty="0" smtClean="0">
                <a:solidFill>
                  <a:schemeClr val="tx1"/>
                </a:solidFill>
              </a:rPr>
              <a:t>nodes </a:t>
            </a:r>
            <a:r>
              <a:rPr lang="en-US" altLang="zh-CN" sz="1800" dirty="0">
                <a:solidFill>
                  <a:schemeClr val="tx1"/>
                </a:solidFill>
              </a:rPr>
              <a:t>are </a:t>
            </a:r>
            <a:r>
              <a:rPr lang="en-US" altLang="zh-CN" sz="1800" dirty="0" smtClean="0">
                <a:solidFill>
                  <a:schemeClr val="tx1"/>
                </a:solidFill>
              </a:rPr>
              <a:t>regularly </a:t>
            </a:r>
            <a:r>
              <a:rPr lang="en-US" altLang="zh-CN" sz="1800" dirty="0">
                <a:solidFill>
                  <a:schemeClr val="tx1"/>
                </a:solidFill>
              </a:rPr>
              <a:t>equivalent if </a:t>
            </a:r>
            <a:r>
              <a:rPr lang="en-US" altLang="zh-CN" sz="1800" dirty="0" smtClean="0">
                <a:solidFill>
                  <a:schemeClr val="tx1"/>
                </a:solidFill>
              </a:rPr>
              <a:t>their network </a:t>
            </a:r>
            <a:r>
              <a:rPr lang="en-US" altLang="zh-CN" sz="1800" dirty="0">
                <a:solidFill>
                  <a:schemeClr val="tx1"/>
                </a:solidFill>
              </a:rPr>
              <a:t>neighbors </a:t>
            </a:r>
            <a:r>
              <a:rPr lang="en-US" altLang="zh-CN" sz="1800" dirty="0" smtClean="0">
                <a:solidFill>
                  <a:schemeClr val="tx1"/>
                </a:solidFill>
              </a:rPr>
              <a:t>are themselves </a:t>
            </a:r>
            <a:r>
              <a:rPr lang="en-US" altLang="zh-CN" sz="1800" dirty="0">
                <a:solidFill>
                  <a:schemeClr val="tx1"/>
                </a:solidFill>
              </a:rPr>
              <a:t>similar (i.e. regularly equivalent</a:t>
            </a:r>
            <a:r>
              <a:rPr lang="en-US" altLang="zh-CN" sz="1800" dirty="0" smtClean="0">
                <a:solidFill>
                  <a:schemeClr val="tx1"/>
                </a:solidFill>
              </a:rPr>
              <a:t>).</a:t>
            </a:r>
            <a:endParaRPr lang="zh-CN" altLang="en-US" sz="1800" dirty="0">
              <a:solidFill>
                <a:schemeClr val="tx1"/>
              </a:solidFill>
            </a:endParaRPr>
          </a:p>
        </p:txBody>
      </p:sp>
    </p:spTree>
    <p:extLst>
      <p:ext uri="{BB962C8B-B14F-4D97-AF65-F5344CB8AC3E}">
        <p14:creationId xmlns:p14="http://schemas.microsoft.com/office/powerpoint/2010/main" val="22462941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3594" y="240958"/>
            <a:ext cx="8520600" cy="572700"/>
          </a:xfrm>
        </p:spPr>
        <p:txBody>
          <a:bodyPr/>
          <a:lstStyle/>
          <a:p>
            <a:r>
              <a:rPr lang="en-US" altLang="zh-CN" dirty="0"/>
              <a:t>Deep Recursive Network Embedding</a:t>
            </a:r>
            <a:endParaRPr lang="zh-CN" altLang="en-US" dirty="0"/>
          </a:p>
        </p:txBody>
      </p:sp>
      <p:sp>
        <p:nvSpPr>
          <p:cNvPr id="3" name="内容占位符 2"/>
          <p:cNvSpPr>
            <a:spLocks noGrp="1"/>
          </p:cNvSpPr>
          <p:nvPr>
            <p:ph idx="1"/>
          </p:nvPr>
        </p:nvSpPr>
        <p:spPr>
          <a:xfrm>
            <a:off x="311700" y="813658"/>
            <a:ext cx="8520600" cy="4151534"/>
          </a:xfrm>
        </p:spPr>
        <p:txBody>
          <a:bodyPr>
            <a:normAutofit/>
          </a:bodyPr>
          <a:lstStyle/>
          <a:p>
            <a:pPr>
              <a:spcBef>
                <a:spcPts val="450"/>
              </a:spcBef>
              <a:buFont typeface="Arial" panose="020B0604020202020204" pitchFamily="34" charset="0"/>
              <a:buChar char="•"/>
            </a:pPr>
            <a:r>
              <a:rPr lang="en-US" altLang="zh-CN" sz="2000" dirty="0"/>
              <a:t>The definition of regular equivalence is recursive</a:t>
            </a:r>
          </a:p>
          <a:p>
            <a:pPr lvl="1">
              <a:spcBef>
                <a:spcPts val="450"/>
              </a:spcBef>
              <a:buFont typeface="Arial" panose="020B0604020202020204" pitchFamily="34" charset="0"/>
              <a:buChar char="•"/>
            </a:pPr>
            <a:r>
              <a:rPr lang="en-US" altLang="zh-CN" sz="1600" dirty="0"/>
              <a:t>A</a:t>
            </a:r>
            <a:r>
              <a:rPr lang="en-US" altLang="zh-CN" sz="1600" dirty="0" smtClean="0"/>
              <a:t>ggregating </a:t>
            </a:r>
            <a:r>
              <a:rPr lang="en-US" altLang="zh-CN" sz="1600" dirty="0"/>
              <a:t>neighbors’ information in a </a:t>
            </a:r>
            <a:r>
              <a:rPr lang="en-US" altLang="zh-CN" sz="1600" b="1" dirty="0">
                <a:solidFill>
                  <a:srgbClr val="FFC000"/>
                </a:solidFill>
              </a:rPr>
              <a:t>recursive</a:t>
            </a:r>
            <a:r>
              <a:rPr lang="en-US" altLang="zh-CN" sz="1600" dirty="0"/>
              <a:t> way</a:t>
            </a:r>
          </a:p>
          <a:p>
            <a:pPr lvl="1">
              <a:spcBef>
                <a:spcPts val="450"/>
              </a:spcBef>
              <a:buFont typeface="Arial" panose="020B0604020202020204" pitchFamily="34" charset="0"/>
              <a:buChar char="•"/>
            </a:pPr>
            <a:endParaRPr lang="en-US" altLang="zh-CN" dirty="0"/>
          </a:p>
          <a:p>
            <a:pPr lvl="1">
              <a:spcBef>
                <a:spcPts val="450"/>
              </a:spcBef>
              <a:buFont typeface="Arial" panose="020B0604020202020204" pitchFamily="34" charset="0"/>
              <a:buChar char="•"/>
            </a:pPr>
            <a:endParaRPr lang="en-US" altLang="zh-CN" dirty="0"/>
          </a:p>
          <a:p>
            <a:pPr lvl="1">
              <a:spcBef>
                <a:spcPts val="450"/>
              </a:spcBef>
              <a:buFont typeface="Arial" panose="020B0604020202020204" pitchFamily="34" charset="0"/>
              <a:buChar char="•"/>
            </a:pPr>
            <a:endParaRPr lang="en-US" altLang="zh-CN" dirty="0"/>
          </a:p>
          <a:p>
            <a:pPr marL="596900" lvl="1" indent="0">
              <a:spcBef>
                <a:spcPts val="450"/>
              </a:spcBef>
              <a:buNone/>
            </a:pPr>
            <a:endParaRPr lang="en-US" altLang="zh-CN" dirty="0"/>
          </a:p>
          <a:p>
            <a:pPr>
              <a:spcBef>
                <a:spcPts val="450"/>
              </a:spcBef>
              <a:buFont typeface="Arial" panose="020B0604020202020204" pitchFamily="34" charset="0"/>
              <a:buChar char="•"/>
            </a:pPr>
            <a:r>
              <a:rPr lang="en-US" altLang="zh-CN" sz="2000" dirty="0"/>
              <a:t>How to design the aggregating function</a:t>
            </a:r>
          </a:p>
          <a:p>
            <a:pPr lvl="1">
              <a:spcBef>
                <a:spcPts val="450"/>
              </a:spcBef>
              <a:buFont typeface="Arial" panose="020B0604020202020204" pitchFamily="34" charset="0"/>
              <a:buChar char="•"/>
            </a:pPr>
            <a:r>
              <a:rPr lang="en-US" altLang="zh-CN" sz="1600" dirty="0"/>
              <a:t>Variable length of neighbors</a:t>
            </a:r>
          </a:p>
          <a:p>
            <a:pPr lvl="1">
              <a:spcBef>
                <a:spcPts val="450"/>
              </a:spcBef>
              <a:buFont typeface="Arial" panose="020B0604020202020204" pitchFamily="34" charset="0"/>
              <a:buChar char="•"/>
            </a:pPr>
            <a:r>
              <a:rPr lang="en-US" altLang="zh-CN" sz="1600" dirty="0"/>
              <a:t>Highly nonlinear</a:t>
            </a:r>
          </a:p>
          <a:p>
            <a:pPr lvl="1">
              <a:spcBef>
                <a:spcPts val="450"/>
              </a:spcBef>
              <a:buFont typeface="Arial" panose="020B0604020202020204" pitchFamily="34" charset="0"/>
              <a:buChar char="•"/>
            </a:pPr>
            <a:r>
              <a:rPr lang="en-US" altLang="zh-CN" sz="1600" dirty="0">
                <a:solidFill>
                  <a:srgbClr val="FFC000"/>
                </a:solidFill>
                <a:sym typeface="Wingdings" panose="05000000000000000000" pitchFamily="2" charset="2"/>
              </a:rPr>
              <a:t></a:t>
            </a:r>
            <a:r>
              <a:rPr lang="en-US" altLang="zh-CN" sz="1600" dirty="0">
                <a:solidFill>
                  <a:srgbClr val="FFC000"/>
                </a:solidFill>
              </a:rPr>
              <a:t>  Layer-normalized LSTM</a:t>
            </a:r>
          </a:p>
        </p:txBody>
      </p:sp>
      <p:sp>
        <p:nvSpPr>
          <p:cNvPr id="4" name="灯片编号占位符 3"/>
          <p:cNvSpPr>
            <a:spLocks noGrp="1"/>
          </p:cNvSpPr>
          <p:nvPr>
            <p:ph type="sldNum" sz="quarter" idx="12"/>
          </p:nvPr>
        </p:nvSpPr>
        <p:spPr/>
        <p:txBody>
          <a:bodyPr/>
          <a:lstStyle/>
          <a:p>
            <a:fld id="{0CFEC368-1D7A-4F81-ABF6-AE0E36BAF64C}" type="slidenum">
              <a:rPr lang="en-US" smtClean="0"/>
              <a:pPr/>
              <a:t>74</a:t>
            </a:fld>
            <a:endParaRPr 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501" y="2009970"/>
            <a:ext cx="3865740" cy="678968"/>
          </a:xfrm>
          <a:prstGeom prst="rect">
            <a:avLst/>
          </a:prstGeom>
        </p:spPr>
      </p:pic>
      <p:sp>
        <p:nvSpPr>
          <p:cNvPr id="6" name="矩形 5"/>
          <p:cNvSpPr/>
          <p:nvPr/>
        </p:nvSpPr>
        <p:spPr>
          <a:xfrm>
            <a:off x="350762" y="4794966"/>
            <a:ext cx="8467525" cy="285335"/>
          </a:xfrm>
          <a:prstGeom prst="rect">
            <a:avLst/>
          </a:prstGeom>
        </p:spPr>
        <p:txBody>
          <a:bodyPr wrap="square">
            <a:spAutoFit/>
          </a:bodyPr>
          <a:lstStyle/>
          <a:p>
            <a:pPr algn="ctr">
              <a:lnSpc>
                <a:spcPct val="114000"/>
              </a:lnSpc>
            </a:pPr>
            <a:r>
              <a:rPr lang="en-US" altLang="zh-CN" sz="1200" dirty="0" err="1">
                <a:solidFill>
                  <a:schemeClr val="bg1">
                    <a:lumMod val="25000"/>
                    <a:lumOff val="75000"/>
                  </a:schemeClr>
                </a:solidFill>
              </a:rPr>
              <a:t>Ke</a:t>
            </a:r>
            <a:r>
              <a:rPr lang="en-US" altLang="zh-CN" sz="1200" dirty="0">
                <a:solidFill>
                  <a:schemeClr val="bg1">
                    <a:lumMod val="25000"/>
                    <a:lumOff val="75000"/>
                  </a:schemeClr>
                </a:solidFill>
              </a:rPr>
              <a:t> </a:t>
            </a:r>
            <a:r>
              <a:rPr lang="en-US" altLang="zh-CN" sz="1200" dirty="0" err="1">
                <a:solidFill>
                  <a:schemeClr val="bg1">
                    <a:lumMod val="25000"/>
                    <a:lumOff val="75000"/>
                  </a:schemeClr>
                </a:solidFill>
              </a:rPr>
              <a:t>Tu</a:t>
            </a:r>
            <a:r>
              <a:rPr lang="en-US" altLang="zh-CN" sz="1200" dirty="0">
                <a:solidFill>
                  <a:schemeClr val="bg1">
                    <a:lumMod val="25000"/>
                    <a:lumOff val="75000"/>
                  </a:schemeClr>
                </a:solidFill>
              </a:rPr>
              <a:t>,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Deep Recursive Network Embedding with Regular Equivalence. </a:t>
            </a:r>
            <a:r>
              <a:rPr lang="en-US" altLang="zh-CN" sz="1200" b="1" i="1" dirty="0">
                <a:solidFill>
                  <a:schemeClr val="bg1">
                    <a:lumMod val="25000"/>
                    <a:lumOff val="75000"/>
                  </a:schemeClr>
                </a:solidFill>
              </a:rPr>
              <a:t>KDD</a:t>
            </a:r>
            <a:r>
              <a:rPr lang="en-US" altLang="zh-CN" sz="1200" dirty="0">
                <a:solidFill>
                  <a:schemeClr val="bg1">
                    <a:lumMod val="25000"/>
                    <a:lumOff val="75000"/>
                  </a:schemeClr>
                </a:solidFill>
              </a:rPr>
              <a:t>, 2018.</a:t>
            </a:r>
          </a:p>
        </p:txBody>
      </p:sp>
    </p:spTree>
    <p:extLst>
      <p:ext uri="{BB962C8B-B14F-4D97-AF65-F5344CB8AC3E}">
        <p14:creationId xmlns:p14="http://schemas.microsoft.com/office/powerpoint/2010/main" val="13467876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174171" y="1223093"/>
            <a:ext cx="6795658" cy="2347906"/>
            <a:chOff x="83123" y="886961"/>
            <a:chExt cx="9713257" cy="3749518"/>
          </a:xfrm>
        </p:grpSpPr>
        <p:sp>
          <p:nvSpPr>
            <p:cNvPr id="5" name="椭圆 4"/>
            <p:cNvSpPr>
              <a:spLocks noChangeAspect="1"/>
            </p:cNvSpPr>
            <p:nvPr/>
          </p:nvSpPr>
          <p:spPr>
            <a:xfrm>
              <a:off x="1500904" y="2304474"/>
              <a:ext cx="240145" cy="240145"/>
            </a:xfrm>
            <a:prstGeom prst="ellipse">
              <a:avLst/>
            </a:prstGeom>
            <a:solidFill>
              <a:srgbClr val="92D05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0</a:t>
              </a:r>
              <a:endParaRPr lang="zh-CN" altLang="en-US" sz="1050" dirty="0">
                <a:solidFill>
                  <a:schemeClr val="tx1"/>
                </a:solidFill>
              </a:endParaRPr>
            </a:p>
          </p:txBody>
        </p:sp>
        <p:sp>
          <p:nvSpPr>
            <p:cNvPr id="6" name="椭圆 5"/>
            <p:cNvSpPr>
              <a:spLocks noChangeAspect="1"/>
            </p:cNvSpPr>
            <p:nvPr/>
          </p:nvSpPr>
          <p:spPr>
            <a:xfrm>
              <a:off x="1512979" y="1766456"/>
              <a:ext cx="240145" cy="240145"/>
            </a:xfrm>
            <a:prstGeom prst="ellipse">
              <a:avLst/>
            </a:prstGeom>
            <a:solidFill>
              <a:srgbClr val="00B0F0"/>
            </a:solidFill>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1050" dirty="0">
                  <a:solidFill>
                    <a:schemeClr val="tx1"/>
                  </a:solidFill>
                </a:rPr>
                <a:t>1</a:t>
              </a:r>
              <a:endParaRPr lang="zh-CN" altLang="en-US" sz="1050" dirty="0">
                <a:solidFill>
                  <a:schemeClr val="tx1"/>
                </a:solidFill>
              </a:endParaRPr>
            </a:p>
          </p:txBody>
        </p:sp>
        <p:sp>
          <p:nvSpPr>
            <p:cNvPr id="7" name="椭圆 6"/>
            <p:cNvSpPr>
              <a:spLocks noChangeAspect="1"/>
            </p:cNvSpPr>
            <p:nvPr/>
          </p:nvSpPr>
          <p:spPr>
            <a:xfrm>
              <a:off x="83123" y="1867167"/>
              <a:ext cx="240145" cy="240145"/>
            </a:xfrm>
            <a:prstGeom prst="ellipse">
              <a:avLst/>
            </a:prstGeom>
            <a:solidFill>
              <a:srgbClr val="FFC00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5</a:t>
              </a:r>
              <a:endParaRPr lang="zh-CN" altLang="en-US" sz="1050" dirty="0">
                <a:solidFill>
                  <a:schemeClr val="tx1"/>
                </a:solidFill>
              </a:endParaRPr>
            </a:p>
          </p:txBody>
        </p:sp>
        <p:sp>
          <p:nvSpPr>
            <p:cNvPr id="8" name="椭圆 7"/>
            <p:cNvSpPr>
              <a:spLocks noChangeAspect="1"/>
            </p:cNvSpPr>
            <p:nvPr/>
          </p:nvSpPr>
          <p:spPr>
            <a:xfrm>
              <a:off x="929403" y="2563094"/>
              <a:ext cx="240145" cy="240145"/>
            </a:xfrm>
            <a:prstGeom prst="ellipse">
              <a:avLst/>
            </a:prstGeom>
            <a:solidFill>
              <a:srgbClr val="00B0F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2</a:t>
              </a:r>
              <a:endParaRPr lang="zh-CN" altLang="en-US" sz="1050" dirty="0">
                <a:solidFill>
                  <a:schemeClr val="tx1"/>
                </a:solidFill>
              </a:endParaRPr>
            </a:p>
          </p:txBody>
        </p:sp>
        <p:sp>
          <p:nvSpPr>
            <p:cNvPr id="9" name="椭圆 8"/>
            <p:cNvSpPr>
              <a:spLocks noChangeAspect="1"/>
            </p:cNvSpPr>
            <p:nvPr/>
          </p:nvSpPr>
          <p:spPr>
            <a:xfrm>
              <a:off x="1536072" y="2945872"/>
              <a:ext cx="240145" cy="240145"/>
            </a:xfrm>
            <a:prstGeom prst="ellipse">
              <a:avLst/>
            </a:prstGeom>
            <a:solidFill>
              <a:srgbClr val="00B0F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3</a:t>
              </a:r>
              <a:endParaRPr lang="zh-CN" altLang="en-US" sz="1050" dirty="0">
                <a:solidFill>
                  <a:schemeClr val="tx1"/>
                </a:solidFill>
              </a:endParaRPr>
            </a:p>
          </p:txBody>
        </p:sp>
        <p:sp>
          <p:nvSpPr>
            <p:cNvPr id="10" name="椭圆 9"/>
            <p:cNvSpPr>
              <a:spLocks noChangeAspect="1"/>
            </p:cNvSpPr>
            <p:nvPr/>
          </p:nvSpPr>
          <p:spPr>
            <a:xfrm>
              <a:off x="2004815" y="2541956"/>
              <a:ext cx="244764" cy="244764"/>
            </a:xfrm>
            <a:prstGeom prst="ellipse">
              <a:avLst/>
            </a:prstGeom>
            <a:solidFill>
              <a:srgbClr val="FFC00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4</a:t>
              </a:r>
              <a:endParaRPr lang="zh-CN" altLang="en-US" sz="1050" dirty="0">
                <a:solidFill>
                  <a:schemeClr val="tx1"/>
                </a:solidFill>
              </a:endParaRPr>
            </a:p>
          </p:txBody>
        </p:sp>
        <p:cxnSp>
          <p:nvCxnSpPr>
            <p:cNvPr id="11" name="直接连接符 10"/>
            <p:cNvCxnSpPr>
              <a:stCxn id="6" idx="4"/>
              <a:endCxn id="5" idx="0"/>
            </p:cNvCxnSpPr>
            <p:nvPr/>
          </p:nvCxnSpPr>
          <p:spPr>
            <a:xfrm flipH="1">
              <a:off x="1620977" y="2006601"/>
              <a:ext cx="12075" cy="297873"/>
            </a:xfrm>
            <a:prstGeom prst="line">
              <a:avLst/>
            </a:prstGeom>
            <a:ln w="1905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直接连接符 11"/>
            <p:cNvCxnSpPr>
              <a:stCxn id="7" idx="5"/>
              <a:endCxn id="8" idx="1"/>
            </p:cNvCxnSpPr>
            <p:nvPr/>
          </p:nvCxnSpPr>
          <p:spPr>
            <a:xfrm>
              <a:off x="288100" y="2072144"/>
              <a:ext cx="676471" cy="526118"/>
            </a:xfrm>
            <a:prstGeom prst="line">
              <a:avLst/>
            </a:prstGeom>
            <a:ln w="19050">
              <a:solidFill>
                <a:schemeClr val="accent2">
                  <a:lumMod val="75000"/>
                </a:schemeClr>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3" name="直接连接符 12"/>
            <p:cNvCxnSpPr>
              <a:stCxn id="5" idx="3"/>
              <a:endCxn id="8" idx="6"/>
            </p:cNvCxnSpPr>
            <p:nvPr/>
          </p:nvCxnSpPr>
          <p:spPr>
            <a:xfrm flipH="1">
              <a:off x="1169548" y="2509451"/>
              <a:ext cx="366524" cy="173716"/>
            </a:xfrm>
            <a:prstGeom prst="line">
              <a:avLst/>
            </a:prstGeom>
            <a:ln w="19050">
              <a:solidFill>
                <a:srgbClr val="00B0F0"/>
              </a:solidFill>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14" name="直接连接符 13"/>
            <p:cNvCxnSpPr>
              <a:stCxn id="5" idx="5"/>
              <a:endCxn id="10" idx="2"/>
            </p:cNvCxnSpPr>
            <p:nvPr/>
          </p:nvCxnSpPr>
          <p:spPr>
            <a:xfrm>
              <a:off x="1705881" y="2509451"/>
              <a:ext cx="298934" cy="154887"/>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直接连接符 14"/>
            <p:cNvCxnSpPr>
              <a:stCxn id="5" idx="4"/>
              <a:endCxn id="9" idx="0"/>
            </p:cNvCxnSpPr>
            <p:nvPr/>
          </p:nvCxnSpPr>
          <p:spPr>
            <a:xfrm>
              <a:off x="1620977" y="2544619"/>
              <a:ext cx="35168" cy="401253"/>
            </a:xfrm>
            <a:prstGeom prst="line">
              <a:avLst/>
            </a:prstGeom>
            <a:ln w="19050">
              <a:solidFill>
                <a:srgbClr val="00B0F0"/>
              </a:solidFill>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16" name="椭圆 15"/>
            <p:cNvSpPr>
              <a:spLocks noChangeAspect="1"/>
            </p:cNvSpPr>
            <p:nvPr/>
          </p:nvSpPr>
          <p:spPr>
            <a:xfrm>
              <a:off x="1929239" y="1263076"/>
              <a:ext cx="240145" cy="240145"/>
            </a:xfrm>
            <a:prstGeom prst="ellipse">
              <a:avLst/>
            </a:prstGeom>
            <a:solidFill>
              <a:srgbClr val="FFC00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7</a:t>
              </a:r>
              <a:endParaRPr lang="zh-CN" altLang="en-US" sz="1050" dirty="0">
                <a:solidFill>
                  <a:schemeClr val="tx1"/>
                </a:solidFill>
              </a:endParaRPr>
            </a:p>
          </p:txBody>
        </p:sp>
        <p:cxnSp>
          <p:nvCxnSpPr>
            <p:cNvPr id="17" name="直接连接符 16"/>
            <p:cNvCxnSpPr>
              <a:stCxn id="6" idx="7"/>
              <a:endCxn id="16" idx="3"/>
            </p:cNvCxnSpPr>
            <p:nvPr/>
          </p:nvCxnSpPr>
          <p:spPr>
            <a:xfrm flipV="1">
              <a:off x="1717956" y="1468053"/>
              <a:ext cx="246451" cy="333571"/>
            </a:xfrm>
            <a:prstGeom prst="line">
              <a:avLst/>
            </a:prstGeom>
            <a:ln w="19050">
              <a:solidFill>
                <a:schemeClr val="accent2">
                  <a:lumMod val="75000"/>
                </a:schemeClr>
              </a:solidFill>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19" name="椭圆 18"/>
            <p:cNvSpPr>
              <a:spLocks noChangeAspect="1"/>
            </p:cNvSpPr>
            <p:nvPr/>
          </p:nvSpPr>
          <p:spPr>
            <a:xfrm>
              <a:off x="1049475" y="3457242"/>
              <a:ext cx="240145" cy="240145"/>
            </a:xfrm>
            <a:prstGeom prst="ellipse">
              <a:avLst/>
            </a:prstGeom>
            <a:solidFill>
              <a:srgbClr val="FFC00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8</a:t>
              </a:r>
              <a:endParaRPr lang="zh-CN" altLang="en-US" sz="1050" dirty="0">
                <a:solidFill>
                  <a:schemeClr val="tx1"/>
                </a:solidFill>
              </a:endParaRPr>
            </a:p>
          </p:txBody>
        </p:sp>
        <p:cxnSp>
          <p:nvCxnSpPr>
            <p:cNvPr id="20" name="直接连接符 19"/>
            <p:cNvCxnSpPr>
              <a:stCxn id="19" idx="7"/>
              <a:endCxn id="9" idx="3"/>
            </p:cNvCxnSpPr>
            <p:nvPr/>
          </p:nvCxnSpPr>
          <p:spPr>
            <a:xfrm flipV="1">
              <a:off x="1254452" y="3150849"/>
              <a:ext cx="316788" cy="341561"/>
            </a:xfrm>
            <a:prstGeom prst="line">
              <a:avLst/>
            </a:prstGeom>
            <a:ln w="19050">
              <a:solidFill>
                <a:schemeClr val="accent2">
                  <a:lumMod val="75000"/>
                </a:schemeClr>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1" name="椭圆 20"/>
            <p:cNvSpPr>
              <a:spLocks noChangeAspect="1"/>
            </p:cNvSpPr>
            <p:nvPr/>
          </p:nvSpPr>
          <p:spPr>
            <a:xfrm>
              <a:off x="778689" y="1263076"/>
              <a:ext cx="240145" cy="240145"/>
            </a:xfrm>
            <a:prstGeom prst="ellipse">
              <a:avLst/>
            </a:prstGeom>
            <a:solidFill>
              <a:srgbClr val="FFC00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6</a:t>
              </a:r>
              <a:endParaRPr lang="zh-CN" altLang="en-US" sz="1050" dirty="0">
                <a:solidFill>
                  <a:schemeClr val="tx1"/>
                </a:solidFill>
              </a:endParaRPr>
            </a:p>
          </p:txBody>
        </p:sp>
        <p:cxnSp>
          <p:nvCxnSpPr>
            <p:cNvPr id="22" name="直接连接符 21"/>
            <p:cNvCxnSpPr>
              <a:stCxn id="21" idx="3"/>
              <a:endCxn id="7" idx="7"/>
            </p:cNvCxnSpPr>
            <p:nvPr/>
          </p:nvCxnSpPr>
          <p:spPr>
            <a:xfrm flipH="1">
              <a:off x="288100" y="1468053"/>
              <a:ext cx="525757" cy="434282"/>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直接连接符 22"/>
            <p:cNvCxnSpPr>
              <a:stCxn id="8" idx="4"/>
              <a:endCxn id="19" idx="0"/>
            </p:cNvCxnSpPr>
            <p:nvPr/>
          </p:nvCxnSpPr>
          <p:spPr>
            <a:xfrm>
              <a:off x="1049476" y="2803239"/>
              <a:ext cx="120072" cy="654003"/>
            </a:xfrm>
            <a:prstGeom prst="line">
              <a:avLst/>
            </a:prstGeom>
            <a:ln w="19050">
              <a:solidFill>
                <a:schemeClr val="accent2">
                  <a:lumMod val="75000"/>
                </a:schemeClr>
              </a:solidFill>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24" name="直接连接符 23"/>
            <p:cNvCxnSpPr>
              <a:stCxn id="21" idx="4"/>
              <a:endCxn id="8" idx="0"/>
            </p:cNvCxnSpPr>
            <p:nvPr/>
          </p:nvCxnSpPr>
          <p:spPr>
            <a:xfrm>
              <a:off x="898762" y="1503221"/>
              <a:ext cx="150714" cy="1059873"/>
            </a:xfrm>
            <a:prstGeom prst="line">
              <a:avLst/>
            </a:prstGeom>
            <a:ln w="19050">
              <a:solidFill>
                <a:schemeClr val="accent2">
                  <a:lumMod val="75000"/>
                </a:schemeClr>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5" name="直接连接符 24"/>
            <p:cNvCxnSpPr>
              <a:stCxn id="6" idx="5"/>
              <a:endCxn id="10" idx="0"/>
            </p:cNvCxnSpPr>
            <p:nvPr/>
          </p:nvCxnSpPr>
          <p:spPr>
            <a:xfrm>
              <a:off x="1717956" y="1971433"/>
              <a:ext cx="409241" cy="570523"/>
            </a:xfrm>
            <a:prstGeom prst="line">
              <a:avLst/>
            </a:prstGeom>
            <a:ln w="19050">
              <a:solidFill>
                <a:schemeClr val="accent2">
                  <a:lumMod val="75000"/>
                </a:schemeClr>
              </a:solidFill>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26" name="椭圆 25"/>
            <p:cNvSpPr>
              <a:spLocks noChangeAspect="1"/>
            </p:cNvSpPr>
            <p:nvPr/>
          </p:nvSpPr>
          <p:spPr>
            <a:xfrm>
              <a:off x="3177307" y="1597891"/>
              <a:ext cx="240145" cy="24014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0</a:t>
              </a:r>
              <a:endParaRPr lang="zh-CN" altLang="en-US" sz="1050" dirty="0">
                <a:solidFill>
                  <a:schemeClr val="tx1"/>
                </a:solidFill>
              </a:endParaRPr>
            </a:p>
          </p:txBody>
        </p:sp>
        <p:sp>
          <p:nvSpPr>
            <p:cNvPr id="27" name="椭圆 26"/>
            <p:cNvSpPr>
              <a:spLocks noChangeAspect="1"/>
            </p:cNvSpPr>
            <p:nvPr/>
          </p:nvSpPr>
          <p:spPr>
            <a:xfrm>
              <a:off x="1948286" y="3525272"/>
              <a:ext cx="240145" cy="240145"/>
            </a:xfrm>
            <a:prstGeom prst="ellipse">
              <a:avLst/>
            </a:prstGeom>
            <a:solidFill>
              <a:srgbClr val="FFC000"/>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9</a:t>
              </a:r>
              <a:endParaRPr lang="zh-CN" altLang="en-US" sz="1050" dirty="0">
                <a:solidFill>
                  <a:schemeClr val="tx1"/>
                </a:solidFill>
              </a:endParaRPr>
            </a:p>
          </p:txBody>
        </p:sp>
        <p:cxnSp>
          <p:nvCxnSpPr>
            <p:cNvPr id="28" name="直接连接符 27"/>
            <p:cNvCxnSpPr>
              <a:stCxn id="9" idx="5"/>
              <a:endCxn id="27" idx="1"/>
            </p:cNvCxnSpPr>
            <p:nvPr/>
          </p:nvCxnSpPr>
          <p:spPr>
            <a:xfrm>
              <a:off x="1741049" y="3150849"/>
              <a:ext cx="242405" cy="409591"/>
            </a:xfrm>
            <a:prstGeom prst="line">
              <a:avLst/>
            </a:prstGeom>
            <a:ln w="19050">
              <a:solidFill>
                <a:schemeClr val="accent2">
                  <a:lumMod val="75000"/>
                </a:schemeClr>
              </a:solidFill>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29" name="椭圆 28"/>
            <p:cNvSpPr>
              <a:spLocks noChangeAspect="1"/>
            </p:cNvSpPr>
            <p:nvPr/>
          </p:nvSpPr>
          <p:spPr>
            <a:xfrm>
              <a:off x="3756167" y="1593274"/>
              <a:ext cx="240145" cy="24014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3</a:t>
              </a:r>
              <a:endParaRPr lang="zh-CN" altLang="en-US" sz="1050" dirty="0">
                <a:solidFill>
                  <a:schemeClr val="tx1"/>
                </a:solidFill>
              </a:endParaRPr>
            </a:p>
          </p:txBody>
        </p:sp>
        <p:sp>
          <p:nvSpPr>
            <p:cNvPr id="30" name="椭圆 29"/>
            <p:cNvSpPr>
              <a:spLocks noChangeAspect="1"/>
            </p:cNvSpPr>
            <p:nvPr/>
          </p:nvSpPr>
          <p:spPr>
            <a:xfrm>
              <a:off x="4244107" y="1597889"/>
              <a:ext cx="240145" cy="24014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1</a:t>
              </a:r>
              <a:endParaRPr lang="zh-CN" altLang="en-US" sz="1050" dirty="0">
                <a:solidFill>
                  <a:schemeClr val="tx1"/>
                </a:solidFill>
              </a:endParaRPr>
            </a:p>
          </p:txBody>
        </p:sp>
        <p:sp>
          <p:nvSpPr>
            <p:cNvPr id="31" name="椭圆 30"/>
            <p:cNvSpPr>
              <a:spLocks noChangeAspect="1"/>
            </p:cNvSpPr>
            <p:nvPr/>
          </p:nvSpPr>
          <p:spPr>
            <a:xfrm>
              <a:off x="4732047" y="1597890"/>
              <a:ext cx="240145" cy="24014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2</a:t>
              </a:r>
              <a:endParaRPr lang="zh-CN" altLang="en-US" sz="1050" dirty="0">
                <a:solidFill>
                  <a:schemeClr val="tx1"/>
                </a:solidFill>
              </a:endParaRPr>
            </a:p>
          </p:txBody>
        </p:sp>
        <p:cxnSp>
          <p:nvCxnSpPr>
            <p:cNvPr id="32" name="直接箭头连接符 31"/>
            <p:cNvCxnSpPr>
              <a:stCxn id="29" idx="6"/>
              <a:endCxn id="30" idx="2"/>
            </p:cNvCxnSpPr>
            <p:nvPr/>
          </p:nvCxnSpPr>
          <p:spPr>
            <a:xfrm>
              <a:off x="3996312" y="1713347"/>
              <a:ext cx="247795" cy="461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3" name="直接箭头连接符 32"/>
            <p:cNvCxnSpPr>
              <a:stCxn id="30" idx="6"/>
              <a:endCxn id="31" idx="2"/>
            </p:cNvCxnSpPr>
            <p:nvPr/>
          </p:nvCxnSpPr>
          <p:spPr>
            <a:xfrm>
              <a:off x="4484252" y="1717962"/>
              <a:ext cx="247795" cy="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4" name="椭圆 33"/>
            <p:cNvSpPr>
              <a:spLocks noChangeAspect="1"/>
            </p:cNvSpPr>
            <p:nvPr/>
          </p:nvSpPr>
          <p:spPr>
            <a:xfrm>
              <a:off x="3188129" y="2041234"/>
              <a:ext cx="240145" cy="24014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3</a:t>
              </a:r>
              <a:endParaRPr lang="zh-CN" altLang="en-US" sz="1050" dirty="0">
                <a:solidFill>
                  <a:schemeClr val="tx1"/>
                </a:solidFill>
              </a:endParaRPr>
            </a:p>
          </p:txBody>
        </p:sp>
        <p:sp>
          <p:nvSpPr>
            <p:cNvPr id="35" name="椭圆 34"/>
            <p:cNvSpPr>
              <a:spLocks noChangeAspect="1"/>
            </p:cNvSpPr>
            <p:nvPr/>
          </p:nvSpPr>
          <p:spPr>
            <a:xfrm>
              <a:off x="3756166" y="2041234"/>
              <a:ext cx="240145" cy="24014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9</a:t>
              </a:r>
              <a:endParaRPr lang="zh-CN" altLang="en-US" sz="1050" dirty="0">
                <a:solidFill>
                  <a:schemeClr val="tx1"/>
                </a:solidFill>
              </a:endParaRPr>
            </a:p>
          </p:txBody>
        </p:sp>
        <p:sp>
          <p:nvSpPr>
            <p:cNvPr id="36" name="椭圆 35"/>
            <p:cNvSpPr>
              <a:spLocks noChangeAspect="1"/>
            </p:cNvSpPr>
            <p:nvPr/>
          </p:nvSpPr>
          <p:spPr>
            <a:xfrm>
              <a:off x="4244106" y="2041233"/>
              <a:ext cx="240145" cy="24014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8</a:t>
              </a:r>
              <a:endParaRPr lang="zh-CN" altLang="en-US" sz="1050" dirty="0">
                <a:solidFill>
                  <a:schemeClr val="tx1"/>
                </a:solidFill>
              </a:endParaRPr>
            </a:p>
          </p:txBody>
        </p:sp>
        <p:cxnSp>
          <p:nvCxnSpPr>
            <p:cNvPr id="37" name="直接箭头连接符 36"/>
            <p:cNvCxnSpPr>
              <a:stCxn id="35" idx="6"/>
              <a:endCxn id="36" idx="2"/>
            </p:cNvCxnSpPr>
            <p:nvPr/>
          </p:nvCxnSpPr>
          <p:spPr>
            <a:xfrm flipV="1">
              <a:off x="3996311" y="2161306"/>
              <a:ext cx="247795" cy="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8" name="椭圆 37"/>
            <p:cNvSpPr>
              <a:spLocks noChangeAspect="1"/>
            </p:cNvSpPr>
            <p:nvPr/>
          </p:nvSpPr>
          <p:spPr>
            <a:xfrm>
              <a:off x="3188129" y="2476060"/>
              <a:ext cx="240145" cy="24014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1</a:t>
              </a:r>
              <a:endParaRPr lang="zh-CN" altLang="en-US" sz="1050" dirty="0">
                <a:solidFill>
                  <a:schemeClr val="tx1"/>
                </a:solidFill>
              </a:endParaRPr>
            </a:p>
          </p:txBody>
        </p:sp>
        <p:sp>
          <p:nvSpPr>
            <p:cNvPr id="39" name="椭圆 38"/>
            <p:cNvSpPr>
              <a:spLocks noChangeAspect="1"/>
            </p:cNvSpPr>
            <p:nvPr/>
          </p:nvSpPr>
          <p:spPr>
            <a:xfrm>
              <a:off x="3756165" y="2476059"/>
              <a:ext cx="240145" cy="24014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7</a:t>
              </a:r>
              <a:endParaRPr lang="zh-CN" altLang="en-US" sz="1050" dirty="0">
                <a:solidFill>
                  <a:schemeClr val="tx1"/>
                </a:solidFill>
              </a:endParaRPr>
            </a:p>
          </p:txBody>
        </p:sp>
        <p:sp>
          <p:nvSpPr>
            <p:cNvPr id="40" name="椭圆 39"/>
            <p:cNvSpPr>
              <a:spLocks noChangeAspect="1"/>
            </p:cNvSpPr>
            <p:nvPr/>
          </p:nvSpPr>
          <p:spPr>
            <a:xfrm>
              <a:off x="4244106" y="2476059"/>
              <a:ext cx="240145" cy="24014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4</a:t>
              </a:r>
              <a:endParaRPr lang="zh-CN" altLang="en-US" sz="1050" dirty="0">
                <a:solidFill>
                  <a:schemeClr val="tx1"/>
                </a:solidFill>
              </a:endParaRPr>
            </a:p>
          </p:txBody>
        </p:sp>
        <p:cxnSp>
          <p:nvCxnSpPr>
            <p:cNvPr id="41" name="直接箭头连接符 40"/>
            <p:cNvCxnSpPr>
              <a:stCxn id="39" idx="6"/>
              <a:endCxn id="40" idx="2"/>
            </p:cNvCxnSpPr>
            <p:nvPr/>
          </p:nvCxnSpPr>
          <p:spPr>
            <a:xfrm>
              <a:off x="3996310" y="2596132"/>
              <a:ext cx="24779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2" name="椭圆 41"/>
            <p:cNvSpPr>
              <a:spLocks noChangeAspect="1"/>
            </p:cNvSpPr>
            <p:nvPr/>
          </p:nvSpPr>
          <p:spPr>
            <a:xfrm>
              <a:off x="3188129" y="2919942"/>
              <a:ext cx="240145" cy="24014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2</a:t>
              </a:r>
              <a:endParaRPr lang="zh-CN" altLang="en-US" sz="1050" dirty="0">
                <a:solidFill>
                  <a:schemeClr val="tx1"/>
                </a:solidFill>
              </a:endParaRPr>
            </a:p>
          </p:txBody>
        </p:sp>
        <p:sp>
          <p:nvSpPr>
            <p:cNvPr id="43" name="椭圆 42"/>
            <p:cNvSpPr>
              <a:spLocks noChangeAspect="1"/>
            </p:cNvSpPr>
            <p:nvPr/>
          </p:nvSpPr>
          <p:spPr>
            <a:xfrm>
              <a:off x="3756164" y="2919942"/>
              <a:ext cx="240145" cy="24014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8</a:t>
              </a:r>
              <a:endParaRPr lang="zh-CN" altLang="en-US" sz="1050" dirty="0">
                <a:solidFill>
                  <a:schemeClr val="tx1"/>
                </a:solidFill>
              </a:endParaRPr>
            </a:p>
          </p:txBody>
        </p:sp>
        <p:sp>
          <p:nvSpPr>
            <p:cNvPr id="44" name="椭圆 43"/>
            <p:cNvSpPr>
              <a:spLocks noChangeAspect="1"/>
            </p:cNvSpPr>
            <p:nvPr/>
          </p:nvSpPr>
          <p:spPr>
            <a:xfrm>
              <a:off x="4244105" y="2919942"/>
              <a:ext cx="240145" cy="24014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5</a:t>
              </a:r>
              <a:endParaRPr lang="zh-CN" altLang="en-US" sz="1050" dirty="0">
                <a:solidFill>
                  <a:schemeClr val="tx1"/>
                </a:solidFill>
              </a:endParaRPr>
            </a:p>
          </p:txBody>
        </p:sp>
        <p:sp>
          <p:nvSpPr>
            <p:cNvPr id="45" name="椭圆 44"/>
            <p:cNvSpPr>
              <a:spLocks noChangeAspect="1"/>
            </p:cNvSpPr>
            <p:nvPr/>
          </p:nvSpPr>
          <p:spPr>
            <a:xfrm>
              <a:off x="4732047" y="2919942"/>
              <a:ext cx="240145" cy="24014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6</a:t>
              </a:r>
              <a:endParaRPr lang="zh-CN" altLang="en-US" sz="1050" dirty="0">
                <a:solidFill>
                  <a:schemeClr val="tx1"/>
                </a:solidFill>
              </a:endParaRPr>
            </a:p>
          </p:txBody>
        </p:sp>
        <p:cxnSp>
          <p:nvCxnSpPr>
            <p:cNvPr id="46" name="直接箭头连接符 45"/>
            <p:cNvCxnSpPr>
              <a:stCxn id="43" idx="6"/>
              <a:endCxn id="44" idx="2"/>
            </p:cNvCxnSpPr>
            <p:nvPr/>
          </p:nvCxnSpPr>
          <p:spPr>
            <a:xfrm>
              <a:off x="3996309" y="3040015"/>
              <a:ext cx="24779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7" name="直接箭头连接符 46"/>
            <p:cNvCxnSpPr>
              <a:stCxn id="44" idx="6"/>
              <a:endCxn id="45" idx="2"/>
            </p:cNvCxnSpPr>
            <p:nvPr/>
          </p:nvCxnSpPr>
          <p:spPr>
            <a:xfrm>
              <a:off x="4484250" y="3040015"/>
              <a:ext cx="247797"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8" name="椭圆 47"/>
            <p:cNvSpPr>
              <a:spLocks noChangeAspect="1"/>
            </p:cNvSpPr>
            <p:nvPr/>
          </p:nvSpPr>
          <p:spPr>
            <a:xfrm>
              <a:off x="4120207" y="3244810"/>
              <a:ext cx="84905" cy="84905"/>
            </a:xfrm>
            <a:prstGeom prst="ellipse">
              <a:avLst/>
            </a:prstGeom>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050">
                <a:solidFill>
                  <a:schemeClr val="tx1"/>
                </a:solidFill>
              </a:endParaRPr>
            </a:p>
          </p:txBody>
        </p:sp>
        <p:sp>
          <p:nvSpPr>
            <p:cNvPr id="49" name="椭圆 48"/>
            <p:cNvSpPr>
              <a:spLocks noChangeAspect="1"/>
            </p:cNvSpPr>
            <p:nvPr/>
          </p:nvSpPr>
          <p:spPr>
            <a:xfrm>
              <a:off x="4120206" y="3454043"/>
              <a:ext cx="84905" cy="84905"/>
            </a:xfrm>
            <a:prstGeom prst="ellipse">
              <a:avLst/>
            </a:prstGeom>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050">
                <a:solidFill>
                  <a:schemeClr val="tx1"/>
                </a:solidFill>
              </a:endParaRPr>
            </a:p>
          </p:txBody>
        </p:sp>
        <p:sp>
          <p:nvSpPr>
            <p:cNvPr id="50" name="椭圆 49"/>
            <p:cNvSpPr>
              <a:spLocks noChangeAspect="1"/>
            </p:cNvSpPr>
            <p:nvPr/>
          </p:nvSpPr>
          <p:spPr>
            <a:xfrm>
              <a:off x="4120206" y="3658837"/>
              <a:ext cx="84905" cy="84905"/>
            </a:xfrm>
            <a:prstGeom prst="ellipse">
              <a:avLst/>
            </a:prstGeom>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050">
                <a:solidFill>
                  <a:schemeClr val="tx1"/>
                </a:solidFill>
              </a:endParaRPr>
            </a:p>
          </p:txBody>
        </p:sp>
        <p:sp>
          <p:nvSpPr>
            <p:cNvPr id="51" name="右箭头 50"/>
            <p:cNvSpPr/>
            <p:nvPr/>
          </p:nvSpPr>
          <p:spPr>
            <a:xfrm>
              <a:off x="2592794" y="2424546"/>
              <a:ext cx="443345" cy="171585"/>
            </a:xfrm>
            <a:prstGeom prst="rightArrow">
              <a:avLst/>
            </a:prstGeom>
            <a:ln w="1905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1050">
                <a:solidFill>
                  <a:schemeClr val="tx1"/>
                </a:solidFill>
              </a:endParaRPr>
            </a:p>
          </p:txBody>
        </p:sp>
        <p:sp>
          <p:nvSpPr>
            <p:cNvPr id="52" name="椭圆 51"/>
            <p:cNvSpPr>
              <a:spLocks noChangeAspect="1"/>
            </p:cNvSpPr>
            <p:nvPr/>
          </p:nvSpPr>
          <p:spPr>
            <a:xfrm>
              <a:off x="5968278" y="3472869"/>
              <a:ext cx="240145" cy="24014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3</a:t>
              </a:r>
              <a:endParaRPr lang="zh-CN" altLang="en-US" sz="1050" dirty="0">
                <a:solidFill>
                  <a:schemeClr val="tx1"/>
                </a:solidFill>
              </a:endParaRPr>
            </a:p>
          </p:txBody>
        </p:sp>
        <p:sp>
          <p:nvSpPr>
            <p:cNvPr id="53" name="椭圆 52"/>
            <p:cNvSpPr>
              <a:spLocks noChangeAspect="1"/>
            </p:cNvSpPr>
            <p:nvPr/>
          </p:nvSpPr>
          <p:spPr>
            <a:xfrm>
              <a:off x="6687916" y="3481576"/>
              <a:ext cx="240145" cy="24014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1</a:t>
              </a:r>
              <a:endParaRPr lang="zh-CN" altLang="en-US" sz="1050" dirty="0">
                <a:solidFill>
                  <a:schemeClr val="tx1"/>
                </a:solidFill>
              </a:endParaRPr>
            </a:p>
          </p:txBody>
        </p:sp>
        <p:sp>
          <p:nvSpPr>
            <p:cNvPr id="54" name="椭圆 53"/>
            <p:cNvSpPr>
              <a:spLocks noChangeAspect="1"/>
            </p:cNvSpPr>
            <p:nvPr/>
          </p:nvSpPr>
          <p:spPr>
            <a:xfrm>
              <a:off x="7413097" y="3482824"/>
              <a:ext cx="240145" cy="24014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a:solidFill>
                    <a:schemeClr val="tx1"/>
                  </a:solidFill>
                </a:rPr>
                <a:t>2</a:t>
              </a:r>
              <a:endParaRPr lang="zh-CN" altLang="en-US" sz="1050" dirty="0">
                <a:solidFill>
                  <a:schemeClr val="tx1"/>
                </a:solidFill>
              </a:endParaRPr>
            </a:p>
          </p:txBody>
        </p:sp>
        <mc:AlternateContent xmlns:mc="http://schemas.openxmlformats.org/markup-compatibility/2006" xmlns:a14="http://schemas.microsoft.com/office/drawing/2010/main">
          <mc:Choice Requires="a14">
            <p:sp>
              <p:nvSpPr>
                <p:cNvPr id="55" name="矩形 54"/>
                <p:cNvSpPr/>
                <p:nvPr/>
              </p:nvSpPr>
              <p:spPr>
                <a:xfrm>
                  <a:off x="5865092" y="2900204"/>
                  <a:ext cx="454171" cy="246010"/>
                </a:xfrm>
                <a:prstGeom prst="rect">
                  <a:avLst/>
                </a:prstGeom>
                <a:ln w="190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55722" tIns="27861" rIns="55722" bIns="27861"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sSub>
                          <m:sSubPr>
                            <m:ctrlPr>
                              <a:rPr lang="en-US" altLang="zh-CN" sz="1097" i="1" smtClean="0">
                                <a:solidFill>
                                  <a:schemeClr val="tx1"/>
                                </a:solidFill>
                                <a:latin typeface="Cambria Math" panose="02040503050406030204" pitchFamily="18" charset="0"/>
                              </a:rPr>
                            </m:ctrlPr>
                          </m:sSubPr>
                          <m:e>
                            <m:r>
                              <m:rPr>
                                <m:sty m:val="p"/>
                              </m:rPr>
                              <a:rPr lang="en-US" altLang="zh-CN" sz="1097" i="1">
                                <a:solidFill>
                                  <a:schemeClr val="tx1"/>
                                </a:solidFill>
                                <a:latin typeface="Cambria Math" panose="02040503050406030204" pitchFamily="18" charset="0"/>
                              </a:rPr>
                              <m:t>X</m:t>
                            </m:r>
                          </m:e>
                          <m:sub>
                            <m:r>
                              <a:rPr lang="en-US" altLang="zh-CN" sz="1097" i="1">
                                <a:solidFill>
                                  <a:schemeClr val="tx1"/>
                                </a:solidFill>
                                <a:latin typeface="Cambria Math" panose="02040503050406030204" pitchFamily="18" charset="0"/>
                              </a:rPr>
                              <m:t>3</m:t>
                            </m:r>
                          </m:sub>
                        </m:sSub>
                      </m:oMath>
                    </m:oMathPara>
                  </a14:m>
                  <a:endParaRPr lang="zh-CN" altLang="en-US" sz="1097" dirty="0">
                    <a:solidFill>
                      <a:schemeClr val="tx1"/>
                    </a:solidFill>
                  </a:endParaRPr>
                </a:p>
              </p:txBody>
            </p:sp>
          </mc:Choice>
          <mc:Fallback xmlns="">
            <p:sp>
              <p:nvSpPr>
                <p:cNvPr id="55" name="矩形 54"/>
                <p:cNvSpPr>
                  <a:spLocks noRot="1" noChangeAspect="1" noMove="1" noResize="1" noEditPoints="1" noAdjustHandles="1" noChangeArrowheads="1" noChangeShapeType="1" noTextEdit="1"/>
                </p:cNvSpPr>
                <p:nvPr/>
              </p:nvSpPr>
              <p:spPr>
                <a:xfrm>
                  <a:off x="5865092" y="2900204"/>
                  <a:ext cx="454171" cy="246010"/>
                </a:xfrm>
                <a:prstGeom prst="rect">
                  <a:avLst/>
                </a:prstGeom>
                <a:blipFill>
                  <a:blip r:embed="rId2"/>
                  <a:stretch>
                    <a:fillRect b="-13333"/>
                  </a:stretch>
                </a:blipFill>
                <a:ln w="19050"/>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矩形 55"/>
                <p:cNvSpPr/>
                <p:nvPr/>
              </p:nvSpPr>
              <p:spPr>
                <a:xfrm>
                  <a:off x="6580904" y="2904828"/>
                  <a:ext cx="454171" cy="246010"/>
                </a:xfrm>
                <a:prstGeom prst="rect">
                  <a:avLst/>
                </a:prstGeom>
                <a:ln w="190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55722" tIns="27861" rIns="55722" bIns="27861"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sSub>
                          <m:sSubPr>
                            <m:ctrlPr>
                              <a:rPr lang="en-US" altLang="zh-CN" sz="1097" i="1" smtClean="0">
                                <a:solidFill>
                                  <a:schemeClr val="tx1"/>
                                </a:solidFill>
                                <a:latin typeface="Cambria Math" panose="02040503050406030204" pitchFamily="18" charset="0"/>
                              </a:rPr>
                            </m:ctrlPr>
                          </m:sSubPr>
                          <m:e>
                            <m:r>
                              <m:rPr>
                                <m:sty m:val="p"/>
                              </m:rPr>
                              <a:rPr lang="en-US" altLang="zh-CN" sz="1097" i="1">
                                <a:solidFill>
                                  <a:schemeClr val="tx1"/>
                                </a:solidFill>
                                <a:latin typeface="Cambria Math" panose="02040503050406030204" pitchFamily="18" charset="0"/>
                              </a:rPr>
                              <m:t>X</m:t>
                            </m:r>
                          </m:e>
                          <m:sub>
                            <m:r>
                              <a:rPr lang="en-US" altLang="zh-CN" sz="1097" i="1">
                                <a:solidFill>
                                  <a:schemeClr val="tx1"/>
                                </a:solidFill>
                                <a:latin typeface="Cambria Math" panose="02040503050406030204" pitchFamily="18" charset="0"/>
                              </a:rPr>
                              <m:t>1</m:t>
                            </m:r>
                          </m:sub>
                        </m:sSub>
                      </m:oMath>
                    </m:oMathPara>
                  </a14:m>
                  <a:endParaRPr lang="zh-CN" altLang="en-US" sz="1097" dirty="0">
                    <a:solidFill>
                      <a:schemeClr val="tx1"/>
                    </a:solidFill>
                  </a:endParaRPr>
                </a:p>
              </p:txBody>
            </p:sp>
          </mc:Choice>
          <mc:Fallback xmlns="">
            <p:sp>
              <p:nvSpPr>
                <p:cNvPr id="56" name="矩形 55"/>
                <p:cNvSpPr>
                  <a:spLocks noRot="1" noChangeAspect="1" noMove="1" noResize="1" noEditPoints="1" noAdjustHandles="1" noChangeArrowheads="1" noChangeShapeType="1" noTextEdit="1"/>
                </p:cNvSpPr>
                <p:nvPr/>
              </p:nvSpPr>
              <p:spPr>
                <a:xfrm>
                  <a:off x="6580904" y="2904828"/>
                  <a:ext cx="454171" cy="246010"/>
                </a:xfrm>
                <a:prstGeom prst="rect">
                  <a:avLst/>
                </a:prstGeom>
                <a:blipFill>
                  <a:blip r:embed="rId3"/>
                  <a:stretch>
                    <a:fillRect b="-13333"/>
                  </a:stretch>
                </a:blipFill>
                <a:ln w="19050"/>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矩形 56"/>
                <p:cNvSpPr/>
                <p:nvPr/>
              </p:nvSpPr>
              <p:spPr>
                <a:xfrm>
                  <a:off x="7306085" y="2900204"/>
                  <a:ext cx="454171" cy="246010"/>
                </a:xfrm>
                <a:prstGeom prst="rect">
                  <a:avLst/>
                </a:prstGeom>
                <a:ln w="190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55722" tIns="27861" rIns="55722" bIns="27861"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sSub>
                          <m:sSubPr>
                            <m:ctrlPr>
                              <a:rPr lang="en-US" altLang="zh-CN" sz="1097" i="1" smtClean="0">
                                <a:solidFill>
                                  <a:schemeClr val="tx1"/>
                                </a:solidFill>
                                <a:latin typeface="Cambria Math" panose="02040503050406030204" pitchFamily="18" charset="0"/>
                              </a:rPr>
                            </m:ctrlPr>
                          </m:sSubPr>
                          <m:e>
                            <m:r>
                              <m:rPr>
                                <m:sty m:val="p"/>
                              </m:rPr>
                              <a:rPr lang="en-US" altLang="zh-CN" sz="1097" i="1">
                                <a:solidFill>
                                  <a:schemeClr val="tx1"/>
                                </a:solidFill>
                                <a:latin typeface="Cambria Math" panose="02040503050406030204" pitchFamily="18" charset="0"/>
                              </a:rPr>
                              <m:t>X</m:t>
                            </m:r>
                          </m:e>
                          <m:sub>
                            <m:r>
                              <a:rPr lang="en-US" altLang="zh-CN" sz="1097" i="1">
                                <a:solidFill>
                                  <a:schemeClr val="tx1"/>
                                </a:solidFill>
                                <a:latin typeface="Cambria Math" panose="02040503050406030204" pitchFamily="18" charset="0"/>
                              </a:rPr>
                              <m:t>2</m:t>
                            </m:r>
                          </m:sub>
                        </m:sSub>
                      </m:oMath>
                    </m:oMathPara>
                  </a14:m>
                  <a:endParaRPr lang="zh-CN" altLang="en-US" sz="1097" dirty="0">
                    <a:solidFill>
                      <a:schemeClr val="tx1"/>
                    </a:solidFill>
                  </a:endParaRPr>
                </a:p>
              </p:txBody>
            </p:sp>
          </mc:Choice>
          <mc:Fallback xmlns="">
            <p:sp>
              <p:nvSpPr>
                <p:cNvPr id="57" name="矩形 56"/>
                <p:cNvSpPr>
                  <a:spLocks noRot="1" noChangeAspect="1" noMove="1" noResize="1" noEditPoints="1" noAdjustHandles="1" noChangeArrowheads="1" noChangeShapeType="1" noTextEdit="1"/>
                </p:cNvSpPr>
                <p:nvPr/>
              </p:nvSpPr>
              <p:spPr>
                <a:xfrm>
                  <a:off x="7306085" y="2900204"/>
                  <a:ext cx="454171" cy="246010"/>
                </a:xfrm>
                <a:prstGeom prst="rect">
                  <a:avLst/>
                </a:prstGeom>
                <a:blipFill>
                  <a:blip r:embed="rId4"/>
                  <a:stretch>
                    <a:fillRect b="-13333"/>
                  </a:stretch>
                </a:blipFill>
                <a:ln w="19050"/>
              </p:spPr>
              <p:txBody>
                <a:bodyPr/>
                <a:lstStyle/>
                <a:p>
                  <a:r>
                    <a:rPr lang="zh-CN" altLang="en-US">
                      <a:noFill/>
                    </a:rPr>
                    <a:t> </a:t>
                  </a:r>
                </a:p>
              </p:txBody>
            </p:sp>
          </mc:Fallback>
        </mc:AlternateContent>
        <p:cxnSp>
          <p:nvCxnSpPr>
            <p:cNvPr id="58" name="直接箭头连接符 57"/>
            <p:cNvCxnSpPr>
              <a:stCxn id="52" idx="0"/>
              <a:endCxn id="55" idx="2"/>
            </p:cNvCxnSpPr>
            <p:nvPr/>
          </p:nvCxnSpPr>
          <p:spPr>
            <a:xfrm flipV="1">
              <a:off x="6088351" y="3146214"/>
              <a:ext cx="3827" cy="32665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9" name="直接箭头连接符 58"/>
            <p:cNvCxnSpPr>
              <a:stCxn id="53" idx="0"/>
              <a:endCxn id="56" idx="2"/>
            </p:cNvCxnSpPr>
            <p:nvPr/>
          </p:nvCxnSpPr>
          <p:spPr>
            <a:xfrm flipV="1">
              <a:off x="6807989" y="3150838"/>
              <a:ext cx="1" cy="33073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0" name="直接箭头连接符 59"/>
            <p:cNvCxnSpPr>
              <a:stCxn id="54" idx="0"/>
              <a:endCxn id="57" idx="2"/>
            </p:cNvCxnSpPr>
            <p:nvPr/>
          </p:nvCxnSpPr>
          <p:spPr>
            <a:xfrm flipV="1">
              <a:off x="7533170" y="3146214"/>
              <a:ext cx="1" cy="33661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61" name="矩形 60"/>
            <p:cNvSpPr/>
            <p:nvPr/>
          </p:nvSpPr>
          <p:spPr>
            <a:xfrm>
              <a:off x="5788395" y="2314331"/>
              <a:ext cx="599909" cy="323455"/>
            </a:xfrm>
            <a:prstGeom prst="rect">
              <a:avLst/>
            </a:prstGeom>
            <a:ln w="190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55722" tIns="27861" rIns="55722" bIns="27861" numCol="1" spcCol="0" rtlCol="0" fromWordArt="0" anchor="ctr" anchorCtr="0" forceAA="0" compatLnSpc="1">
              <a:prstTxWarp prst="textNoShape">
                <a:avLst/>
              </a:prstTxWarp>
              <a:noAutofit/>
            </a:bodyPr>
            <a:lstStyle/>
            <a:p>
              <a:pPr algn="ctr"/>
              <a:r>
                <a:rPr lang="en-US" altLang="zh-CN" sz="900" dirty="0">
                  <a:solidFill>
                    <a:schemeClr val="tx1"/>
                  </a:solidFill>
                </a:rPr>
                <a:t>LSTM</a:t>
              </a:r>
              <a:endParaRPr lang="zh-CN" altLang="en-US" sz="900" dirty="0">
                <a:solidFill>
                  <a:schemeClr val="tx1"/>
                </a:solidFill>
              </a:endParaRPr>
            </a:p>
          </p:txBody>
        </p:sp>
        <p:sp>
          <p:nvSpPr>
            <p:cNvPr id="62" name="矩形 61"/>
            <p:cNvSpPr/>
            <p:nvPr/>
          </p:nvSpPr>
          <p:spPr>
            <a:xfrm>
              <a:off x="6508033" y="2314331"/>
              <a:ext cx="599909" cy="323455"/>
            </a:xfrm>
            <a:prstGeom prst="rect">
              <a:avLst/>
            </a:prstGeom>
            <a:ln w="190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55722" tIns="27861" rIns="55722" bIns="27861" numCol="1" spcCol="0" rtlCol="0" fromWordArt="0" anchor="ctr" anchorCtr="0" forceAA="0" compatLnSpc="1">
              <a:prstTxWarp prst="textNoShape">
                <a:avLst/>
              </a:prstTxWarp>
              <a:noAutofit/>
            </a:bodyPr>
            <a:lstStyle/>
            <a:p>
              <a:pPr algn="ctr"/>
              <a:r>
                <a:rPr lang="en-US" altLang="zh-CN" sz="900" dirty="0">
                  <a:solidFill>
                    <a:schemeClr val="tx1"/>
                  </a:solidFill>
                </a:rPr>
                <a:t>LSTM</a:t>
              </a:r>
              <a:endParaRPr lang="zh-CN" altLang="en-US" sz="900" dirty="0">
                <a:solidFill>
                  <a:schemeClr val="tx1"/>
                </a:solidFill>
              </a:endParaRPr>
            </a:p>
          </p:txBody>
        </p:sp>
        <p:sp>
          <p:nvSpPr>
            <p:cNvPr id="63" name="矩形 62"/>
            <p:cNvSpPr/>
            <p:nvPr/>
          </p:nvSpPr>
          <p:spPr>
            <a:xfrm>
              <a:off x="7233651" y="2311490"/>
              <a:ext cx="599909" cy="323455"/>
            </a:xfrm>
            <a:prstGeom prst="rect">
              <a:avLst/>
            </a:prstGeom>
            <a:ln w="190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55722" tIns="27861" rIns="55722" bIns="27861" numCol="1" spcCol="0" rtlCol="0" fromWordArt="0" anchor="ctr" anchorCtr="0" forceAA="0" compatLnSpc="1">
              <a:prstTxWarp prst="textNoShape">
                <a:avLst/>
              </a:prstTxWarp>
              <a:noAutofit/>
            </a:bodyPr>
            <a:lstStyle/>
            <a:p>
              <a:pPr algn="ctr"/>
              <a:r>
                <a:rPr lang="en-US" altLang="zh-CN" sz="900" dirty="0">
                  <a:solidFill>
                    <a:schemeClr val="tx1"/>
                  </a:solidFill>
                </a:rPr>
                <a:t>LSTM</a:t>
              </a:r>
              <a:endParaRPr lang="zh-CN" altLang="en-US" sz="900" dirty="0">
                <a:solidFill>
                  <a:schemeClr val="tx1"/>
                </a:solidFill>
              </a:endParaRPr>
            </a:p>
          </p:txBody>
        </p:sp>
        <p:cxnSp>
          <p:nvCxnSpPr>
            <p:cNvPr id="64" name="直接箭头连接符 63"/>
            <p:cNvCxnSpPr>
              <a:stCxn id="55" idx="0"/>
              <a:endCxn id="61" idx="2"/>
            </p:cNvCxnSpPr>
            <p:nvPr/>
          </p:nvCxnSpPr>
          <p:spPr>
            <a:xfrm flipH="1" flipV="1">
              <a:off x="6088350" y="2637786"/>
              <a:ext cx="3828" cy="26241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5" name="直接箭头连接符 64"/>
            <p:cNvCxnSpPr>
              <a:stCxn id="56" idx="0"/>
              <a:endCxn id="62" idx="2"/>
            </p:cNvCxnSpPr>
            <p:nvPr/>
          </p:nvCxnSpPr>
          <p:spPr>
            <a:xfrm flipH="1" flipV="1">
              <a:off x="6807988" y="2637786"/>
              <a:ext cx="2" cy="26704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6" name="直接箭头连接符 65"/>
            <p:cNvCxnSpPr>
              <a:stCxn id="57" idx="0"/>
              <a:endCxn id="63" idx="2"/>
            </p:cNvCxnSpPr>
            <p:nvPr/>
          </p:nvCxnSpPr>
          <p:spPr>
            <a:xfrm flipV="1">
              <a:off x="7533171" y="2634945"/>
              <a:ext cx="435" cy="26525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67" name="矩形 66"/>
            <p:cNvSpPr/>
            <p:nvPr/>
          </p:nvSpPr>
          <p:spPr>
            <a:xfrm>
              <a:off x="5798846" y="1833419"/>
              <a:ext cx="599909" cy="323455"/>
            </a:xfrm>
            <a:prstGeom prst="rect">
              <a:avLst/>
            </a:prstGeom>
            <a:ln w="190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55722" tIns="27861" rIns="55722" bIns="27861" numCol="1" spcCol="0" rtlCol="0" fromWordArt="0" anchor="ctr" anchorCtr="0" forceAA="0" compatLnSpc="1">
              <a:prstTxWarp prst="textNoShape">
                <a:avLst/>
              </a:prstTxWarp>
              <a:noAutofit/>
            </a:bodyPr>
            <a:lstStyle/>
            <a:p>
              <a:pPr algn="ctr"/>
              <a:r>
                <a:rPr lang="en-US" altLang="zh-CN" sz="1097" dirty="0">
                  <a:solidFill>
                    <a:schemeClr val="tx1"/>
                  </a:solidFill>
                </a:rPr>
                <a:t>LN</a:t>
              </a:r>
              <a:endParaRPr lang="zh-CN" altLang="en-US" sz="1097" dirty="0">
                <a:solidFill>
                  <a:schemeClr val="tx1"/>
                </a:solidFill>
              </a:endParaRPr>
            </a:p>
          </p:txBody>
        </p:sp>
        <p:sp>
          <p:nvSpPr>
            <p:cNvPr id="68" name="矩形 67"/>
            <p:cNvSpPr/>
            <p:nvPr/>
          </p:nvSpPr>
          <p:spPr>
            <a:xfrm>
              <a:off x="6508033" y="1844873"/>
              <a:ext cx="599909" cy="323455"/>
            </a:xfrm>
            <a:prstGeom prst="rect">
              <a:avLst/>
            </a:prstGeom>
            <a:ln w="190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55722" tIns="27861" rIns="55722" bIns="27861" numCol="1" spcCol="0" rtlCol="0" fromWordArt="0" anchor="ctr" anchorCtr="0" forceAA="0" compatLnSpc="1">
              <a:prstTxWarp prst="textNoShape">
                <a:avLst/>
              </a:prstTxWarp>
              <a:noAutofit/>
            </a:bodyPr>
            <a:lstStyle/>
            <a:p>
              <a:pPr algn="ctr"/>
              <a:r>
                <a:rPr lang="en-US" altLang="zh-CN" sz="1097" dirty="0">
                  <a:solidFill>
                    <a:schemeClr val="tx1"/>
                  </a:solidFill>
                </a:rPr>
                <a:t>LN</a:t>
              </a:r>
              <a:endParaRPr lang="zh-CN" altLang="en-US" sz="1097" dirty="0">
                <a:solidFill>
                  <a:schemeClr val="tx1"/>
                </a:solidFill>
              </a:endParaRPr>
            </a:p>
          </p:txBody>
        </p:sp>
        <p:sp>
          <p:nvSpPr>
            <p:cNvPr id="69" name="矩形 68"/>
            <p:cNvSpPr/>
            <p:nvPr/>
          </p:nvSpPr>
          <p:spPr>
            <a:xfrm>
              <a:off x="7233651" y="1835363"/>
              <a:ext cx="599909" cy="323455"/>
            </a:xfrm>
            <a:prstGeom prst="rect">
              <a:avLst/>
            </a:prstGeom>
            <a:ln w="190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55722" tIns="27861" rIns="55722" bIns="27861" numCol="1" spcCol="0" rtlCol="0" fromWordArt="0" anchor="ctr" anchorCtr="0" forceAA="0" compatLnSpc="1">
              <a:prstTxWarp prst="textNoShape">
                <a:avLst/>
              </a:prstTxWarp>
              <a:noAutofit/>
            </a:bodyPr>
            <a:lstStyle/>
            <a:p>
              <a:pPr algn="ctr"/>
              <a:r>
                <a:rPr lang="en-US" altLang="zh-CN" sz="1097" dirty="0">
                  <a:solidFill>
                    <a:schemeClr val="tx1"/>
                  </a:solidFill>
                </a:rPr>
                <a:t>LN</a:t>
              </a:r>
              <a:endParaRPr lang="zh-CN" altLang="en-US" sz="1097" dirty="0">
                <a:solidFill>
                  <a:schemeClr val="tx1"/>
                </a:solidFill>
              </a:endParaRPr>
            </a:p>
          </p:txBody>
        </p:sp>
        <p:cxnSp>
          <p:nvCxnSpPr>
            <p:cNvPr id="70" name="直接箭头连接符 69"/>
            <p:cNvCxnSpPr>
              <a:stCxn id="67" idx="3"/>
              <a:endCxn id="68" idx="1"/>
            </p:cNvCxnSpPr>
            <p:nvPr/>
          </p:nvCxnSpPr>
          <p:spPr>
            <a:xfrm>
              <a:off x="6398755" y="1995147"/>
              <a:ext cx="109278" cy="1145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1" name="直接箭头连接符 70"/>
            <p:cNvCxnSpPr>
              <a:stCxn id="68" idx="3"/>
              <a:endCxn id="69" idx="1"/>
            </p:cNvCxnSpPr>
            <p:nvPr/>
          </p:nvCxnSpPr>
          <p:spPr>
            <a:xfrm flipV="1">
              <a:off x="7107942" y="1997091"/>
              <a:ext cx="125709" cy="951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2" name="直接箭头连接符 71"/>
            <p:cNvCxnSpPr>
              <a:stCxn id="61" idx="0"/>
              <a:endCxn id="67" idx="2"/>
            </p:cNvCxnSpPr>
            <p:nvPr/>
          </p:nvCxnSpPr>
          <p:spPr>
            <a:xfrm flipV="1">
              <a:off x="6088350" y="2156874"/>
              <a:ext cx="10451" cy="15745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3" name="直接箭头连接符 72"/>
            <p:cNvCxnSpPr>
              <a:stCxn id="62" idx="0"/>
              <a:endCxn id="68" idx="2"/>
            </p:cNvCxnSpPr>
            <p:nvPr/>
          </p:nvCxnSpPr>
          <p:spPr>
            <a:xfrm flipV="1">
              <a:off x="6807988" y="2168328"/>
              <a:ext cx="0" cy="14600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4" name="直接箭头连接符 73"/>
            <p:cNvCxnSpPr>
              <a:stCxn id="63" idx="0"/>
              <a:endCxn id="69" idx="2"/>
            </p:cNvCxnSpPr>
            <p:nvPr/>
          </p:nvCxnSpPr>
          <p:spPr>
            <a:xfrm flipV="1">
              <a:off x="7533606" y="2158818"/>
              <a:ext cx="0" cy="15267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5" name="直接箭头连接符 74"/>
            <p:cNvCxnSpPr>
              <a:stCxn id="69" idx="0"/>
              <a:endCxn id="76" idx="2"/>
            </p:cNvCxnSpPr>
            <p:nvPr/>
          </p:nvCxnSpPr>
          <p:spPr>
            <a:xfrm flipH="1" flipV="1">
              <a:off x="7533169" y="1495764"/>
              <a:ext cx="437" cy="33959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6" name="矩形 75"/>
                <p:cNvSpPr/>
                <p:nvPr/>
              </p:nvSpPr>
              <p:spPr>
                <a:xfrm>
                  <a:off x="7233214" y="1172309"/>
                  <a:ext cx="599909" cy="323455"/>
                </a:xfrm>
                <a:prstGeom prst="rect">
                  <a:avLst/>
                </a:prstGeom>
                <a:ln w="190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55722" tIns="27861" rIns="55722" bIns="27861"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sSub>
                          <m:sSubPr>
                            <m:ctrlPr>
                              <a:rPr lang="en-US" altLang="zh-CN" sz="1097" i="1" smtClean="0">
                                <a:solidFill>
                                  <a:schemeClr val="tx1"/>
                                </a:solidFill>
                                <a:latin typeface="Cambria Math" panose="02040503050406030204" pitchFamily="18" charset="0"/>
                              </a:rPr>
                            </m:ctrlPr>
                          </m:sSubPr>
                          <m:e>
                            <m:r>
                              <a:rPr lang="en-US" altLang="zh-CN" sz="1097" i="1">
                                <a:solidFill>
                                  <a:schemeClr val="tx1"/>
                                </a:solidFill>
                                <a:latin typeface="Cambria Math" panose="02040503050406030204" pitchFamily="18" charset="0"/>
                              </a:rPr>
                              <m:t>h</m:t>
                            </m:r>
                          </m:e>
                          <m:sub>
                            <m:r>
                              <a:rPr lang="en-US" altLang="zh-CN" sz="1097" i="1">
                                <a:solidFill>
                                  <a:schemeClr val="tx1"/>
                                </a:solidFill>
                                <a:latin typeface="Cambria Math" panose="02040503050406030204" pitchFamily="18" charset="0"/>
                              </a:rPr>
                              <m:t>𝑇</m:t>
                            </m:r>
                          </m:sub>
                        </m:sSub>
                      </m:oMath>
                    </m:oMathPara>
                  </a14:m>
                  <a:endParaRPr lang="zh-CN" altLang="en-US" sz="1097" dirty="0">
                    <a:solidFill>
                      <a:schemeClr val="tx1"/>
                    </a:solidFill>
                  </a:endParaRPr>
                </a:p>
              </p:txBody>
            </p:sp>
          </mc:Choice>
          <mc:Fallback xmlns="">
            <p:sp>
              <p:nvSpPr>
                <p:cNvPr id="76" name="矩形 75"/>
                <p:cNvSpPr>
                  <a:spLocks noRot="1" noChangeAspect="1" noMove="1" noResize="1" noEditPoints="1" noAdjustHandles="1" noChangeArrowheads="1" noChangeShapeType="1" noTextEdit="1"/>
                </p:cNvSpPr>
                <p:nvPr/>
              </p:nvSpPr>
              <p:spPr>
                <a:xfrm>
                  <a:off x="7233214" y="1172309"/>
                  <a:ext cx="599909" cy="323455"/>
                </a:xfrm>
                <a:prstGeom prst="rect">
                  <a:avLst/>
                </a:prstGeom>
                <a:blipFill>
                  <a:blip r:embed="rId5"/>
                  <a:stretch>
                    <a:fillRect/>
                  </a:stretch>
                </a:blipFill>
                <a:ln w="19050"/>
              </p:spPr>
              <p:txBody>
                <a:bodyPr/>
                <a:lstStyle/>
                <a:p>
                  <a:r>
                    <a:rPr lang="zh-CN" altLang="en-US">
                      <a:noFill/>
                    </a:rPr>
                    <a:t> </a:t>
                  </a:r>
                </a:p>
              </p:txBody>
            </p:sp>
          </mc:Fallback>
        </mc:AlternateContent>
        <p:cxnSp>
          <p:nvCxnSpPr>
            <p:cNvPr id="77" name="肘形连接符 76"/>
            <p:cNvCxnSpPr>
              <a:stCxn id="26" idx="0"/>
              <a:endCxn id="78" idx="1"/>
            </p:cNvCxnSpPr>
            <p:nvPr/>
          </p:nvCxnSpPr>
          <p:spPr>
            <a:xfrm rot="5400000" flipH="1" flipV="1">
              <a:off x="4340186" y="298165"/>
              <a:ext cx="256920" cy="2342533"/>
            </a:xfrm>
            <a:prstGeom prst="bentConnector2">
              <a:avLst/>
            </a:prstGeom>
            <a:ln w="19050">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矩形 77"/>
                <p:cNvSpPr/>
                <p:nvPr/>
              </p:nvSpPr>
              <p:spPr>
                <a:xfrm>
                  <a:off x="5639913" y="1217966"/>
                  <a:ext cx="454171" cy="246010"/>
                </a:xfrm>
                <a:prstGeom prst="rect">
                  <a:avLst/>
                </a:prstGeom>
                <a:ln w="190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55722" tIns="27861" rIns="55722" bIns="27861"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sSub>
                          <m:sSubPr>
                            <m:ctrlPr>
                              <a:rPr lang="en-US" altLang="zh-CN" sz="1097" i="1" smtClean="0">
                                <a:solidFill>
                                  <a:schemeClr val="tx1"/>
                                </a:solidFill>
                                <a:latin typeface="Cambria Math" panose="02040503050406030204" pitchFamily="18" charset="0"/>
                              </a:rPr>
                            </m:ctrlPr>
                          </m:sSubPr>
                          <m:e>
                            <m:r>
                              <m:rPr>
                                <m:sty m:val="p"/>
                              </m:rPr>
                              <a:rPr lang="en-US" altLang="zh-CN" sz="1097" i="1">
                                <a:solidFill>
                                  <a:schemeClr val="tx1"/>
                                </a:solidFill>
                                <a:latin typeface="Cambria Math" panose="02040503050406030204" pitchFamily="18" charset="0"/>
                              </a:rPr>
                              <m:t>X</m:t>
                            </m:r>
                          </m:e>
                          <m:sub>
                            <m:r>
                              <a:rPr lang="en-US" altLang="zh-CN" sz="1097" i="1">
                                <a:solidFill>
                                  <a:schemeClr val="tx1"/>
                                </a:solidFill>
                                <a:latin typeface="Cambria Math" panose="02040503050406030204" pitchFamily="18" charset="0"/>
                              </a:rPr>
                              <m:t>0</m:t>
                            </m:r>
                          </m:sub>
                        </m:sSub>
                      </m:oMath>
                    </m:oMathPara>
                  </a14:m>
                  <a:endParaRPr lang="zh-CN" altLang="en-US" sz="1097" dirty="0">
                    <a:solidFill>
                      <a:schemeClr val="tx1"/>
                    </a:solidFill>
                  </a:endParaRPr>
                </a:p>
              </p:txBody>
            </p:sp>
          </mc:Choice>
          <mc:Fallback xmlns="">
            <p:sp>
              <p:nvSpPr>
                <p:cNvPr id="78" name="矩形 77"/>
                <p:cNvSpPr>
                  <a:spLocks noRot="1" noChangeAspect="1" noMove="1" noResize="1" noEditPoints="1" noAdjustHandles="1" noChangeArrowheads="1" noChangeShapeType="1" noTextEdit="1"/>
                </p:cNvSpPr>
                <p:nvPr/>
              </p:nvSpPr>
              <p:spPr>
                <a:xfrm>
                  <a:off x="5639913" y="1217966"/>
                  <a:ext cx="454171" cy="246010"/>
                </a:xfrm>
                <a:prstGeom prst="rect">
                  <a:avLst/>
                </a:prstGeom>
                <a:blipFill>
                  <a:blip r:embed="rId6"/>
                  <a:stretch>
                    <a:fillRect b="-13333"/>
                  </a:stretch>
                </a:blipFill>
                <a:ln w="19050"/>
              </p:spPr>
              <p:txBody>
                <a:bodyPr/>
                <a:lstStyle/>
                <a:p>
                  <a:r>
                    <a:rPr lang="zh-CN" altLang="en-US">
                      <a:noFill/>
                    </a:rPr>
                    <a:t> </a:t>
                  </a:r>
                </a:p>
              </p:txBody>
            </p:sp>
          </mc:Fallback>
        </mc:AlternateContent>
        <p:cxnSp>
          <p:nvCxnSpPr>
            <p:cNvPr id="79" name="直接箭头连接符 78"/>
            <p:cNvCxnSpPr>
              <a:stCxn id="78" idx="3"/>
              <a:endCxn id="76" idx="1"/>
            </p:cNvCxnSpPr>
            <p:nvPr/>
          </p:nvCxnSpPr>
          <p:spPr>
            <a:xfrm flipV="1">
              <a:off x="6094084" y="1334037"/>
              <a:ext cx="1139130" cy="6934"/>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0" name="文本框 79"/>
            <p:cNvSpPr txBox="1"/>
            <p:nvPr/>
          </p:nvSpPr>
          <p:spPr>
            <a:xfrm>
              <a:off x="6048496" y="886961"/>
              <a:ext cx="1217098" cy="405494"/>
            </a:xfrm>
            <a:prstGeom prst="rect">
              <a:avLst/>
            </a:prstGeom>
            <a:noFill/>
            <a:ln w="19050">
              <a:noFill/>
            </a:ln>
          </p:spPr>
          <p:txBody>
            <a:bodyPr wrap="none" rtlCol="0">
              <a:spAutoFit/>
            </a:bodyPr>
            <a:lstStyle/>
            <a:p>
              <a:r>
                <a:rPr lang="en-US" altLang="zh-CN" sz="1050" dirty="0">
                  <a:solidFill>
                    <a:schemeClr val="tx1"/>
                  </a:solidFill>
                </a:rPr>
                <a:t>reconstruct</a:t>
              </a:r>
              <a:endParaRPr lang="zh-CN" altLang="en-US" sz="1050" dirty="0">
                <a:solidFill>
                  <a:schemeClr val="tx1"/>
                </a:solidFill>
              </a:endParaRPr>
            </a:p>
          </p:txBody>
        </p:sp>
        <p:sp>
          <p:nvSpPr>
            <p:cNvPr id="81" name="圆角矩形 80"/>
            <p:cNvSpPr/>
            <p:nvPr/>
          </p:nvSpPr>
          <p:spPr>
            <a:xfrm>
              <a:off x="8258787" y="2201295"/>
              <a:ext cx="812412" cy="681321"/>
            </a:xfrm>
            <a:prstGeom prst="roundRect">
              <a:avLst/>
            </a:prstGeom>
            <a:noFill/>
            <a:ln w="1905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1050" dirty="0">
                  <a:solidFill>
                    <a:schemeClr val="tx1"/>
                  </a:solidFill>
                </a:rPr>
                <a:t>MLP</a:t>
              </a:r>
            </a:p>
          </p:txBody>
        </p:sp>
        <p:cxnSp>
          <p:nvCxnSpPr>
            <p:cNvPr id="82" name="肘形连接符 81"/>
            <p:cNvCxnSpPr>
              <a:stCxn id="76" idx="3"/>
              <a:endCxn id="81" idx="1"/>
            </p:cNvCxnSpPr>
            <p:nvPr/>
          </p:nvCxnSpPr>
          <p:spPr>
            <a:xfrm>
              <a:off x="7833123" y="1334037"/>
              <a:ext cx="425664" cy="1207919"/>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3" name="曲线连接符 82"/>
            <p:cNvCxnSpPr>
              <a:stCxn id="90" idx="3"/>
              <a:endCxn id="91" idx="1"/>
            </p:cNvCxnSpPr>
            <p:nvPr/>
          </p:nvCxnSpPr>
          <p:spPr>
            <a:xfrm>
              <a:off x="5123093" y="1717964"/>
              <a:ext cx="721708" cy="1887176"/>
            </a:xfrm>
            <a:prstGeom prst="curvedConnector3">
              <a:avLst>
                <a:gd name="adj1" fmla="val 50000"/>
              </a:avLst>
            </a:prstGeom>
            <a:ln w="19050">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椭圆 83"/>
                <p:cNvSpPr>
                  <a:spLocks noChangeAspect="1"/>
                </p:cNvSpPr>
                <p:nvPr/>
              </p:nvSpPr>
              <p:spPr>
                <a:xfrm>
                  <a:off x="9395081" y="2335203"/>
                  <a:ext cx="401299" cy="401299"/>
                </a:xfrm>
                <a:prstGeom prst="ellipse">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sz="1050" i="1" smtClean="0">
                                <a:solidFill>
                                  <a:schemeClr val="tx1"/>
                                </a:solidFill>
                                <a:latin typeface="Cambria Math" panose="02040503050406030204" pitchFamily="18" charset="0"/>
                              </a:rPr>
                            </m:ctrlPr>
                          </m:sSubPr>
                          <m:e>
                            <m:r>
                              <a:rPr lang="en-US" altLang="zh-CN" sz="1050" i="1">
                                <a:solidFill>
                                  <a:schemeClr val="tx1"/>
                                </a:solidFill>
                                <a:latin typeface="Cambria Math" panose="02040503050406030204" pitchFamily="18" charset="0"/>
                              </a:rPr>
                              <m:t>𝑑</m:t>
                            </m:r>
                          </m:e>
                          <m:sub>
                            <m:r>
                              <a:rPr lang="en-US" altLang="zh-CN" sz="1050" i="1">
                                <a:solidFill>
                                  <a:schemeClr val="tx1"/>
                                </a:solidFill>
                                <a:latin typeface="Cambria Math" panose="02040503050406030204" pitchFamily="18" charset="0"/>
                              </a:rPr>
                              <m:t>0</m:t>
                            </m:r>
                          </m:sub>
                        </m:sSub>
                      </m:oMath>
                    </m:oMathPara>
                  </a14:m>
                  <a:endParaRPr lang="zh-CN" altLang="en-US" sz="1050" dirty="0">
                    <a:solidFill>
                      <a:schemeClr val="tx1"/>
                    </a:solidFill>
                  </a:endParaRPr>
                </a:p>
              </p:txBody>
            </p:sp>
          </mc:Choice>
          <mc:Fallback xmlns="">
            <p:sp>
              <p:nvSpPr>
                <p:cNvPr id="84" name="椭圆 83"/>
                <p:cNvSpPr>
                  <a:spLocks noRot="1" noChangeAspect="1" noMove="1" noResize="1" noEditPoints="1" noAdjustHandles="1" noChangeArrowheads="1" noChangeShapeType="1" noTextEdit="1"/>
                </p:cNvSpPr>
                <p:nvPr/>
              </p:nvSpPr>
              <p:spPr>
                <a:xfrm>
                  <a:off x="9395081" y="2335203"/>
                  <a:ext cx="401299" cy="401299"/>
                </a:xfrm>
                <a:prstGeom prst="ellipse">
                  <a:avLst/>
                </a:prstGeom>
                <a:blipFill>
                  <a:blip r:embed="rId7"/>
                  <a:stretch>
                    <a:fillRect/>
                  </a:stretch>
                </a:blipFill>
                <a:ln w="19050"/>
              </p:spPr>
              <p:txBody>
                <a:bodyPr/>
                <a:lstStyle/>
                <a:p>
                  <a:r>
                    <a:rPr lang="zh-CN" altLang="en-US">
                      <a:noFill/>
                    </a:rPr>
                    <a:t> </a:t>
                  </a:r>
                </a:p>
              </p:txBody>
            </p:sp>
          </mc:Fallback>
        </mc:AlternateContent>
        <p:cxnSp>
          <p:nvCxnSpPr>
            <p:cNvPr id="85" name="直接箭头连接符 84"/>
            <p:cNvCxnSpPr>
              <a:stCxn id="81" idx="3"/>
              <a:endCxn id="84" idx="2"/>
            </p:cNvCxnSpPr>
            <p:nvPr/>
          </p:nvCxnSpPr>
          <p:spPr>
            <a:xfrm flipV="1">
              <a:off x="9071199" y="2535853"/>
              <a:ext cx="323882" cy="610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86" name="文本框 85"/>
            <p:cNvSpPr txBox="1"/>
            <p:nvPr/>
          </p:nvSpPr>
          <p:spPr>
            <a:xfrm>
              <a:off x="1103737" y="4046670"/>
              <a:ext cx="637312" cy="589809"/>
            </a:xfrm>
            <a:prstGeom prst="rect">
              <a:avLst/>
            </a:prstGeom>
            <a:noFill/>
            <a:ln w="19050">
              <a:noFill/>
            </a:ln>
          </p:spPr>
          <p:txBody>
            <a:bodyPr wrap="square" rtlCol="0">
              <a:spAutoFit/>
            </a:bodyPr>
            <a:lstStyle/>
            <a:p>
              <a:r>
                <a:rPr lang="en-US" altLang="zh-CN" sz="1800" dirty="0">
                  <a:solidFill>
                    <a:schemeClr val="tx1"/>
                  </a:solidFill>
                </a:rPr>
                <a:t>(a)</a:t>
              </a:r>
              <a:endParaRPr lang="zh-CN" altLang="en-US" sz="1800" dirty="0">
                <a:solidFill>
                  <a:schemeClr val="tx1"/>
                </a:solidFill>
              </a:endParaRPr>
            </a:p>
          </p:txBody>
        </p:sp>
        <p:sp>
          <p:nvSpPr>
            <p:cNvPr id="87" name="文本框 86"/>
            <p:cNvSpPr txBox="1"/>
            <p:nvPr/>
          </p:nvSpPr>
          <p:spPr>
            <a:xfrm>
              <a:off x="3801549" y="4046670"/>
              <a:ext cx="637312" cy="589809"/>
            </a:xfrm>
            <a:prstGeom prst="rect">
              <a:avLst/>
            </a:prstGeom>
            <a:noFill/>
            <a:ln w="19050">
              <a:noFill/>
            </a:ln>
          </p:spPr>
          <p:txBody>
            <a:bodyPr wrap="square" rtlCol="0">
              <a:spAutoFit/>
            </a:bodyPr>
            <a:lstStyle/>
            <a:p>
              <a:r>
                <a:rPr lang="en-US" altLang="zh-CN" sz="1800" dirty="0">
                  <a:solidFill>
                    <a:schemeClr val="tx1"/>
                  </a:solidFill>
                </a:rPr>
                <a:t>(b)</a:t>
              </a:r>
              <a:endParaRPr lang="zh-CN" altLang="en-US" sz="1800" dirty="0">
                <a:solidFill>
                  <a:schemeClr val="tx1"/>
                </a:solidFill>
              </a:endParaRPr>
            </a:p>
          </p:txBody>
        </p:sp>
        <p:sp>
          <p:nvSpPr>
            <p:cNvPr id="88" name="文本框 87"/>
            <p:cNvSpPr txBox="1"/>
            <p:nvPr/>
          </p:nvSpPr>
          <p:spPr>
            <a:xfrm>
              <a:off x="6489331" y="4041791"/>
              <a:ext cx="637312" cy="589809"/>
            </a:xfrm>
            <a:prstGeom prst="rect">
              <a:avLst/>
            </a:prstGeom>
            <a:noFill/>
            <a:ln w="19050">
              <a:noFill/>
            </a:ln>
          </p:spPr>
          <p:txBody>
            <a:bodyPr wrap="square" rtlCol="0">
              <a:spAutoFit/>
            </a:bodyPr>
            <a:lstStyle/>
            <a:p>
              <a:r>
                <a:rPr lang="en-US" altLang="zh-CN" sz="1800" dirty="0">
                  <a:solidFill>
                    <a:schemeClr val="tx1"/>
                  </a:solidFill>
                </a:rPr>
                <a:t>(c)</a:t>
              </a:r>
              <a:endParaRPr lang="zh-CN" altLang="en-US" sz="1800" dirty="0">
                <a:solidFill>
                  <a:schemeClr val="tx1"/>
                </a:solidFill>
              </a:endParaRPr>
            </a:p>
          </p:txBody>
        </p:sp>
        <p:sp>
          <p:nvSpPr>
            <p:cNvPr id="89" name="文本框 88"/>
            <p:cNvSpPr txBox="1"/>
            <p:nvPr/>
          </p:nvSpPr>
          <p:spPr>
            <a:xfrm>
              <a:off x="8914485" y="4041791"/>
              <a:ext cx="637312" cy="589809"/>
            </a:xfrm>
            <a:prstGeom prst="rect">
              <a:avLst/>
            </a:prstGeom>
            <a:noFill/>
            <a:ln w="19050">
              <a:noFill/>
            </a:ln>
          </p:spPr>
          <p:txBody>
            <a:bodyPr wrap="square" rtlCol="0">
              <a:spAutoFit/>
            </a:bodyPr>
            <a:lstStyle/>
            <a:p>
              <a:r>
                <a:rPr lang="en-US" altLang="zh-CN" sz="1800" dirty="0">
                  <a:solidFill>
                    <a:schemeClr val="tx1"/>
                  </a:solidFill>
                </a:rPr>
                <a:t>(d)</a:t>
              </a:r>
              <a:endParaRPr lang="zh-CN" altLang="en-US" sz="1800" dirty="0">
                <a:solidFill>
                  <a:schemeClr val="tx1"/>
                </a:solidFill>
              </a:endParaRPr>
            </a:p>
          </p:txBody>
        </p:sp>
        <p:sp>
          <p:nvSpPr>
            <p:cNvPr id="90" name="矩形 89"/>
            <p:cNvSpPr/>
            <p:nvPr/>
          </p:nvSpPr>
          <p:spPr>
            <a:xfrm>
              <a:off x="3683772" y="1511300"/>
              <a:ext cx="1439321" cy="413327"/>
            </a:xfrm>
            <a:prstGeom prst="rect">
              <a:avLst/>
            </a:prstGeom>
            <a:noFill/>
            <a:ln w="190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91" name="矩形 90"/>
            <p:cNvSpPr/>
            <p:nvPr/>
          </p:nvSpPr>
          <p:spPr>
            <a:xfrm>
              <a:off x="5844801" y="3408633"/>
              <a:ext cx="1915455" cy="393014"/>
            </a:xfrm>
            <a:prstGeom prst="rect">
              <a:avLst/>
            </a:prstGeom>
            <a:noFill/>
            <a:ln w="190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92" name="椭圆 91"/>
            <p:cNvSpPr/>
            <p:nvPr/>
          </p:nvSpPr>
          <p:spPr>
            <a:xfrm>
              <a:off x="709661" y="1699492"/>
              <a:ext cx="1741966" cy="1602154"/>
            </a:xfrm>
            <a:prstGeom prst="ellipse">
              <a:avLst/>
            </a:prstGeom>
            <a:noFill/>
            <a:ln w="1905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93" name="椭圆 92"/>
            <p:cNvSpPr/>
            <p:nvPr/>
          </p:nvSpPr>
          <p:spPr>
            <a:xfrm>
              <a:off x="791236" y="2886543"/>
              <a:ext cx="1741966" cy="1124958"/>
            </a:xfrm>
            <a:prstGeom prst="ellipse">
              <a:avLst/>
            </a:prstGeom>
            <a:noFill/>
            <a:ln w="190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grpSp>
      <p:sp>
        <p:nvSpPr>
          <p:cNvPr id="3" name="文本框 2"/>
          <p:cNvSpPr txBox="1"/>
          <p:nvPr/>
        </p:nvSpPr>
        <p:spPr>
          <a:xfrm>
            <a:off x="3101414" y="3803123"/>
            <a:ext cx="3494867" cy="954107"/>
          </a:xfrm>
          <a:prstGeom prst="rect">
            <a:avLst/>
          </a:prstGeom>
          <a:noFill/>
        </p:spPr>
        <p:txBody>
          <a:bodyPr wrap="none" rtlCol="0">
            <a:spAutoFit/>
          </a:bodyPr>
          <a:lstStyle/>
          <a:p>
            <a:r>
              <a:rPr lang="en-US" altLang="zh-CN" dirty="0">
                <a:solidFill>
                  <a:srgbClr val="ADADAD"/>
                </a:solidFill>
              </a:rPr>
              <a:t>(a) Sampling neighborhoods</a:t>
            </a:r>
          </a:p>
          <a:p>
            <a:r>
              <a:rPr lang="en-US" altLang="zh-CN" dirty="0">
                <a:solidFill>
                  <a:srgbClr val="ADADAD"/>
                </a:solidFill>
              </a:rPr>
              <a:t>(b) Sorting neighborhoods by their degree</a:t>
            </a:r>
          </a:p>
          <a:p>
            <a:r>
              <a:rPr lang="en-US" altLang="zh-CN" dirty="0">
                <a:solidFill>
                  <a:srgbClr val="ADADAD"/>
                </a:solidFill>
              </a:rPr>
              <a:t>(c) aggregate neighbors</a:t>
            </a:r>
          </a:p>
          <a:p>
            <a:r>
              <a:rPr lang="en-US" altLang="zh-CN" dirty="0">
                <a:solidFill>
                  <a:srgbClr val="ADADAD"/>
                </a:solidFill>
              </a:rPr>
              <a:t>(d) A Weakly guided </a:t>
            </a:r>
            <a:r>
              <a:rPr lang="en-US" altLang="zh-CN" dirty="0" err="1">
                <a:solidFill>
                  <a:srgbClr val="ADADAD"/>
                </a:solidFill>
              </a:rPr>
              <a:t>regularizer</a:t>
            </a:r>
            <a:endParaRPr lang="zh-CN" altLang="en-US" dirty="0">
              <a:solidFill>
                <a:srgbClr val="ADADAD"/>
              </a:solidFill>
            </a:endParaRPr>
          </a:p>
        </p:txBody>
      </p:sp>
      <p:sp>
        <p:nvSpPr>
          <p:cNvPr id="96" name="标题 1">
            <a:extLst>
              <a:ext uri="{FF2B5EF4-FFF2-40B4-BE49-F238E27FC236}">
                <a16:creationId xmlns:a16="http://schemas.microsoft.com/office/drawing/2014/main" id="{EB2F3114-4E59-3346-B0CF-CE5EABE08E2D}"/>
              </a:ext>
            </a:extLst>
          </p:cNvPr>
          <p:cNvSpPr>
            <a:spLocks noGrp="1"/>
          </p:cNvSpPr>
          <p:nvPr>
            <p:ph type="title"/>
          </p:nvPr>
        </p:nvSpPr>
        <p:spPr>
          <a:xfrm>
            <a:off x="293594" y="237201"/>
            <a:ext cx="8520600" cy="572700"/>
          </a:xfrm>
        </p:spPr>
        <p:txBody>
          <a:bodyPr/>
          <a:lstStyle/>
          <a:p>
            <a:r>
              <a:rPr lang="en-US" altLang="zh-CN" dirty="0"/>
              <a:t>Deep Recursive Network Embedding</a:t>
            </a:r>
            <a:endParaRPr lang="zh-CN" altLang="en-US" dirty="0"/>
          </a:p>
        </p:txBody>
      </p:sp>
      <p:sp>
        <p:nvSpPr>
          <p:cNvPr id="94" name="矩形 93"/>
          <p:cNvSpPr/>
          <p:nvPr/>
        </p:nvSpPr>
        <p:spPr>
          <a:xfrm>
            <a:off x="350762" y="4794966"/>
            <a:ext cx="8467525" cy="285335"/>
          </a:xfrm>
          <a:prstGeom prst="rect">
            <a:avLst/>
          </a:prstGeom>
        </p:spPr>
        <p:txBody>
          <a:bodyPr wrap="square">
            <a:spAutoFit/>
          </a:bodyPr>
          <a:lstStyle/>
          <a:p>
            <a:pPr algn="ctr">
              <a:lnSpc>
                <a:spcPct val="114000"/>
              </a:lnSpc>
            </a:pPr>
            <a:r>
              <a:rPr lang="en-US" altLang="zh-CN" sz="1200" dirty="0" err="1">
                <a:solidFill>
                  <a:schemeClr val="bg1">
                    <a:lumMod val="25000"/>
                    <a:lumOff val="75000"/>
                  </a:schemeClr>
                </a:solidFill>
              </a:rPr>
              <a:t>Ke</a:t>
            </a:r>
            <a:r>
              <a:rPr lang="en-US" altLang="zh-CN" sz="1200" dirty="0">
                <a:solidFill>
                  <a:schemeClr val="bg1">
                    <a:lumMod val="25000"/>
                    <a:lumOff val="75000"/>
                  </a:schemeClr>
                </a:solidFill>
              </a:rPr>
              <a:t> </a:t>
            </a:r>
            <a:r>
              <a:rPr lang="en-US" altLang="zh-CN" sz="1200" dirty="0" err="1">
                <a:solidFill>
                  <a:schemeClr val="bg1">
                    <a:lumMod val="25000"/>
                    <a:lumOff val="75000"/>
                  </a:schemeClr>
                </a:solidFill>
              </a:rPr>
              <a:t>Tu</a:t>
            </a:r>
            <a:r>
              <a:rPr lang="en-US" altLang="zh-CN" sz="1200" dirty="0">
                <a:solidFill>
                  <a:schemeClr val="bg1">
                    <a:lumMod val="25000"/>
                    <a:lumOff val="75000"/>
                  </a:schemeClr>
                </a:solidFill>
              </a:rPr>
              <a:t>,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Deep Recursive Network Embedding with Regular Equivalence. </a:t>
            </a:r>
            <a:r>
              <a:rPr lang="en-US" altLang="zh-CN" sz="1200" b="1" i="1" dirty="0">
                <a:solidFill>
                  <a:schemeClr val="bg1">
                    <a:lumMod val="25000"/>
                    <a:lumOff val="75000"/>
                  </a:schemeClr>
                </a:solidFill>
              </a:rPr>
              <a:t>KDD</a:t>
            </a:r>
            <a:r>
              <a:rPr lang="en-US" altLang="zh-CN" sz="1200" dirty="0">
                <a:solidFill>
                  <a:schemeClr val="bg1">
                    <a:lumMod val="25000"/>
                    <a:lumOff val="75000"/>
                  </a:schemeClr>
                </a:solidFill>
              </a:rPr>
              <a:t>, 2018.</a:t>
            </a:r>
          </a:p>
        </p:txBody>
      </p:sp>
    </p:spTree>
    <p:extLst>
      <p:ext uri="{BB962C8B-B14F-4D97-AF65-F5344CB8AC3E}">
        <p14:creationId xmlns:p14="http://schemas.microsoft.com/office/powerpoint/2010/main" val="17819594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1700" y="237796"/>
            <a:ext cx="8520600" cy="572700"/>
          </a:xfrm>
        </p:spPr>
        <p:txBody>
          <a:bodyPr/>
          <a:lstStyle/>
          <a:p>
            <a:r>
              <a:rPr lang="en-US" altLang="zh-CN" dirty="0"/>
              <a:t>Theoretical Analysis</a:t>
            </a:r>
            <a:endParaRPr lang="zh-CN" altLang="en-US" dirty="0"/>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9682" y="1282446"/>
            <a:ext cx="5778642" cy="1116329"/>
          </a:xfrm>
        </p:spPr>
      </p:pic>
      <p:sp>
        <p:nvSpPr>
          <p:cNvPr id="4" name="灯片编号占位符 3"/>
          <p:cNvSpPr>
            <a:spLocks noGrp="1"/>
          </p:cNvSpPr>
          <p:nvPr>
            <p:ph type="sldNum" sz="quarter" idx="12"/>
          </p:nvPr>
        </p:nvSpPr>
        <p:spPr/>
        <p:txBody>
          <a:bodyPr/>
          <a:lstStyle/>
          <a:p>
            <a:fld id="{0CFEC368-1D7A-4F81-ABF6-AE0E36BAF64C}" type="slidenum">
              <a:rPr lang="en-US" smtClean="0"/>
              <a:pPr/>
              <a:t>76</a:t>
            </a:fld>
            <a:endParaRPr lang="en-US"/>
          </a:p>
        </p:txBody>
      </p:sp>
      <p:sp>
        <p:nvSpPr>
          <p:cNvPr id="6" name="下箭头 5"/>
          <p:cNvSpPr/>
          <p:nvPr/>
        </p:nvSpPr>
        <p:spPr>
          <a:xfrm>
            <a:off x="4436985" y="2539268"/>
            <a:ext cx="27003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7"/>
          <p:cNvPicPr>
            <a:picLocks noChangeAspect="1"/>
          </p:cNvPicPr>
          <p:nvPr/>
        </p:nvPicPr>
        <p:blipFill>
          <a:blip r:embed="rId3"/>
          <a:stretch>
            <a:fillRect/>
          </a:stretch>
        </p:blipFill>
        <p:spPr>
          <a:xfrm>
            <a:off x="2741129" y="3111810"/>
            <a:ext cx="3715749" cy="1188132"/>
          </a:xfrm>
          <a:prstGeom prst="rect">
            <a:avLst/>
          </a:prstGeom>
        </p:spPr>
      </p:pic>
      <p:sp>
        <p:nvSpPr>
          <p:cNvPr id="7" name="矩形 6"/>
          <p:cNvSpPr/>
          <p:nvPr/>
        </p:nvSpPr>
        <p:spPr>
          <a:xfrm>
            <a:off x="350762" y="4794966"/>
            <a:ext cx="8467525" cy="285335"/>
          </a:xfrm>
          <a:prstGeom prst="rect">
            <a:avLst/>
          </a:prstGeom>
        </p:spPr>
        <p:txBody>
          <a:bodyPr wrap="square">
            <a:spAutoFit/>
          </a:bodyPr>
          <a:lstStyle/>
          <a:p>
            <a:pPr algn="ctr">
              <a:lnSpc>
                <a:spcPct val="114000"/>
              </a:lnSpc>
            </a:pPr>
            <a:r>
              <a:rPr lang="en-US" altLang="zh-CN" sz="1200" dirty="0" err="1">
                <a:solidFill>
                  <a:schemeClr val="bg1">
                    <a:lumMod val="25000"/>
                    <a:lumOff val="75000"/>
                  </a:schemeClr>
                </a:solidFill>
              </a:rPr>
              <a:t>Ke</a:t>
            </a:r>
            <a:r>
              <a:rPr lang="en-US" altLang="zh-CN" sz="1200" dirty="0">
                <a:solidFill>
                  <a:schemeClr val="bg1">
                    <a:lumMod val="25000"/>
                    <a:lumOff val="75000"/>
                  </a:schemeClr>
                </a:solidFill>
              </a:rPr>
              <a:t> </a:t>
            </a:r>
            <a:r>
              <a:rPr lang="en-US" altLang="zh-CN" sz="1200" dirty="0" err="1">
                <a:solidFill>
                  <a:schemeClr val="bg1">
                    <a:lumMod val="25000"/>
                    <a:lumOff val="75000"/>
                  </a:schemeClr>
                </a:solidFill>
              </a:rPr>
              <a:t>Tu</a:t>
            </a:r>
            <a:r>
              <a:rPr lang="en-US" altLang="zh-CN" sz="1200" dirty="0">
                <a:solidFill>
                  <a:schemeClr val="bg1">
                    <a:lumMod val="25000"/>
                    <a:lumOff val="75000"/>
                  </a:schemeClr>
                </a:solidFill>
              </a:rPr>
              <a:t>,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Deep Recursive Network Embedding with Regular Equivalence. </a:t>
            </a:r>
            <a:r>
              <a:rPr lang="en-US" altLang="zh-CN" sz="1200" b="1" i="1" dirty="0">
                <a:solidFill>
                  <a:schemeClr val="bg1">
                    <a:lumMod val="25000"/>
                    <a:lumOff val="75000"/>
                  </a:schemeClr>
                </a:solidFill>
              </a:rPr>
              <a:t>KDD</a:t>
            </a:r>
            <a:r>
              <a:rPr lang="en-US" altLang="zh-CN" sz="1200" dirty="0">
                <a:solidFill>
                  <a:schemeClr val="bg1">
                    <a:lumMod val="25000"/>
                    <a:lumOff val="75000"/>
                  </a:schemeClr>
                </a:solidFill>
              </a:rPr>
              <a:t>, 2018.</a:t>
            </a:r>
          </a:p>
        </p:txBody>
      </p:sp>
    </p:spTree>
    <p:extLst>
      <p:ext uri="{BB962C8B-B14F-4D97-AF65-F5344CB8AC3E}">
        <p14:creationId xmlns:p14="http://schemas.microsoft.com/office/powerpoint/2010/main" val="29127768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3594" y="236800"/>
            <a:ext cx="8520600" cy="572700"/>
          </a:xfrm>
        </p:spPr>
        <p:txBody>
          <a:bodyPr/>
          <a:lstStyle/>
          <a:p>
            <a:r>
              <a:rPr lang="en-US" altLang="zh-CN" dirty="0"/>
              <a:t>Experiment --- Network Visualization</a:t>
            </a:r>
            <a:endParaRPr lang="zh-CN" altLang="en-US" dirty="0"/>
          </a:p>
        </p:txBody>
      </p:sp>
      <p:pic>
        <p:nvPicPr>
          <p:cNvPr id="3" name="图片 2"/>
          <p:cNvPicPr>
            <a:picLocks noChangeAspect="1"/>
          </p:cNvPicPr>
          <p:nvPr/>
        </p:nvPicPr>
        <p:blipFill>
          <a:blip r:embed="rId2"/>
          <a:stretch>
            <a:fillRect/>
          </a:stretch>
        </p:blipFill>
        <p:spPr>
          <a:xfrm>
            <a:off x="862544" y="855227"/>
            <a:ext cx="7382699" cy="4134643"/>
          </a:xfrm>
          <a:prstGeom prst="rect">
            <a:avLst/>
          </a:prstGeom>
        </p:spPr>
      </p:pic>
    </p:spTree>
    <p:extLst>
      <p:ext uri="{BB962C8B-B14F-4D97-AF65-F5344CB8AC3E}">
        <p14:creationId xmlns:p14="http://schemas.microsoft.com/office/powerpoint/2010/main" val="4427172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3593" y="236797"/>
            <a:ext cx="8520600" cy="572700"/>
          </a:xfrm>
        </p:spPr>
        <p:txBody>
          <a:bodyPr/>
          <a:lstStyle/>
          <a:p>
            <a:r>
              <a:rPr lang="en-US" altLang="zh-CN" dirty="0"/>
              <a:t>Experiment</a:t>
            </a:r>
            <a:r>
              <a:rPr lang="zh-CN" altLang="en-US" dirty="0"/>
              <a:t> </a:t>
            </a:r>
            <a:r>
              <a:rPr lang="en-US" altLang="zh-CN" dirty="0"/>
              <a:t>--- predict centrality</a:t>
            </a:r>
            <a:endParaRPr lang="zh-CN" altLang="en-US" dirty="0"/>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787" y="1408363"/>
            <a:ext cx="3798425" cy="1389821"/>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4542" y="3278365"/>
            <a:ext cx="3734915" cy="1255433"/>
          </a:xfrm>
          <a:prstGeom prst="rect">
            <a:avLst/>
          </a:prstGeom>
        </p:spPr>
      </p:pic>
      <p:sp>
        <p:nvSpPr>
          <p:cNvPr id="9" name="文本框 8"/>
          <p:cNvSpPr txBox="1"/>
          <p:nvPr/>
        </p:nvSpPr>
        <p:spPr>
          <a:xfrm>
            <a:off x="2004241" y="2811078"/>
            <a:ext cx="5138328" cy="276999"/>
          </a:xfrm>
          <a:prstGeom prst="rect">
            <a:avLst/>
          </a:prstGeom>
          <a:noFill/>
        </p:spPr>
        <p:txBody>
          <a:bodyPr wrap="square" rtlCol="0">
            <a:spAutoFit/>
          </a:bodyPr>
          <a:lstStyle/>
          <a:p>
            <a:pPr algn="ctr"/>
            <a:r>
              <a:rPr lang="en-US" altLang="zh-CN" sz="1200" dirty="0">
                <a:solidFill>
                  <a:srgbClr val="ADADAD"/>
                </a:solidFill>
              </a:rPr>
              <a:t>The MSE value of predicting centralities on Jazz dataset (∗10−2)</a:t>
            </a:r>
            <a:endParaRPr lang="zh-CN" altLang="en-US" sz="1200" dirty="0">
              <a:solidFill>
                <a:srgbClr val="ADADAD"/>
              </a:solidFill>
            </a:endParaRPr>
          </a:p>
        </p:txBody>
      </p:sp>
      <p:sp>
        <p:nvSpPr>
          <p:cNvPr id="10" name="文本框 9"/>
          <p:cNvSpPr txBox="1"/>
          <p:nvPr/>
        </p:nvSpPr>
        <p:spPr>
          <a:xfrm>
            <a:off x="1732893" y="4576047"/>
            <a:ext cx="6102677" cy="276999"/>
          </a:xfrm>
          <a:prstGeom prst="rect">
            <a:avLst/>
          </a:prstGeom>
          <a:noFill/>
        </p:spPr>
        <p:txBody>
          <a:bodyPr wrap="square" rtlCol="0">
            <a:spAutoFit/>
          </a:bodyPr>
          <a:lstStyle/>
          <a:p>
            <a:pPr algn="ctr"/>
            <a:r>
              <a:rPr lang="en-US" altLang="zh-CN" sz="1200" dirty="0">
                <a:solidFill>
                  <a:srgbClr val="ADADAD"/>
                </a:solidFill>
              </a:rPr>
              <a:t>The MSE value of predicting centralities on </a:t>
            </a:r>
            <a:r>
              <a:rPr lang="en-US" altLang="zh-CN" sz="1200" dirty="0" err="1">
                <a:solidFill>
                  <a:srgbClr val="ADADAD"/>
                </a:solidFill>
              </a:rPr>
              <a:t>BlogCatalog</a:t>
            </a:r>
            <a:r>
              <a:rPr lang="en-US" altLang="zh-CN" sz="1200" dirty="0">
                <a:solidFill>
                  <a:srgbClr val="ADADAD"/>
                </a:solidFill>
              </a:rPr>
              <a:t> dataset (∗10−2)</a:t>
            </a:r>
            <a:endParaRPr lang="zh-CN" altLang="en-US" sz="1200" dirty="0">
              <a:solidFill>
                <a:srgbClr val="ADADAD"/>
              </a:solidFill>
            </a:endParaRPr>
          </a:p>
        </p:txBody>
      </p:sp>
      <p:sp>
        <p:nvSpPr>
          <p:cNvPr id="11" name="矩形 10"/>
          <p:cNvSpPr/>
          <p:nvPr/>
        </p:nvSpPr>
        <p:spPr>
          <a:xfrm>
            <a:off x="350762" y="4794966"/>
            <a:ext cx="8467525" cy="285335"/>
          </a:xfrm>
          <a:prstGeom prst="rect">
            <a:avLst/>
          </a:prstGeom>
        </p:spPr>
        <p:txBody>
          <a:bodyPr wrap="square">
            <a:spAutoFit/>
          </a:bodyPr>
          <a:lstStyle/>
          <a:p>
            <a:pPr algn="ctr">
              <a:lnSpc>
                <a:spcPct val="114000"/>
              </a:lnSpc>
            </a:pPr>
            <a:r>
              <a:rPr lang="en-US" altLang="zh-CN" sz="1200" dirty="0" err="1">
                <a:solidFill>
                  <a:schemeClr val="bg1">
                    <a:lumMod val="25000"/>
                    <a:lumOff val="75000"/>
                  </a:schemeClr>
                </a:solidFill>
              </a:rPr>
              <a:t>Ke</a:t>
            </a:r>
            <a:r>
              <a:rPr lang="en-US" altLang="zh-CN" sz="1200" dirty="0">
                <a:solidFill>
                  <a:schemeClr val="bg1">
                    <a:lumMod val="25000"/>
                    <a:lumOff val="75000"/>
                  </a:schemeClr>
                </a:solidFill>
              </a:rPr>
              <a:t> </a:t>
            </a:r>
            <a:r>
              <a:rPr lang="en-US" altLang="zh-CN" sz="1200" dirty="0" err="1">
                <a:solidFill>
                  <a:schemeClr val="bg1">
                    <a:lumMod val="25000"/>
                    <a:lumOff val="75000"/>
                  </a:schemeClr>
                </a:solidFill>
              </a:rPr>
              <a:t>Tu</a:t>
            </a:r>
            <a:r>
              <a:rPr lang="en-US" altLang="zh-CN" sz="1200" dirty="0">
                <a:solidFill>
                  <a:schemeClr val="bg1">
                    <a:lumMod val="25000"/>
                    <a:lumOff val="75000"/>
                  </a:schemeClr>
                </a:solidFill>
              </a:rPr>
              <a:t>,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Deep Recursive Network Embedding with Regular Equivalence. </a:t>
            </a:r>
            <a:r>
              <a:rPr lang="en-US" altLang="zh-CN" sz="1200" b="1" i="1" dirty="0">
                <a:solidFill>
                  <a:schemeClr val="bg1">
                    <a:lumMod val="25000"/>
                    <a:lumOff val="75000"/>
                  </a:schemeClr>
                </a:solidFill>
              </a:rPr>
              <a:t>KDD</a:t>
            </a:r>
            <a:r>
              <a:rPr lang="en-US" altLang="zh-CN" sz="1200" dirty="0">
                <a:solidFill>
                  <a:schemeClr val="bg1">
                    <a:lumMod val="25000"/>
                    <a:lumOff val="75000"/>
                  </a:schemeClr>
                </a:solidFill>
              </a:rPr>
              <a:t>, 2018.</a:t>
            </a:r>
          </a:p>
        </p:txBody>
      </p:sp>
    </p:spTree>
    <p:extLst>
      <p:ext uri="{BB962C8B-B14F-4D97-AF65-F5344CB8AC3E}">
        <p14:creationId xmlns:p14="http://schemas.microsoft.com/office/powerpoint/2010/main" val="39906872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5200" y="239446"/>
            <a:ext cx="8431841" cy="742950"/>
          </a:xfrm>
        </p:spPr>
        <p:txBody>
          <a:bodyPr>
            <a:noAutofit/>
          </a:bodyPr>
          <a:lstStyle/>
          <a:p>
            <a:r>
              <a:rPr lang="en-US" altLang="zh-CN" dirty="0"/>
              <a:t>Experiment --- Structural Role Classification</a:t>
            </a:r>
            <a:endParaRPr lang="zh-CN" altLang="en-US"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700" y="1030777"/>
            <a:ext cx="7306003" cy="3828346"/>
          </a:xfrm>
          <a:prstGeom prst="rect">
            <a:avLst/>
          </a:prstGeom>
        </p:spPr>
      </p:pic>
      <p:sp>
        <p:nvSpPr>
          <p:cNvPr id="5" name="文本框 4"/>
          <p:cNvSpPr txBox="1"/>
          <p:nvPr/>
        </p:nvSpPr>
        <p:spPr>
          <a:xfrm>
            <a:off x="3291436" y="3850989"/>
            <a:ext cx="1181734" cy="253916"/>
          </a:xfrm>
          <a:prstGeom prst="rect">
            <a:avLst/>
          </a:prstGeom>
          <a:noFill/>
        </p:spPr>
        <p:txBody>
          <a:bodyPr wrap="none" rtlCol="0">
            <a:spAutoFit/>
          </a:bodyPr>
          <a:lstStyle/>
          <a:p>
            <a:r>
              <a:rPr lang="en-US" altLang="zh-CN" sz="1050" dirty="0"/>
              <a:t>Europe air-traffic</a:t>
            </a:r>
          </a:p>
        </p:txBody>
      </p:sp>
      <p:sp>
        <p:nvSpPr>
          <p:cNvPr id="7" name="文本框 6"/>
          <p:cNvSpPr txBox="1"/>
          <p:nvPr/>
        </p:nvSpPr>
        <p:spPr>
          <a:xfrm>
            <a:off x="6362958" y="3855692"/>
            <a:ext cx="1316386" cy="253916"/>
          </a:xfrm>
          <a:prstGeom prst="rect">
            <a:avLst/>
          </a:prstGeom>
          <a:noFill/>
        </p:spPr>
        <p:txBody>
          <a:bodyPr wrap="none" rtlCol="0">
            <a:spAutoFit/>
          </a:bodyPr>
          <a:lstStyle/>
          <a:p>
            <a:r>
              <a:rPr lang="en-US" altLang="zh-CN" sz="1050" dirty="0"/>
              <a:t>American air-traffic</a:t>
            </a:r>
            <a:endParaRPr lang="zh-CN" altLang="en-US" sz="1050" dirty="0"/>
          </a:p>
        </p:txBody>
      </p:sp>
      <p:sp>
        <p:nvSpPr>
          <p:cNvPr id="6" name="矩形 5"/>
          <p:cNvSpPr/>
          <p:nvPr/>
        </p:nvSpPr>
        <p:spPr>
          <a:xfrm>
            <a:off x="350762" y="4794966"/>
            <a:ext cx="8467525" cy="285335"/>
          </a:xfrm>
          <a:prstGeom prst="rect">
            <a:avLst/>
          </a:prstGeom>
        </p:spPr>
        <p:txBody>
          <a:bodyPr wrap="square">
            <a:spAutoFit/>
          </a:bodyPr>
          <a:lstStyle/>
          <a:p>
            <a:pPr algn="ctr">
              <a:lnSpc>
                <a:spcPct val="114000"/>
              </a:lnSpc>
            </a:pPr>
            <a:r>
              <a:rPr lang="en-US" altLang="zh-CN" sz="1200" dirty="0" err="1">
                <a:solidFill>
                  <a:schemeClr val="bg1">
                    <a:lumMod val="25000"/>
                    <a:lumOff val="75000"/>
                  </a:schemeClr>
                </a:solidFill>
              </a:rPr>
              <a:t>Ke</a:t>
            </a:r>
            <a:r>
              <a:rPr lang="en-US" altLang="zh-CN" sz="1200" dirty="0">
                <a:solidFill>
                  <a:schemeClr val="bg1">
                    <a:lumMod val="25000"/>
                    <a:lumOff val="75000"/>
                  </a:schemeClr>
                </a:solidFill>
              </a:rPr>
              <a:t> </a:t>
            </a:r>
            <a:r>
              <a:rPr lang="en-US" altLang="zh-CN" sz="1200" dirty="0" err="1">
                <a:solidFill>
                  <a:schemeClr val="bg1">
                    <a:lumMod val="25000"/>
                    <a:lumOff val="75000"/>
                  </a:schemeClr>
                </a:solidFill>
              </a:rPr>
              <a:t>Tu</a:t>
            </a:r>
            <a:r>
              <a:rPr lang="en-US" altLang="zh-CN" sz="1200" dirty="0">
                <a:solidFill>
                  <a:schemeClr val="bg1">
                    <a:lumMod val="25000"/>
                    <a:lumOff val="75000"/>
                  </a:schemeClr>
                </a:solidFill>
              </a:rPr>
              <a:t>,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Deep Recursive Network Embedding with Regular Equivalence. </a:t>
            </a:r>
            <a:r>
              <a:rPr lang="en-US" altLang="zh-CN" sz="1200" b="1" i="1" dirty="0">
                <a:solidFill>
                  <a:schemeClr val="bg1">
                    <a:lumMod val="25000"/>
                    <a:lumOff val="75000"/>
                  </a:schemeClr>
                </a:solidFill>
              </a:rPr>
              <a:t>KDD</a:t>
            </a:r>
            <a:r>
              <a:rPr lang="en-US" altLang="zh-CN" sz="1200" dirty="0">
                <a:solidFill>
                  <a:schemeClr val="bg1">
                    <a:lumMod val="25000"/>
                    <a:lumOff val="75000"/>
                  </a:schemeClr>
                </a:solidFill>
              </a:rPr>
              <a:t>, 2018.</a:t>
            </a:r>
          </a:p>
        </p:txBody>
      </p:sp>
    </p:spTree>
    <p:extLst>
      <p:ext uri="{BB962C8B-B14F-4D97-AF65-F5344CB8AC3E}">
        <p14:creationId xmlns:p14="http://schemas.microsoft.com/office/powerpoint/2010/main" val="13038428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8</a:t>
            </a:fld>
            <a:endParaRPr lang="en-US" sz="1050" b="1" kern="1200">
              <a:solidFill>
                <a:srgbClr val="FFFFFF"/>
              </a:solidFill>
              <a:ea typeface="+mn-ea"/>
              <a:cs typeface="+mn-cs"/>
            </a:endParaRPr>
          </a:p>
        </p:txBody>
      </p:sp>
      <p:pic>
        <p:nvPicPr>
          <p:cNvPr id="2" name="图片 1"/>
          <p:cNvPicPr>
            <a:picLocks noChangeAspect="1"/>
          </p:cNvPicPr>
          <p:nvPr/>
        </p:nvPicPr>
        <p:blipFill>
          <a:blip r:embed="rId3"/>
          <a:stretch>
            <a:fillRect/>
          </a:stretch>
        </p:blipFill>
        <p:spPr>
          <a:xfrm>
            <a:off x="1494877" y="2110965"/>
            <a:ext cx="6346416" cy="1647008"/>
          </a:xfrm>
          <a:prstGeom prst="rect">
            <a:avLst/>
          </a:prstGeom>
        </p:spPr>
      </p:pic>
      <p:sp>
        <p:nvSpPr>
          <p:cNvPr id="6" name="文本框 5"/>
          <p:cNvSpPr txBox="1"/>
          <p:nvPr/>
        </p:nvSpPr>
        <p:spPr>
          <a:xfrm>
            <a:off x="2022377" y="1753057"/>
            <a:ext cx="5184576" cy="369332"/>
          </a:xfrm>
          <a:prstGeom prst="rect">
            <a:avLst/>
          </a:prstGeom>
          <a:noFill/>
        </p:spPr>
        <p:txBody>
          <a:bodyPr wrap="square" rtlCol="0">
            <a:spAutoFit/>
          </a:bodyPr>
          <a:lstStyle/>
          <a:p>
            <a:pPr algn="ctr"/>
            <a:r>
              <a:rPr lang="en-US" altLang="zh-CN" sz="1800" b="1" dirty="0">
                <a:solidFill>
                  <a:srgbClr val="ADADAD"/>
                </a:solidFill>
              </a:rPr>
              <a:t>Matrix Factorization</a:t>
            </a:r>
            <a:endParaRPr lang="zh-CN" altLang="en-US" sz="1800" b="1" dirty="0">
              <a:solidFill>
                <a:srgbClr val="ADADAD"/>
              </a:solidFill>
            </a:endParaRPr>
          </a:p>
        </p:txBody>
      </p:sp>
      <p:sp>
        <p:nvSpPr>
          <p:cNvPr id="7" name="圆角矩形 6"/>
          <p:cNvSpPr/>
          <p:nvPr/>
        </p:nvSpPr>
        <p:spPr>
          <a:xfrm>
            <a:off x="1070043" y="4177770"/>
            <a:ext cx="7188740" cy="662233"/>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2100" b="1" dirty="0"/>
              <a:t>R</a:t>
            </a:r>
            <a:r>
              <a:rPr lang="en-US" altLang="zh-CN" sz="2100" b="1" dirty="0" smtClean="0"/>
              <a:t>econstruct </a:t>
            </a:r>
            <a:r>
              <a:rPr lang="en-US" altLang="zh-CN" sz="2100" b="1" dirty="0"/>
              <a:t>all the </a:t>
            </a:r>
            <a:r>
              <a:rPr lang="en-US" altLang="zh-CN" sz="2100" b="1" dirty="0" smtClean="0"/>
              <a:t>links? May cause </a:t>
            </a:r>
            <a:r>
              <a:rPr lang="en-US" altLang="zh-CN" sz="2100" b="1" dirty="0"/>
              <a:t>overfitting.</a:t>
            </a:r>
          </a:p>
          <a:p>
            <a:pPr algn="ctr"/>
            <a:r>
              <a:rPr lang="en-US" altLang="zh-CN" sz="2100" b="1" dirty="0"/>
              <a:t>The network inference ability is seriously limited.</a:t>
            </a:r>
            <a:endParaRPr lang="zh-CN" altLang="en-US" sz="2100" b="1" dirty="0"/>
          </a:p>
        </p:txBody>
      </p:sp>
      <p:sp>
        <p:nvSpPr>
          <p:cNvPr id="11" name="文本框 10"/>
          <p:cNvSpPr txBox="1"/>
          <p:nvPr/>
        </p:nvSpPr>
        <p:spPr>
          <a:xfrm>
            <a:off x="1925706" y="3703967"/>
            <a:ext cx="1512168" cy="253916"/>
          </a:xfrm>
          <a:prstGeom prst="rect">
            <a:avLst/>
          </a:prstGeom>
          <a:noFill/>
        </p:spPr>
        <p:txBody>
          <a:bodyPr wrap="square" rtlCol="0">
            <a:spAutoFit/>
          </a:bodyPr>
          <a:lstStyle/>
          <a:p>
            <a:r>
              <a:rPr lang="en-US" altLang="zh-CN" sz="1050" dirty="0">
                <a:solidFill>
                  <a:srgbClr val="ADADAD"/>
                </a:solidFill>
              </a:rPr>
              <a:t>Adjacency Matrix</a:t>
            </a:r>
            <a:endParaRPr lang="zh-CN" altLang="en-US" sz="1050" dirty="0">
              <a:solidFill>
                <a:srgbClr val="ADADAD"/>
              </a:solidFill>
            </a:endParaRPr>
          </a:p>
        </p:txBody>
      </p:sp>
      <p:sp>
        <p:nvSpPr>
          <p:cNvPr id="14" name="文本框 13"/>
          <p:cNvSpPr txBox="1"/>
          <p:nvPr/>
        </p:nvSpPr>
        <p:spPr>
          <a:xfrm>
            <a:off x="4614665" y="3703967"/>
            <a:ext cx="1674186" cy="253916"/>
          </a:xfrm>
          <a:prstGeom prst="rect">
            <a:avLst/>
          </a:prstGeom>
          <a:noFill/>
        </p:spPr>
        <p:txBody>
          <a:bodyPr wrap="square" rtlCol="0">
            <a:spAutoFit/>
          </a:bodyPr>
          <a:lstStyle/>
          <a:p>
            <a:r>
              <a:rPr lang="en-US" altLang="zh-CN" sz="1050" dirty="0">
                <a:solidFill>
                  <a:srgbClr val="ADADAD"/>
                </a:solidFill>
              </a:rPr>
              <a:t>Embedding Matrix</a:t>
            </a:r>
            <a:endParaRPr lang="zh-CN" altLang="en-US" sz="1050" dirty="0">
              <a:solidFill>
                <a:srgbClr val="ADADAD"/>
              </a:solidFill>
            </a:endParaRPr>
          </a:p>
        </p:txBody>
      </p:sp>
      <p:sp>
        <p:nvSpPr>
          <p:cNvPr id="9" name="圆角矩形 8"/>
          <p:cNvSpPr/>
          <p:nvPr/>
        </p:nvSpPr>
        <p:spPr>
          <a:xfrm>
            <a:off x="2093011" y="1152392"/>
            <a:ext cx="5113943" cy="4474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800" b="1" dirty="0">
                <a:solidFill>
                  <a:srgbClr val="00B0F0"/>
                </a:solidFill>
              </a:rPr>
              <a:t>Goal 1 </a:t>
            </a:r>
            <a:r>
              <a:rPr lang="en-US" altLang="zh-CN" sz="1800" b="1" dirty="0"/>
              <a:t>Reconstruct the original network</a:t>
            </a:r>
            <a:endParaRPr lang="zh-CN" altLang="en-US" sz="1800" b="1" i="1" dirty="0"/>
          </a:p>
        </p:txBody>
      </p:sp>
      <p:sp>
        <p:nvSpPr>
          <p:cNvPr id="10" name="Shape 60">
            <a:extLst>
              <a:ext uri="{FF2B5EF4-FFF2-40B4-BE49-F238E27FC236}">
                <a16:creationId xmlns:a16="http://schemas.microsoft.com/office/drawing/2014/main" id="{3D209F91-D4B2-7248-9114-7FA5EA515A1D}"/>
              </a:ext>
            </a:extLst>
          </p:cNvPr>
          <p:cNvSpPr txBox="1">
            <a:spLocks noGrp="1"/>
          </p:cNvSpPr>
          <p:nvPr>
            <p:ph type="title"/>
          </p:nvPr>
        </p:nvSpPr>
        <p:spPr>
          <a:xfrm>
            <a:off x="311700" y="246325"/>
            <a:ext cx="8520600" cy="572700"/>
          </a:xfrm>
          <a:prstGeom prst="rect">
            <a:avLst/>
          </a:prstGeom>
        </p:spPr>
        <p:txBody>
          <a:bodyPr spcFirstLastPara="1" wrap="square" lIns="91425" tIns="91425" rIns="91425" bIns="91425" anchor="t" anchorCtr="0">
            <a:noAutofit/>
          </a:bodyPr>
          <a:lstStyle/>
          <a:p>
            <a:pPr lvl="0"/>
            <a:r>
              <a:rPr lang="en-US" dirty="0">
                <a:solidFill>
                  <a:schemeClr val="tx1"/>
                </a:solidFill>
              </a:rPr>
              <a:t>Network Embedding</a:t>
            </a:r>
          </a:p>
        </p:txBody>
      </p:sp>
    </p:spTree>
    <p:extLst>
      <p:ext uri="{BB962C8B-B14F-4D97-AF65-F5344CB8AC3E}">
        <p14:creationId xmlns:p14="http://schemas.microsoft.com/office/powerpoint/2010/main" val="977759856"/>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2647" y="245849"/>
            <a:ext cx="8520600" cy="572700"/>
          </a:xfrm>
        </p:spPr>
        <p:txBody>
          <a:bodyPr/>
          <a:lstStyle/>
          <a:p>
            <a:r>
              <a:rPr lang="en-US" altLang="zh-CN" dirty="0" smtClean="0"/>
              <a:t>Section Summary</a:t>
            </a:r>
            <a:endParaRPr lang="zh-CN" alt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803" y="1067614"/>
            <a:ext cx="211455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本框 5"/>
          <p:cNvSpPr txBox="1"/>
          <p:nvPr/>
        </p:nvSpPr>
        <p:spPr>
          <a:xfrm>
            <a:off x="2743021" y="984678"/>
            <a:ext cx="2646294" cy="369332"/>
          </a:xfrm>
          <a:prstGeom prst="rect">
            <a:avLst/>
          </a:prstGeom>
          <a:noFill/>
        </p:spPr>
        <p:txBody>
          <a:bodyPr wrap="square" rtlCol="0">
            <a:spAutoFit/>
          </a:bodyPr>
          <a:lstStyle/>
          <a:p>
            <a:pPr algn="ctr"/>
            <a:r>
              <a:rPr lang="en-US" altLang="zh-CN" sz="1800" b="1" dirty="0">
                <a:solidFill>
                  <a:srgbClr val="ADADAD"/>
                </a:solidFill>
              </a:rPr>
              <a:t>Nodes &amp; Links</a:t>
            </a:r>
            <a:endParaRPr lang="zh-CN" altLang="en-US" sz="1800" b="1" dirty="0">
              <a:solidFill>
                <a:srgbClr val="ADADAD"/>
              </a:solidFill>
            </a:endParaRPr>
          </a:p>
        </p:txBody>
      </p:sp>
      <p:sp>
        <p:nvSpPr>
          <p:cNvPr id="7" name="文本框 6"/>
          <p:cNvSpPr txBox="1"/>
          <p:nvPr/>
        </p:nvSpPr>
        <p:spPr>
          <a:xfrm>
            <a:off x="2743021" y="1686756"/>
            <a:ext cx="2646294" cy="369332"/>
          </a:xfrm>
          <a:prstGeom prst="rect">
            <a:avLst/>
          </a:prstGeom>
          <a:noFill/>
        </p:spPr>
        <p:txBody>
          <a:bodyPr wrap="square" rtlCol="0">
            <a:spAutoFit/>
          </a:bodyPr>
          <a:lstStyle/>
          <a:p>
            <a:pPr algn="ctr"/>
            <a:r>
              <a:rPr lang="en-US" altLang="zh-CN" sz="1800" b="1" dirty="0">
                <a:solidFill>
                  <a:srgbClr val="ADADAD"/>
                </a:solidFill>
              </a:rPr>
              <a:t>Node Neighborhood</a:t>
            </a:r>
            <a:endParaRPr lang="zh-CN" altLang="en-US" sz="1800" b="1" dirty="0">
              <a:solidFill>
                <a:srgbClr val="ADADAD"/>
              </a:solidFill>
            </a:endParaRPr>
          </a:p>
        </p:txBody>
      </p:sp>
      <p:sp>
        <p:nvSpPr>
          <p:cNvPr id="8" name="文本框 7"/>
          <p:cNvSpPr txBox="1"/>
          <p:nvPr/>
        </p:nvSpPr>
        <p:spPr>
          <a:xfrm>
            <a:off x="2536067" y="3067828"/>
            <a:ext cx="3060202" cy="369332"/>
          </a:xfrm>
          <a:prstGeom prst="rect">
            <a:avLst/>
          </a:prstGeom>
          <a:noFill/>
        </p:spPr>
        <p:txBody>
          <a:bodyPr wrap="square" rtlCol="0">
            <a:spAutoFit/>
          </a:bodyPr>
          <a:lstStyle/>
          <a:p>
            <a:pPr algn="ctr"/>
            <a:r>
              <a:rPr lang="en-US" altLang="zh-CN" sz="1800" b="1" dirty="0">
                <a:solidFill>
                  <a:srgbClr val="ADADAD"/>
                </a:solidFill>
              </a:rPr>
              <a:t>Community Structures</a:t>
            </a:r>
            <a:endParaRPr lang="zh-CN" altLang="en-US" sz="1800" b="1" dirty="0">
              <a:solidFill>
                <a:srgbClr val="ADADAD"/>
              </a:solidFill>
            </a:endParaRPr>
          </a:p>
        </p:txBody>
      </p:sp>
      <p:sp>
        <p:nvSpPr>
          <p:cNvPr id="9" name="下箭头 8"/>
          <p:cNvSpPr/>
          <p:nvPr/>
        </p:nvSpPr>
        <p:spPr>
          <a:xfrm>
            <a:off x="3877147" y="1400829"/>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10" name="下箭头 9"/>
          <p:cNvSpPr/>
          <p:nvPr/>
        </p:nvSpPr>
        <p:spPr>
          <a:xfrm>
            <a:off x="3877147" y="2129549"/>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11" name="下箭头 10"/>
          <p:cNvSpPr/>
          <p:nvPr/>
        </p:nvSpPr>
        <p:spPr>
          <a:xfrm>
            <a:off x="3877147" y="2804985"/>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12" name="文本框 11"/>
          <p:cNvSpPr txBox="1"/>
          <p:nvPr/>
        </p:nvSpPr>
        <p:spPr>
          <a:xfrm>
            <a:off x="2797027" y="2388834"/>
            <a:ext cx="2646294" cy="369332"/>
          </a:xfrm>
          <a:prstGeom prst="rect">
            <a:avLst/>
          </a:prstGeom>
          <a:noFill/>
        </p:spPr>
        <p:txBody>
          <a:bodyPr wrap="square" rtlCol="0">
            <a:spAutoFit/>
          </a:bodyPr>
          <a:lstStyle/>
          <a:p>
            <a:pPr algn="ctr"/>
            <a:r>
              <a:rPr lang="en-US" altLang="zh-CN" sz="1800" b="1" dirty="0">
                <a:solidFill>
                  <a:srgbClr val="ADADAD"/>
                </a:solidFill>
              </a:rPr>
              <a:t>Pair-wise Proximity</a:t>
            </a:r>
            <a:endParaRPr lang="zh-CN" altLang="en-US" sz="1800" b="1" dirty="0">
              <a:solidFill>
                <a:srgbClr val="ADADAD"/>
              </a:solidFill>
            </a:endParaRPr>
          </a:p>
        </p:txBody>
      </p:sp>
      <p:sp>
        <p:nvSpPr>
          <p:cNvPr id="13" name="文本框 12"/>
          <p:cNvSpPr txBox="1"/>
          <p:nvPr/>
        </p:nvSpPr>
        <p:spPr>
          <a:xfrm>
            <a:off x="2536067" y="3746822"/>
            <a:ext cx="3060202" cy="369332"/>
          </a:xfrm>
          <a:prstGeom prst="rect">
            <a:avLst/>
          </a:prstGeom>
          <a:noFill/>
        </p:spPr>
        <p:txBody>
          <a:bodyPr wrap="square" rtlCol="0">
            <a:spAutoFit/>
          </a:bodyPr>
          <a:lstStyle/>
          <a:p>
            <a:pPr algn="ctr"/>
            <a:r>
              <a:rPr lang="en-US" altLang="zh-CN" sz="1800" b="1" dirty="0">
                <a:solidFill>
                  <a:srgbClr val="ADADAD"/>
                </a:solidFill>
              </a:rPr>
              <a:t>Hyper Edges</a:t>
            </a:r>
            <a:endParaRPr lang="zh-CN" altLang="en-US" sz="1800" b="1" dirty="0">
              <a:solidFill>
                <a:srgbClr val="ADADAD"/>
              </a:solidFill>
            </a:endParaRPr>
          </a:p>
        </p:txBody>
      </p:sp>
      <p:sp>
        <p:nvSpPr>
          <p:cNvPr id="14" name="下箭头 13"/>
          <p:cNvSpPr/>
          <p:nvPr/>
        </p:nvSpPr>
        <p:spPr>
          <a:xfrm>
            <a:off x="3877147" y="3483979"/>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15" name="文本框 14"/>
          <p:cNvSpPr txBox="1"/>
          <p:nvPr/>
        </p:nvSpPr>
        <p:spPr>
          <a:xfrm>
            <a:off x="2536067" y="4448900"/>
            <a:ext cx="3060202" cy="369332"/>
          </a:xfrm>
          <a:prstGeom prst="rect">
            <a:avLst/>
          </a:prstGeom>
          <a:noFill/>
        </p:spPr>
        <p:txBody>
          <a:bodyPr wrap="square" rtlCol="0">
            <a:spAutoFit/>
          </a:bodyPr>
          <a:lstStyle/>
          <a:p>
            <a:pPr algn="ctr"/>
            <a:r>
              <a:rPr lang="en-US" altLang="zh-CN" sz="1800" b="1" dirty="0">
                <a:solidFill>
                  <a:srgbClr val="ADADAD"/>
                </a:solidFill>
              </a:rPr>
              <a:t>Global Structure</a:t>
            </a:r>
            <a:endParaRPr lang="zh-CN" altLang="en-US" sz="1800" b="1" dirty="0">
              <a:solidFill>
                <a:srgbClr val="ADADAD"/>
              </a:solidFill>
            </a:endParaRPr>
          </a:p>
        </p:txBody>
      </p:sp>
      <p:sp>
        <p:nvSpPr>
          <p:cNvPr id="16" name="下箭头 15"/>
          <p:cNvSpPr/>
          <p:nvPr/>
        </p:nvSpPr>
        <p:spPr>
          <a:xfrm>
            <a:off x="3877147" y="4126682"/>
            <a:ext cx="32403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ADADAD"/>
              </a:solidFill>
            </a:endParaRPr>
          </a:p>
        </p:txBody>
      </p:sp>
      <p:sp>
        <p:nvSpPr>
          <p:cNvPr id="18" name="右大括号 17"/>
          <p:cNvSpPr/>
          <p:nvPr/>
        </p:nvSpPr>
        <p:spPr>
          <a:xfrm>
            <a:off x="5138058" y="1136952"/>
            <a:ext cx="458212" cy="3517296"/>
          </a:xfrm>
          <a:prstGeom prst="rightBrace">
            <a:avLst>
              <a:gd name="adj1" fmla="val 8333"/>
              <a:gd name="adj2" fmla="val 50688"/>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圆角矩形 18"/>
          <p:cNvSpPr/>
          <p:nvPr/>
        </p:nvSpPr>
        <p:spPr>
          <a:xfrm>
            <a:off x="5897167" y="1844780"/>
            <a:ext cx="2926080" cy="72872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2000" b="1" dirty="0" smtClean="0"/>
              <a:t>Network Characteristics</a:t>
            </a:r>
            <a:endParaRPr lang="zh-CN" altLang="en-US" sz="2000" b="1" dirty="0"/>
          </a:p>
        </p:txBody>
      </p:sp>
      <p:sp>
        <p:nvSpPr>
          <p:cNvPr id="20" name="圆角矩形 19"/>
          <p:cNvSpPr/>
          <p:nvPr/>
        </p:nvSpPr>
        <p:spPr>
          <a:xfrm>
            <a:off x="5897167" y="3119619"/>
            <a:ext cx="2926080" cy="72872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2000" b="1" dirty="0" smtClean="0"/>
              <a:t>Application Characteristics</a:t>
            </a:r>
            <a:endParaRPr lang="zh-CN" altLang="en-US" sz="2000" b="1" dirty="0"/>
          </a:p>
        </p:txBody>
      </p:sp>
    </p:spTree>
    <p:extLst>
      <p:ext uri="{BB962C8B-B14F-4D97-AF65-F5344CB8AC3E}">
        <p14:creationId xmlns:p14="http://schemas.microsoft.com/office/powerpoint/2010/main" val="90489997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311700" y="245849"/>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Outline</a:t>
            </a:r>
            <a:endParaRPr dirty="0"/>
          </a:p>
        </p:txBody>
      </p:sp>
      <p:sp>
        <p:nvSpPr>
          <p:cNvPr id="61" name="Shape 6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285750" lvl="0" indent="-285750">
              <a:spcAft>
                <a:spcPts val="1600"/>
              </a:spcAft>
              <a:buFont typeface="Arial" panose="020B0604020202020204" pitchFamily="34" charset="0"/>
              <a:buChar char="•"/>
            </a:pPr>
            <a:r>
              <a:rPr lang="en-US" altLang="zh-CN" b="1" dirty="0"/>
              <a:t>Structure-preserved network embedding</a:t>
            </a:r>
          </a:p>
          <a:p>
            <a:pPr marL="285750" lvl="0" indent="-285750">
              <a:spcAft>
                <a:spcPts val="1600"/>
              </a:spcAft>
              <a:buFont typeface="Arial" panose="020B0604020202020204" pitchFamily="34" charset="0"/>
              <a:buChar char="•"/>
            </a:pPr>
            <a:r>
              <a:rPr lang="en-US" altLang="zh-CN" b="1" dirty="0">
                <a:solidFill>
                  <a:srgbClr val="FFC000"/>
                </a:solidFill>
              </a:rPr>
              <a:t>Property-preserved network embedding</a:t>
            </a:r>
          </a:p>
          <a:p>
            <a:pPr marL="285750" lvl="0" indent="-285750">
              <a:spcAft>
                <a:spcPts val="1600"/>
              </a:spcAft>
              <a:buFont typeface="Arial" panose="020B0604020202020204" pitchFamily="34" charset="0"/>
              <a:buChar char="•"/>
            </a:pPr>
            <a:r>
              <a:rPr lang="en-US" altLang="zh-CN" b="1" dirty="0"/>
              <a:t>Dynamic network embedding</a:t>
            </a:r>
          </a:p>
        </p:txBody>
      </p:sp>
    </p:spTree>
    <p:extLst>
      <p:ext uri="{BB962C8B-B14F-4D97-AF65-F5344CB8AC3E}">
        <p14:creationId xmlns:p14="http://schemas.microsoft.com/office/powerpoint/2010/main" val="11409663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82</a:t>
            </a:fld>
            <a:endParaRPr lang="en-US" sz="1050" b="1" kern="1200">
              <a:solidFill>
                <a:srgbClr val="FFFFFF"/>
              </a:solidFill>
              <a:ea typeface="+mn-ea"/>
              <a:cs typeface="+mn-cs"/>
            </a:endParaRPr>
          </a:p>
        </p:txBody>
      </p:sp>
      <p:sp>
        <p:nvSpPr>
          <p:cNvPr id="21" name="标题 1"/>
          <p:cNvSpPr txBox="1">
            <a:spLocks/>
          </p:cNvSpPr>
          <p:nvPr/>
        </p:nvSpPr>
        <p:spPr>
          <a:xfrm>
            <a:off x="317551" y="84526"/>
            <a:ext cx="811869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altLang="zh-CN" sz="2800" b="1" dirty="0" smtClean="0">
                <a:latin typeface="微软雅黑" panose="020B0503020204020204" pitchFamily="34" charset="-122"/>
                <a:ea typeface="微软雅黑" panose="020B0503020204020204" pitchFamily="34" charset="-122"/>
              </a:rPr>
              <a:t>Why preserve network properties? </a:t>
            </a:r>
            <a:endParaRPr lang="en-US" altLang="zh-CN" sz="2800" b="1" dirty="0">
              <a:latin typeface="微软雅黑" panose="020B0503020204020204" pitchFamily="34" charset="-122"/>
              <a:ea typeface="微软雅黑" panose="020B0503020204020204" pitchFamily="34" charset="-122"/>
            </a:endParaRPr>
          </a:p>
        </p:txBody>
      </p:sp>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8558" y="1434532"/>
            <a:ext cx="1847151" cy="2995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图片 29">
            <a:extLst>
              <a:ext uri="{FF2B5EF4-FFF2-40B4-BE49-F238E27FC236}">
                <a16:creationId xmlns:a16="http://schemas.microsoft.com/office/drawing/2014/main" id="{9D8C4C15-3FEF-F249-9D9B-30D540BB3CCB}"/>
              </a:ext>
            </a:extLst>
          </p:cNvPr>
          <p:cNvPicPr>
            <a:picLocks noChangeAspect="1"/>
          </p:cNvPicPr>
          <p:nvPr/>
        </p:nvPicPr>
        <p:blipFill>
          <a:blip r:embed="rId4"/>
          <a:stretch>
            <a:fillRect/>
          </a:stretch>
        </p:blipFill>
        <p:spPr>
          <a:xfrm>
            <a:off x="5131971" y="1909970"/>
            <a:ext cx="2685440" cy="2044504"/>
          </a:xfrm>
          <a:prstGeom prst="rect">
            <a:avLst/>
          </a:prstGeom>
        </p:spPr>
      </p:pic>
      <p:sp>
        <p:nvSpPr>
          <p:cNvPr id="3" name="左右箭头 2"/>
          <p:cNvSpPr/>
          <p:nvPr/>
        </p:nvSpPr>
        <p:spPr>
          <a:xfrm>
            <a:off x="3279494" y="2863942"/>
            <a:ext cx="1648691" cy="136560"/>
          </a:xfrm>
          <a:prstGeom prst="lef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5" name="文本框 4"/>
          <p:cNvSpPr txBox="1"/>
          <p:nvPr/>
        </p:nvSpPr>
        <p:spPr>
          <a:xfrm>
            <a:off x="3242064" y="2410691"/>
            <a:ext cx="1723549" cy="369332"/>
          </a:xfrm>
          <a:prstGeom prst="rect">
            <a:avLst/>
          </a:prstGeom>
          <a:noFill/>
        </p:spPr>
        <p:txBody>
          <a:bodyPr wrap="none" rtlCol="0">
            <a:spAutoFit/>
          </a:bodyPr>
          <a:lstStyle/>
          <a:p>
            <a:r>
              <a:rPr lang="en-US" altLang="zh-CN" sz="1800" b="1" dirty="0" smtClean="0">
                <a:solidFill>
                  <a:schemeClr val="bg1">
                    <a:lumMod val="10000"/>
                    <a:lumOff val="90000"/>
                  </a:schemeClr>
                </a:solidFill>
              </a:rPr>
              <a:t>Heterogeneity</a:t>
            </a:r>
            <a:endParaRPr lang="zh-CN" altLang="en-US" b="1" dirty="0">
              <a:solidFill>
                <a:schemeClr val="bg1">
                  <a:lumMod val="10000"/>
                  <a:lumOff val="90000"/>
                </a:schemeClr>
              </a:solidFill>
            </a:endParaRPr>
          </a:p>
        </p:txBody>
      </p:sp>
    </p:spTree>
    <p:extLst>
      <p:ext uri="{BB962C8B-B14F-4D97-AF65-F5344CB8AC3E}">
        <p14:creationId xmlns:p14="http://schemas.microsoft.com/office/powerpoint/2010/main" val="4107582737"/>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83</a:t>
            </a:fld>
            <a:endParaRPr lang="en-US" sz="1050" b="1" kern="1200">
              <a:solidFill>
                <a:srgbClr val="FFFFFF"/>
              </a:solidFill>
              <a:ea typeface="+mn-ea"/>
              <a:cs typeface="+mn-cs"/>
            </a:endParaRPr>
          </a:p>
        </p:txBody>
      </p:sp>
      <p:sp>
        <p:nvSpPr>
          <p:cNvPr id="21" name="标题 1"/>
          <p:cNvSpPr txBox="1">
            <a:spLocks/>
          </p:cNvSpPr>
          <p:nvPr/>
        </p:nvSpPr>
        <p:spPr>
          <a:xfrm>
            <a:off x="317551" y="84526"/>
            <a:ext cx="811869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altLang="zh-CN" sz="2800" b="1" dirty="0" smtClean="0">
                <a:latin typeface="微软雅黑" panose="020B0503020204020204" pitchFamily="34" charset="-122"/>
                <a:ea typeface="微软雅黑" panose="020B0503020204020204" pitchFamily="34" charset="-122"/>
              </a:rPr>
              <a:t>Two important network properties</a:t>
            </a:r>
            <a:endParaRPr lang="en-US" altLang="zh-CN" sz="2800" b="1"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1727006" y="3419047"/>
            <a:ext cx="1706323" cy="400110"/>
          </a:xfrm>
          <a:prstGeom prst="rect">
            <a:avLst/>
          </a:prstGeom>
          <a:noFill/>
        </p:spPr>
        <p:txBody>
          <a:bodyPr wrap="square" rtlCol="0">
            <a:spAutoFit/>
          </a:bodyPr>
          <a:lstStyle/>
          <a:p>
            <a:pPr algn="ctr"/>
            <a:r>
              <a:rPr lang="en-US" altLang="zh-CN" sz="2000" b="1" dirty="0">
                <a:solidFill>
                  <a:srgbClr val="ADADAD"/>
                </a:solidFill>
              </a:rPr>
              <a:t>Transitivity</a:t>
            </a:r>
            <a:endParaRPr lang="zh-CN" altLang="en-US" sz="1600" b="1" dirty="0">
              <a:solidFill>
                <a:srgbClr val="ADADAD"/>
              </a:solidFill>
            </a:endParaRPr>
          </a:p>
        </p:txBody>
      </p:sp>
      <p:pic>
        <p:nvPicPr>
          <p:cNvPr id="15" name="图片 14"/>
          <p:cNvPicPr>
            <a:picLocks noChangeAspect="1"/>
          </p:cNvPicPr>
          <p:nvPr/>
        </p:nvPicPr>
        <p:blipFill>
          <a:blip r:embed="rId3"/>
          <a:stretch>
            <a:fillRect/>
          </a:stretch>
        </p:blipFill>
        <p:spPr>
          <a:xfrm>
            <a:off x="5207818" y="1484449"/>
            <a:ext cx="2025808" cy="1782198"/>
          </a:xfrm>
          <a:prstGeom prst="rect">
            <a:avLst/>
          </a:prstGeom>
        </p:spPr>
      </p:pic>
      <p:pic>
        <p:nvPicPr>
          <p:cNvPr id="2" name="图片 1"/>
          <p:cNvPicPr>
            <a:picLocks noChangeAspect="1"/>
          </p:cNvPicPr>
          <p:nvPr/>
        </p:nvPicPr>
        <p:blipFill>
          <a:blip r:embed="rId4"/>
          <a:stretch>
            <a:fillRect/>
          </a:stretch>
        </p:blipFill>
        <p:spPr>
          <a:xfrm>
            <a:off x="1574960" y="1676400"/>
            <a:ext cx="2010417" cy="1644887"/>
          </a:xfrm>
          <a:prstGeom prst="rect">
            <a:avLst/>
          </a:prstGeom>
        </p:spPr>
      </p:pic>
      <p:sp>
        <p:nvSpPr>
          <p:cNvPr id="23" name="文本框 22"/>
          <p:cNvSpPr txBox="1"/>
          <p:nvPr/>
        </p:nvSpPr>
        <p:spPr>
          <a:xfrm>
            <a:off x="5367560" y="3419047"/>
            <a:ext cx="1706323" cy="400110"/>
          </a:xfrm>
          <a:prstGeom prst="rect">
            <a:avLst/>
          </a:prstGeom>
          <a:noFill/>
        </p:spPr>
        <p:txBody>
          <a:bodyPr wrap="square" rtlCol="0">
            <a:spAutoFit/>
          </a:bodyPr>
          <a:lstStyle/>
          <a:p>
            <a:pPr algn="ctr"/>
            <a:r>
              <a:rPr lang="en-US" altLang="zh-CN" sz="2000" b="1" dirty="0" smtClean="0">
                <a:solidFill>
                  <a:srgbClr val="ADADAD"/>
                </a:solidFill>
              </a:rPr>
              <a:t>Uncertainty</a:t>
            </a:r>
            <a:endParaRPr lang="zh-CN" altLang="en-US" sz="1600" b="1" dirty="0">
              <a:solidFill>
                <a:srgbClr val="ADADAD"/>
              </a:solidFill>
            </a:endParaRPr>
          </a:p>
        </p:txBody>
      </p:sp>
    </p:spTree>
    <p:extLst>
      <p:ext uri="{BB962C8B-B14F-4D97-AF65-F5344CB8AC3E}">
        <p14:creationId xmlns:p14="http://schemas.microsoft.com/office/powerpoint/2010/main" val="3553156443"/>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84</a:t>
            </a:fld>
            <a:endParaRPr lang="en-US" sz="1050" b="1" kern="1200">
              <a:solidFill>
                <a:srgbClr val="FFFFFF"/>
              </a:solidFill>
              <a:ea typeface="+mn-ea"/>
              <a:cs typeface="+mn-cs"/>
            </a:endParaRPr>
          </a:p>
        </p:txBody>
      </p:sp>
      <p:sp>
        <p:nvSpPr>
          <p:cNvPr id="21" name="标题 1"/>
          <p:cNvSpPr txBox="1">
            <a:spLocks/>
          </p:cNvSpPr>
          <p:nvPr/>
        </p:nvSpPr>
        <p:spPr>
          <a:xfrm>
            <a:off x="317551" y="84526"/>
            <a:ext cx="811869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altLang="zh-CN" sz="2800" b="1" dirty="0" smtClean="0">
                <a:latin typeface="微软雅黑" panose="020B0503020204020204" pitchFamily="34" charset="-122"/>
                <a:ea typeface="微软雅黑" panose="020B0503020204020204" pitchFamily="34" charset="-122"/>
              </a:rPr>
              <a:t>Transitivity</a:t>
            </a:r>
            <a:endParaRPr lang="en-US" altLang="zh-CN" sz="2800" b="1" dirty="0">
              <a:latin typeface="微软雅黑" panose="020B0503020204020204" pitchFamily="34" charset="-122"/>
              <a:ea typeface="微软雅黑" panose="020B0503020204020204" pitchFamily="34" charset="-122"/>
            </a:endParaRPr>
          </a:p>
        </p:txBody>
      </p:sp>
      <p:sp>
        <p:nvSpPr>
          <p:cNvPr id="2" name="文本框 1"/>
          <p:cNvSpPr txBox="1"/>
          <p:nvPr/>
        </p:nvSpPr>
        <p:spPr>
          <a:xfrm>
            <a:off x="2681790" y="927935"/>
            <a:ext cx="3510390" cy="369332"/>
          </a:xfrm>
          <a:prstGeom prst="rect">
            <a:avLst/>
          </a:prstGeom>
          <a:noFill/>
        </p:spPr>
        <p:txBody>
          <a:bodyPr wrap="square" rtlCol="0">
            <a:spAutoFit/>
          </a:bodyPr>
          <a:lstStyle/>
          <a:p>
            <a:pPr algn="ctr"/>
            <a:r>
              <a:rPr lang="en-US" altLang="zh-CN" sz="1800" b="1" dirty="0">
                <a:solidFill>
                  <a:srgbClr val="ADADAD"/>
                </a:solidFill>
              </a:rPr>
              <a:t>The Transitivity Phenomenon</a:t>
            </a:r>
            <a:endParaRPr lang="zh-CN" altLang="en-US" sz="1800" b="1" dirty="0">
              <a:solidFill>
                <a:srgbClr val="ADADAD"/>
              </a:solidFill>
            </a:endParaRPr>
          </a:p>
        </p:txBody>
      </p:sp>
      <p:sp>
        <p:nvSpPr>
          <p:cNvPr id="7" name="流程图: 接点 6"/>
          <p:cNvSpPr/>
          <p:nvPr/>
        </p:nvSpPr>
        <p:spPr>
          <a:xfrm>
            <a:off x="2074572" y="2011823"/>
            <a:ext cx="342900" cy="342900"/>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t>B</a:t>
            </a:r>
            <a:endParaRPr lang="zh-CN" altLang="en-US" sz="1050" dirty="0"/>
          </a:p>
        </p:txBody>
      </p:sp>
      <p:sp>
        <p:nvSpPr>
          <p:cNvPr id="13" name="流程图: 接点 12"/>
          <p:cNvSpPr/>
          <p:nvPr/>
        </p:nvSpPr>
        <p:spPr>
          <a:xfrm>
            <a:off x="1480506" y="2875919"/>
            <a:ext cx="342900" cy="342900"/>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t>A</a:t>
            </a:r>
            <a:endParaRPr lang="zh-CN" altLang="en-US" sz="1050" dirty="0"/>
          </a:p>
        </p:txBody>
      </p:sp>
      <p:sp>
        <p:nvSpPr>
          <p:cNvPr id="16" name="流程图: 接点 15"/>
          <p:cNvSpPr/>
          <p:nvPr/>
        </p:nvSpPr>
        <p:spPr>
          <a:xfrm>
            <a:off x="2614632" y="2875919"/>
            <a:ext cx="342900" cy="342900"/>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t>C</a:t>
            </a:r>
            <a:endParaRPr lang="zh-CN" altLang="en-US" sz="1050" dirty="0"/>
          </a:p>
        </p:txBody>
      </p:sp>
      <p:cxnSp>
        <p:nvCxnSpPr>
          <p:cNvPr id="9" name="直接连接符 8"/>
          <p:cNvCxnSpPr>
            <a:stCxn id="7" idx="3"/>
            <a:endCxn id="13" idx="7"/>
          </p:cNvCxnSpPr>
          <p:nvPr/>
        </p:nvCxnSpPr>
        <p:spPr>
          <a:xfrm flipH="1">
            <a:off x="1773190" y="2304507"/>
            <a:ext cx="351599" cy="62162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7" idx="5"/>
            <a:endCxn id="16" idx="1"/>
          </p:cNvCxnSpPr>
          <p:nvPr/>
        </p:nvCxnSpPr>
        <p:spPr>
          <a:xfrm>
            <a:off x="2367256" y="2304507"/>
            <a:ext cx="297593" cy="62162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13" idx="6"/>
            <a:endCxn id="16" idx="2"/>
          </p:cNvCxnSpPr>
          <p:nvPr/>
        </p:nvCxnSpPr>
        <p:spPr>
          <a:xfrm>
            <a:off x="1823406" y="3047369"/>
            <a:ext cx="791226"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661388" y="1545636"/>
            <a:ext cx="1242138" cy="323165"/>
          </a:xfrm>
          <a:prstGeom prst="rect">
            <a:avLst/>
          </a:prstGeom>
          <a:noFill/>
        </p:spPr>
        <p:txBody>
          <a:bodyPr wrap="square" rtlCol="0">
            <a:spAutoFit/>
          </a:bodyPr>
          <a:lstStyle/>
          <a:p>
            <a:pPr algn="ctr"/>
            <a:r>
              <a:rPr lang="en-US" altLang="zh-CN" sz="1500" b="1" dirty="0">
                <a:solidFill>
                  <a:srgbClr val="FFC000"/>
                </a:solidFill>
              </a:rPr>
              <a:t>Network</a:t>
            </a:r>
            <a:endParaRPr lang="zh-CN" altLang="en-US" sz="1500" b="1" dirty="0">
              <a:solidFill>
                <a:srgbClr val="FFC000"/>
              </a:solidFill>
            </a:endParaRPr>
          </a:p>
        </p:txBody>
      </p:sp>
      <p:sp>
        <p:nvSpPr>
          <p:cNvPr id="22" name="文本框 21"/>
          <p:cNvSpPr txBox="1"/>
          <p:nvPr/>
        </p:nvSpPr>
        <p:spPr>
          <a:xfrm>
            <a:off x="4572000" y="1540344"/>
            <a:ext cx="2322258" cy="323165"/>
          </a:xfrm>
          <a:prstGeom prst="rect">
            <a:avLst/>
          </a:prstGeom>
          <a:noFill/>
        </p:spPr>
        <p:txBody>
          <a:bodyPr wrap="square" rtlCol="0">
            <a:spAutoFit/>
          </a:bodyPr>
          <a:lstStyle/>
          <a:p>
            <a:pPr algn="ctr"/>
            <a:r>
              <a:rPr lang="en-US" altLang="zh-CN" sz="1500" b="1" dirty="0">
                <a:solidFill>
                  <a:srgbClr val="FFC000"/>
                </a:solidFill>
              </a:rPr>
              <a:t>Embedding Space</a:t>
            </a:r>
            <a:endParaRPr lang="zh-CN" altLang="en-US" sz="1500" b="1" dirty="0">
              <a:solidFill>
                <a:srgbClr val="FFC000"/>
              </a:solidFill>
            </a:endParaRPr>
          </a:p>
        </p:txBody>
      </p:sp>
      <mc:AlternateContent xmlns:mc="http://schemas.openxmlformats.org/markup-compatibility/2006" xmlns:a14="http://schemas.microsoft.com/office/drawing/2010/main">
        <mc:Choice Requires="a14">
          <p:sp>
            <p:nvSpPr>
              <p:cNvPr id="23" name="矩形 22"/>
              <p:cNvSpPr/>
              <p:nvPr/>
            </p:nvSpPr>
            <p:spPr>
              <a:xfrm>
                <a:off x="4842030" y="2002713"/>
                <a:ext cx="3411321" cy="369332"/>
              </a:xfrm>
              <a:prstGeom prst="rect">
                <a:avLst/>
              </a:prstGeom>
            </p:spPr>
            <p:txBody>
              <a:bodyPr wrap="square">
                <a:spAutoFit/>
              </a:bodyPr>
              <a:lstStyle/>
              <a:p>
                <a:pPr lvl="1"/>
                <a14:m>
                  <m:oMathPara xmlns:m="http://schemas.openxmlformats.org/officeDocument/2006/math">
                    <m:oMathParaPr>
                      <m:jc m:val="center"/>
                    </m:oMathParaPr>
                    <m:oMath xmlns:m="http://schemas.openxmlformats.org/officeDocument/2006/math">
                      <m:r>
                        <a:rPr lang="en-US" altLang="zh-CN" sz="1800" i="1" smtClean="0">
                          <a:solidFill>
                            <a:srgbClr val="ADADAD"/>
                          </a:solidFill>
                          <a:latin typeface="Cambria Math" panose="02040503050406030204" pitchFamily="18" charset="0"/>
                          <a:cs typeface="Times New Roman" panose="02020603050405020304" pitchFamily="18" charset="0"/>
                        </a:rPr>
                        <m:t>𝐷</m:t>
                      </m:r>
                      <m:d>
                        <m:dPr>
                          <m:ctrlPr>
                            <a:rPr lang="en-US" altLang="zh-CN" sz="1800" i="1">
                              <a:solidFill>
                                <a:srgbClr val="ADADAD"/>
                              </a:solidFill>
                              <a:latin typeface="Cambria Math" panose="02040503050406030204" pitchFamily="18" charset="0"/>
                              <a:cs typeface="Times New Roman" panose="02020603050405020304" pitchFamily="18" charset="0"/>
                            </a:rPr>
                          </m:ctrlPr>
                        </m:dPr>
                        <m:e>
                          <m:r>
                            <a:rPr lang="en-US" altLang="zh-CN" sz="1800" i="1">
                              <a:solidFill>
                                <a:srgbClr val="ADADAD"/>
                              </a:solidFill>
                              <a:latin typeface="Cambria Math" panose="02040503050406030204" pitchFamily="18" charset="0"/>
                              <a:cs typeface="Times New Roman" panose="02020603050405020304" pitchFamily="18" charset="0"/>
                            </a:rPr>
                            <m:t>𝐴</m:t>
                          </m:r>
                          <m:r>
                            <a:rPr lang="en-US" altLang="zh-CN" sz="1800" i="1">
                              <a:solidFill>
                                <a:srgbClr val="ADADAD"/>
                              </a:solidFill>
                              <a:latin typeface="Cambria Math" panose="02040503050406030204" pitchFamily="18" charset="0"/>
                              <a:cs typeface="Times New Roman" panose="02020603050405020304" pitchFamily="18" charset="0"/>
                            </a:rPr>
                            <m:t>,</m:t>
                          </m:r>
                          <m:r>
                            <a:rPr lang="en-US" altLang="zh-CN" sz="1800" i="1">
                              <a:solidFill>
                                <a:srgbClr val="ADADAD"/>
                              </a:solidFill>
                              <a:latin typeface="Cambria Math" panose="02040503050406030204" pitchFamily="18" charset="0"/>
                              <a:cs typeface="Times New Roman" panose="02020603050405020304" pitchFamily="18" charset="0"/>
                            </a:rPr>
                            <m:t>𝐵</m:t>
                          </m:r>
                        </m:e>
                      </m:d>
                      <m:r>
                        <a:rPr lang="en-US" altLang="zh-CN" sz="1800" i="1">
                          <a:solidFill>
                            <a:srgbClr val="ADADAD"/>
                          </a:solidFill>
                          <a:latin typeface="Cambria Math" panose="02040503050406030204" pitchFamily="18" charset="0"/>
                          <a:cs typeface="Times New Roman" panose="02020603050405020304" pitchFamily="18" charset="0"/>
                        </a:rPr>
                        <m:t>+</m:t>
                      </m:r>
                      <m:r>
                        <a:rPr lang="en-US" altLang="zh-CN" sz="1800" i="1">
                          <a:solidFill>
                            <a:srgbClr val="ADADAD"/>
                          </a:solidFill>
                          <a:latin typeface="Cambria Math" panose="02040503050406030204" pitchFamily="18" charset="0"/>
                          <a:cs typeface="Times New Roman" panose="02020603050405020304" pitchFamily="18" charset="0"/>
                        </a:rPr>
                        <m:t>𝐷</m:t>
                      </m:r>
                      <m:d>
                        <m:dPr>
                          <m:ctrlPr>
                            <a:rPr lang="en-US" altLang="zh-CN" sz="1800" i="1">
                              <a:solidFill>
                                <a:srgbClr val="ADADAD"/>
                              </a:solidFill>
                              <a:latin typeface="Cambria Math" panose="02040503050406030204" pitchFamily="18" charset="0"/>
                              <a:cs typeface="Times New Roman" panose="02020603050405020304" pitchFamily="18" charset="0"/>
                            </a:rPr>
                          </m:ctrlPr>
                        </m:dPr>
                        <m:e>
                          <m:r>
                            <a:rPr lang="en-US" altLang="zh-CN" sz="1800" i="1">
                              <a:solidFill>
                                <a:srgbClr val="ADADAD"/>
                              </a:solidFill>
                              <a:latin typeface="Cambria Math" panose="02040503050406030204" pitchFamily="18" charset="0"/>
                              <a:cs typeface="Times New Roman" panose="02020603050405020304" pitchFamily="18" charset="0"/>
                            </a:rPr>
                            <m:t>𝐵</m:t>
                          </m:r>
                          <m:r>
                            <a:rPr lang="en-US" altLang="zh-CN" sz="1800" i="1">
                              <a:solidFill>
                                <a:srgbClr val="ADADAD"/>
                              </a:solidFill>
                              <a:latin typeface="Cambria Math" panose="02040503050406030204" pitchFamily="18" charset="0"/>
                              <a:cs typeface="Times New Roman" panose="02020603050405020304" pitchFamily="18" charset="0"/>
                            </a:rPr>
                            <m:t>,</m:t>
                          </m:r>
                          <m:r>
                            <a:rPr lang="en-US" altLang="zh-CN" sz="1800" i="1">
                              <a:solidFill>
                                <a:srgbClr val="ADADAD"/>
                              </a:solidFill>
                              <a:latin typeface="Cambria Math" panose="02040503050406030204" pitchFamily="18" charset="0"/>
                              <a:cs typeface="Times New Roman" panose="02020603050405020304" pitchFamily="18" charset="0"/>
                            </a:rPr>
                            <m:t>𝐶</m:t>
                          </m:r>
                        </m:e>
                      </m:d>
                      <m:r>
                        <a:rPr lang="en-US" altLang="zh-CN" sz="1800" i="1">
                          <a:solidFill>
                            <a:srgbClr val="ADADAD"/>
                          </a:solidFill>
                          <a:latin typeface="Cambria Math" panose="02040503050406030204" pitchFamily="18" charset="0"/>
                          <a:cs typeface="Times New Roman" panose="02020603050405020304" pitchFamily="18" charset="0"/>
                        </a:rPr>
                        <m:t>&gt;</m:t>
                      </m:r>
                      <m:r>
                        <a:rPr lang="en-US" altLang="zh-CN" sz="1800" i="1">
                          <a:solidFill>
                            <a:srgbClr val="ADADAD"/>
                          </a:solidFill>
                          <a:latin typeface="Cambria Math" panose="02040503050406030204" pitchFamily="18" charset="0"/>
                          <a:cs typeface="Times New Roman" panose="02020603050405020304" pitchFamily="18" charset="0"/>
                        </a:rPr>
                        <m:t>𝐷</m:t>
                      </m:r>
                      <m:r>
                        <a:rPr lang="en-US" altLang="zh-CN" sz="1800" i="1">
                          <a:solidFill>
                            <a:srgbClr val="ADADAD"/>
                          </a:solidFill>
                          <a:latin typeface="Cambria Math" panose="02040503050406030204" pitchFamily="18" charset="0"/>
                          <a:cs typeface="Times New Roman" panose="02020603050405020304" pitchFamily="18" charset="0"/>
                        </a:rPr>
                        <m:t>(</m:t>
                      </m:r>
                      <m:r>
                        <a:rPr lang="en-US" altLang="zh-CN" sz="1800" i="1">
                          <a:solidFill>
                            <a:srgbClr val="ADADAD"/>
                          </a:solidFill>
                          <a:latin typeface="Cambria Math" panose="02040503050406030204" pitchFamily="18" charset="0"/>
                          <a:cs typeface="Times New Roman" panose="02020603050405020304" pitchFamily="18" charset="0"/>
                        </a:rPr>
                        <m:t>𝐴</m:t>
                      </m:r>
                      <m:r>
                        <a:rPr lang="en-US" altLang="zh-CN" sz="1800" i="1">
                          <a:solidFill>
                            <a:srgbClr val="ADADAD"/>
                          </a:solidFill>
                          <a:latin typeface="Cambria Math" panose="02040503050406030204" pitchFamily="18" charset="0"/>
                          <a:cs typeface="Times New Roman" panose="02020603050405020304" pitchFamily="18" charset="0"/>
                        </a:rPr>
                        <m:t>,</m:t>
                      </m:r>
                      <m:r>
                        <a:rPr lang="en-US" altLang="zh-CN" sz="1800" i="1">
                          <a:solidFill>
                            <a:srgbClr val="ADADAD"/>
                          </a:solidFill>
                          <a:latin typeface="Cambria Math" panose="02040503050406030204" pitchFamily="18" charset="0"/>
                          <a:cs typeface="Times New Roman" panose="02020603050405020304" pitchFamily="18" charset="0"/>
                        </a:rPr>
                        <m:t>𝐶</m:t>
                      </m:r>
                      <m:r>
                        <a:rPr lang="en-US" altLang="zh-CN" sz="1800" i="1">
                          <a:solidFill>
                            <a:srgbClr val="ADADAD"/>
                          </a:solidFill>
                          <a:latin typeface="Cambria Math" panose="02040503050406030204" pitchFamily="18" charset="0"/>
                          <a:cs typeface="Times New Roman" panose="02020603050405020304" pitchFamily="18" charset="0"/>
                        </a:rPr>
                        <m:t>)</m:t>
                      </m:r>
                    </m:oMath>
                  </m:oMathPara>
                </a14:m>
                <a:endParaRPr lang="en-US" altLang="zh-CN" sz="1800" dirty="0">
                  <a:solidFill>
                    <a:srgbClr val="ADADAD"/>
                  </a:solidFill>
                  <a:latin typeface="Helvetica" pitchFamily="34" charset="0"/>
                  <a:cs typeface="Helvetica" pitchFamily="34"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4842030" y="2002713"/>
                <a:ext cx="3411321" cy="369332"/>
              </a:xfrm>
              <a:prstGeom prst="rect">
                <a:avLst/>
              </a:prstGeom>
              <a:blipFill>
                <a:blip r:embed="rId3"/>
                <a:stretch>
                  <a:fillRect b="-13333"/>
                </a:stretch>
              </a:blipFill>
            </p:spPr>
            <p:txBody>
              <a:bodyPr/>
              <a:lstStyle/>
              <a:p>
                <a:r>
                  <a:rPr lang="zh-CN" altLang="en-US">
                    <a:noFill/>
                  </a:rPr>
                  <a:t> </a:t>
                </a:r>
              </a:p>
            </p:txBody>
          </p:sp>
        </mc:Fallback>
      </mc:AlternateContent>
      <p:cxnSp>
        <p:nvCxnSpPr>
          <p:cNvPr id="25" name="直接连接符 24"/>
          <p:cNvCxnSpPr/>
          <p:nvPr/>
        </p:nvCxnSpPr>
        <p:spPr>
          <a:xfrm>
            <a:off x="3281568" y="1506251"/>
            <a:ext cx="0" cy="1895502"/>
          </a:xfrm>
          <a:prstGeom prst="line">
            <a:avLst/>
          </a:prstGeom>
          <a:ln w="254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3464019" y="2005175"/>
            <a:ext cx="2191038" cy="307777"/>
          </a:xfrm>
          <a:prstGeom prst="rect">
            <a:avLst/>
          </a:prstGeom>
          <a:noFill/>
        </p:spPr>
        <p:txBody>
          <a:bodyPr wrap="square" rtlCol="0">
            <a:spAutoFit/>
          </a:bodyPr>
          <a:lstStyle/>
          <a:p>
            <a:r>
              <a:rPr lang="en-US" altLang="zh-CN" b="1" dirty="0">
                <a:solidFill>
                  <a:srgbClr val="ADADAD"/>
                </a:solidFill>
              </a:rPr>
              <a:t>Triangle Inequality:</a:t>
            </a:r>
            <a:endParaRPr lang="zh-CN" altLang="en-US" b="1" dirty="0">
              <a:solidFill>
                <a:srgbClr val="ADADAD"/>
              </a:solidFill>
            </a:endParaRPr>
          </a:p>
        </p:txBody>
      </p:sp>
      <p:sp>
        <p:nvSpPr>
          <p:cNvPr id="27" name="矩形 26"/>
          <p:cNvSpPr/>
          <p:nvPr/>
        </p:nvSpPr>
        <p:spPr>
          <a:xfrm>
            <a:off x="3475698" y="2579887"/>
            <a:ext cx="5108156" cy="523220"/>
          </a:xfrm>
          <a:prstGeom prst="rect">
            <a:avLst/>
          </a:prstGeom>
        </p:spPr>
        <p:txBody>
          <a:bodyPr wrap="square">
            <a:spAutoFit/>
          </a:bodyPr>
          <a:lstStyle/>
          <a:p>
            <a:r>
              <a:rPr lang="en-US" altLang="zh-CN" b="1" i="1" dirty="0">
                <a:solidFill>
                  <a:srgbClr val="ADADAD"/>
                </a:solidFill>
                <a:latin typeface="Helvetica" panose="020B0604020202020204" pitchFamily="34" charset="0"/>
                <a:cs typeface="Helvetica" panose="020B0604020202020204" pitchFamily="34" charset="0"/>
              </a:rPr>
              <a:t>A</a:t>
            </a:r>
            <a:r>
              <a:rPr lang="en-US" altLang="zh-CN" dirty="0">
                <a:solidFill>
                  <a:schemeClr val="bg2">
                    <a:lumMod val="25000"/>
                  </a:schemeClr>
                </a:solidFill>
                <a:latin typeface="Helvetica" panose="020B0604020202020204" pitchFamily="34" charset="0"/>
                <a:cs typeface="Helvetica" panose="020B0604020202020204" pitchFamily="34" charset="0"/>
              </a:rPr>
              <a:t> </a:t>
            </a:r>
            <a:r>
              <a:rPr lang="en-US" altLang="zh-CN" dirty="0">
                <a:solidFill>
                  <a:srgbClr val="FFC000"/>
                </a:solidFill>
                <a:latin typeface="Helvetica" panose="020B0604020202020204" pitchFamily="34" charset="0"/>
                <a:cs typeface="Helvetica" panose="020B0604020202020204" pitchFamily="34" charset="0"/>
              </a:rPr>
              <a:t>close </a:t>
            </a:r>
            <a:r>
              <a:rPr lang="en-US" altLang="zh-CN" dirty="0">
                <a:solidFill>
                  <a:srgbClr val="ADADAD"/>
                </a:solidFill>
                <a:latin typeface="Helvetica" panose="020B0604020202020204" pitchFamily="34" charset="0"/>
                <a:cs typeface="Helvetica" panose="020B0604020202020204" pitchFamily="34" charset="0"/>
              </a:rPr>
              <a:t>to </a:t>
            </a:r>
            <a:r>
              <a:rPr lang="en-US" altLang="zh-CN" b="1" i="1" dirty="0">
                <a:solidFill>
                  <a:srgbClr val="ADADAD"/>
                </a:solidFill>
                <a:latin typeface="Helvetica" panose="020B0604020202020204" pitchFamily="34" charset="0"/>
                <a:cs typeface="Helvetica" panose="020B0604020202020204" pitchFamily="34" charset="0"/>
              </a:rPr>
              <a:t>B</a:t>
            </a:r>
            <a:r>
              <a:rPr lang="en-US" altLang="zh-CN" dirty="0">
                <a:solidFill>
                  <a:srgbClr val="ADADAD"/>
                </a:solidFill>
                <a:latin typeface="Helvetica" panose="020B0604020202020204" pitchFamily="34" charset="0"/>
                <a:cs typeface="Helvetica" panose="020B0604020202020204" pitchFamily="34" charset="0"/>
              </a:rPr>
              <a:t>, </a:t>
            </a:r>
            <a:r>
              <a:rPr lang="en-US" altLang="zh-CN" b="1" i="1" dirty="0">
                <a:solidFill>
                  <a:srgbClr val="ADADAD"/>
                </a:solidFill>
                <a:latin typeface="Helvetica" panose="020B0604020202020204" pitchFamily="34" charset="0"/>
                <a:cs typeface="Helvetica" panose="020B0604020202020204" pitchFamily="34" charset="0"/>
              </a:rPr>
              <a:t>B</a:t>
            </a:r>
            <a:r>
              <a:rPr lang="en-US" altLang="zh-CN" dirty="0">
                <a:solidFill>
                  <a:schemeClr val="bg2">
                    <a:lumMod val="25000"/>
                  </a:schemeClr>
                </a:solidFill>
                <a:latin typeface="Helvetica" panose="020B0604020202020204" pitchFamily="34" charset="0"/>
                <a:cs typeface="Helvetica" panose="020B0604020202020204" pitchFamily="34" charset="0"/>
              </a:rPr>
              <a:t> </a:t>
            </a:r>
            <a:r>
              <a:rPr lang="en-US" altLang="zh-CN" dirty="0">
                <a:solidFill>
                  <a:srgbClr val="FFC000"/>
                </a:solidFill>
                <a:latin typeface="Helvetica" panose="020B0604020202020204" pitchFamily="34" charset="0"/>
                <a:cs typeface="Helvetica" panose="020B0604020202020204" pitchFamily="34" charset="0"/>
              </a:rPr>
              <a:t>close</a:t>
            </a:r>
            <a:r>
              <a:rPr lang="en-US" altLang="zh-CN" dirty="0">
                <a:solidFill>
                  <a:schemeClr val="bg2">
                    <a:lumMod val="25000"/>
                  </a:schemeClr>
                </a:solidFill>
                <a:latin typeface="Helvetica" panose="020B0604020202020204" pitchFamily="34" charset="0"/>
                <a:cs typeface="Helvetica" panose="020B0604020202020204" pitchFamily="34" charset="0"/>
              </a:rPr>
              <a:t> </a:t>
            </a:r>
            <a:r>
              <a:rPr lang="en-US" altLang="zh-CN" dirty="0">
                <a:solidFill>
                  <a:srgbClr val="ADADAD"/>
                </a:solidFill>
                <a:latin typeface="Helvetica" panose="020B0604020202020204" pitchFamily="34" charset="0"/>
                <a:cs typeface="Helvetica" panose="020B0604020202020204" pitchFamily="34" charset="0"/>
              </a:rPr>
              <a:t>to </a:t>
            </a:r>
            <a:r>
              <a:rPr lang="en-US" altLang="zh-CN" b="1" i="1" dirty="0">
                <a:solidFill>
                  <a:srgbClr val="ADADAD"/>
                </a:solidFill>
                <a:latin typeface="Helvetica" panose="020B0604020202020204" pitchFamily="34" charset="0"/>
                <a:cs typeface="Helvetica" panose="020B0604020202020204" pitchFamily="34" charset="0"/>
              </a:rPr>
              <a:t>C,  </a:t>
            </a:r>
            <a:r>
              <a:rPr lang="en-US" altLang="zh-CN" sz="2800" b="1" i="1" dirty="0">
                <a:solidFill>
                  <a:srgbClr val="ADADAD"/>
                </a:solidFill>
                <a:latin typeface="Helvetica" panose="020B0604020202020204" pitchFamily="34" charset="0"/>
                <a:cs typeface="Helvetica" panose="020B0604020202020204" pitchFamily="34" charset="0"/>
              </a:rPr>
              <a:t>→</a:t>
            </a:r>
            <a:r>
              <a:rPr lang="en-US" altLang="zh-CN" b="1" i="1" dirty="0">
                <a:solidFill>
                  <a:srgbClr val="ADADAD"/>
                </a:solidFill>
                <a:latin typeface="Helvetica" panose="020B0604020202020204" pitchFamily="34" charset="0"/>
                <a:cs typeface="Helvetica" panose="020B0604020202020204" pitchFamily="34" charset="0"/>
              </a:rPr>
              <a:t> A</a:t>
            </a:r>
            <a:r>
              <a:rPr lang="en-US" altLang="zh-CN" dirty="0">
                <a:solidFill>
                  <a:srgbClr val="ADADAD"/>
                </a:solidFill>
                <a:latin typeface="Helvetica" panose="020B0604020202020204" pitchFamily="34" charset="0"/>
                <a:cs typeface="Helvetica" panose="020B0604020202020204" pitchFamily="34" charset="0"/>
              </a:rPr>
              <a:t> relatively </a:t>
            </a:r>
            <a:r>
              <a:rPr lang="en-US" altLang="zh-CN" dirty="0">
                <a:solidFill>
                  <a:srgbClr val="FFC000"/>
                </a:solidFill>
                <a:latin typeface="Helvetica" panose="020B0604020202020204" pitchFamily="34" charset="0"/>
                <a:cs typeface="Helvetica" panose="020B0604020202020204" pitchFamily="34" charset="0"/>
              </a:rPr>
              <a:t>close</a:t>
            </a:r>
            <a:r>
              <a:rPr lang="en-US" altLang="zh-CN" dirty="0">
                <a:solidFill>
                  <a:schemeClr val="bg2">
                    <a:lumMod val="25000"/>
                  </a:schemeClr>
                </a:solidFill>
                <a:latin typeface="Helvetica" panose="020B0604020202020204" pitchFamily="34" charset="0"/>
                <a:cs typeface="Helvetica" panose="020B0604020202020204" pitchFamily="34" charset="0"/>
              </a:rPr>
              <a:t> </a:t>
            </a:r>
            <a:r>
              <a:rPr lang="en-US" altLang="zh-CN" dirty="0">
                <a:solidFill>
                  <a:srgbClr val="ADADAD"/>
                </a:solidFill>
                <a:latin typeface="Helvetica" panose="020B0604020202020204" pitchFamily="34" charset="0"/>
                <a:cs typeface="Helvetica" panose="020B0604020202020204" pitchFamily="34" charset="0"/>
              </a:rPr>
              <a:t>to </a:t>
            </a:r>
            <a:r>
              <a:rPr lang="en-US" altLang="zh-CN" b="1" i="1" dirty="0">
                <a:solidFill>
                  <a:srgbClr val="ADADAD"/>
                </a:solidFill>
                <a:latin typeface="Helvetica" panose="020B0604020202020204" pitchFamily="34" charset="0"/>
                <a:cs typeface="Helvetica" panose="020B0604020202020204" pitchFamily="34" charset="0"/>
              </a:rPr>
              <a:t>C </a:t>
            </a:r>
            <a:endParaRPr lang="zh-CN" altLang="en-US" dirty="0">
              <a:solidFill>
                <a:srgbClr val="ADADAD"/>
              </a:solidFill>
            </a:endParaRPr>
          </a:p>
        </p:txBody>
      </p:sp>
      <p:sp>
        <p:nvSpPr>
          <p:cNvPr id="28" name="下箭头 27"/>
          <p:cNvSpPr/>
          <p:nvPr/>
        </p:nvSpPr>
        <p:spPr>
          <a:xfrm>
            <a:off x="5481992" y="2419991"/>
            <a:ext cx="378042" cy="16302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9" name="圆角矩形 28"/>
          <p:cNvSpPr/>
          <p:nvPr/>
        </p:nvSpPr>
        <p:spPr>
          <a:xfrm>
            <a:off x="1480506" y="3820817"/>
            <a:ext cx="6547926" cy="594066"/>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800" b="1" dirty="0"/>
              <a:t>However, real network data is complex…</a:t>
            </a:r>
            <a:endParaRPr lang="zh-CN" altLang="en-US" sz="1800" b="1" dirty="0"/>
          </a:p>
        </p:txBody>
      </p:sp>
    </p:spTree>
    <p:extLst>
      <p:ext uri="{BB962C8B-B14F-4D97-AF65-F5344CB8AC3E}">
        <p14:creationId xmlns:p14="http://schemas.microsoft.com/office/powerpoint/2010/main" val="771610570"/>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85</a:t>
            </a:fld>
            <a:endParaRPr lang="en-US" sz="1050" b="1" kern="1200">
              <a:solidFill>
                <a:srgbClr val="FFFFFF"/>
              </a:solidFill>
              <a:ea typeface="+mn-ea"/>
              <a:cs typeface="+mn-cs"/>
            </a:endParaRPr>
          </a:p>
        </p:txBody>
      </p:sp>
      <p:sp>
        <p:nvSpPr>
          <p:cNvPr id="29" name="标题 1"/>
          <p:cNvSpPr txBox="1">
            <a:spLocks/>
          </p:cNvSpPr>
          <p:nvPr/>
        </p:nvSpPr>
        <p:spPr>
          <a:xfrm>
            <a:off x="317370" y="84291"/>
            <a:ext cx="68580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altLang="zh-CN" sz="2800" b="1" dirty="0">
                <a:latin typeface="微软雅黑" panose="020B0503020204020204" pitchFamily="34" charset="-122"/>
                <a:ea typeface="微软雅黑" panose="020B0503020204020204" pitchFamily="34" charset="-122"/>
              </a:rPr>
              <a:t>Non-transitivity </a:t>
            </a:r>
          </a:p>
        </p:txBody>
      </p:sp>
      <p:sp>
        <p:nvSpPr>
          <p:cNvPr id="28" name="文本框 27"/>
          <p:cNvSpPr txBox="1"/>
          <p:nvPr/>
        </p:nvSpPr>
        <p:spPr>
          <a:xfrm>
            <a:off x="1376142" y="847312"/>
            <a:ext cx="6251987" cy="369332"/>
          </a:xfrm>
          <a:prstGeom prst="rect">
            <a:avLst/>
          </a:prstGeom>
          <a:noFill/>
        </p:spPr>
        <p:txBody>
          <a:bodyPr wrap="square" rtlCol="0">
            <a:spAutoFit/>
          </a:bodyPr>
          <a:lstStyle/>
          <a:p>
            <a:pPr algn="ctr"/>
            <a:r>
              <a:rPr lang="en-US" altLang="zh-CN" sz="1800" b="1" dirty="0">
                <a:solidFill>
                  <a:srgbClr val="ADADAD"/>
                </a:solidFill>
              </a:rPr>
              <a:t>The Co-existence of </a:t>
            </a:r>
            <a:r>
              <a:rPr lang="en-US" altLang="zh-CN" sz="1800" b="1" i="1" dirty="0">
                <a:solidFill>
                  <a:srgbClr val="ADADAD"/>
                </a:solidFill>
              </a:rPr>
              <a:t>Transitivity</a:t>
            </a:r>
            <a:r>
              <a:rPr lang="en-US" altLang="zh-CN" sz="1800" b="1" dirty="0">
                <a:solidFill>
                  <a:srgbClr val="ADADAD"/>
                </a:solidFill>
              </a:rPr>
              <a:t> and </a:t>
            </a:r>
            <a:r>
              <a:rPr lang="en-US" altLang="zh-CN" sz="1800" b="1" i="1" dirty="0">
                <a:solidFill>
                  <a:srgbClr val="ADADAD"/>
                </a:solidFill>
              </a:rPr>
              <a:t>Non-transitivity </a:t>
            </a:r>
            <a:endParaRPr lang="zh-CN" altLang="en-US" sz="1800" b="1" i="1" dirty="0">
              <a:solidFill>
                <a:srgbClr val="ADADAD"/>
              </a:solidFill>
            </a:endParaRPr>
          </a:p>
        </p:txBody>
      </p:sp>
      <p:grpSp>
        <p:nvGrpSpPr>
          <p:cNvPr id="30" name="组合 29"/>
          <p:cNvGrpSpPr/>
          <p:nvPr/>
        </p:nvGrpSpPr>
        <p:grpSpPr>
          <a:xfrm>
            <a:off x="4922076" y="1936218"/>
            <a:ext cx="1067378" cy="721316"/>
            <a:chOff x="10747953" y="7045204"/>
            <a:chExt cx="1214865" cy="961755"/>
          </a:xfrm>
        </p:grpSpPr>
        <p:cxnSp>
          <p:nvCxnSpPr>
            <p:cNvPr id="31" name="直接连接符 30"/>
            <p:cNvCxnSpPr/>
            <p:nvPr/>
          </p:nvCxnSpPr>
          <p:spPr>
            <a:xfrm flipH="1">
              <a:off x="10747953" y="7045204"/>
              <a:ext cx="1214865" cy="96175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11241920" y="7404460"/>
              <a:ext cx="256563" cy="25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cxnSp>
        <p:nvCxnSpPr>
          <p:cNvPr id="33" name="直接连接符 32"/>
          <p:cNvCxnSpPr>
            <a:cxnSpLocks/>
          </p:cNvCxnSpPr>
          <p:nvPr/>
        </p:nvCxnSpPr>
        <p:spPr>
          <a:xfrm flipV="1">
            <a:off x="4923063" y="2855634"/>
            <a:ext cx="2098914" cy="3022"/>
          </a:xfrm>
          <a:prstGeom prst="line">
            <a:avLst/>
          </a:prstGeom>
          <a:ln w="38100">
            <a:solidFill>
              <a:schemeClr val="bg1">
                <a:lumMod val="10000"/>
                <a:lumOff val="9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6040736" y="2783696"/>
            <a:ext cx="174446" cy="148913"/>
            <a:chOff x="11771650" y="8161179"/>
            <a:chExt cx="198550" cy="198550"/>
          </a:xfrm>
        </p:grpSpPr>
        <p:cxnSp>
          <p:nvCxnSpPr>
            <p:cNvPr id="35" name="直接连接符 34"/>
            <p:cNvCxnSpPr/>
            <p:nvPr/>
          </p:nvCxnSpPr>
          <p:spPr>
            <a:xfrm rot="16200000" flipV="1">
              <a:off x="11786930" y="8149319"/>
              <a:ext cx="167989" cy="198550"/>
            </a:xfrm>
            <a:prstGeom prst="line">
              <a:avLst/>
            </a:prstGeom>
            <a:ln w="5715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11787794" y="8161179"/>
              <a:ext cx="167989" cy="198550"/>
            </a:xfrm>
            <a:prstGeom prst="line">
              <a:avLst/>
            </a:prstGeom>
            <a:ln w="57150">
              <a:solidFill>
                <a:srgbClr val="FF0000"/>
              </a:solidFill>
            </a:ln>
            <a:effectLst/>
          </p:spPr>
          <p:style>
            <a:lnRef idx="1">
              <a:schemeClr val="accent1"/>
            </a:lnRef>
            <a:fillRef idx="0">
              <a:schemeClr val="accent1"/>
            </a:fillRef>
            <a:effectRef idx="0">
              <a:schemeClr val="accent1"/>
            </a:effectRef>
            <a:fontRef idx="minor">
              <a:schemeClr val="tx1"/>
            </a:fontRef>
          </p:style>
        </p:cxnSp>
      </p:grpSp>
      <p:cxnSp>
        <p:nvCxnSpPr>
          <p:cNvPr id="37" name="直接连接符 36"/>
          <p:cNvCxnSpPr>
            <a:cxnSpLocks/>
          </p:cNvCxnSpPr>
          <p:nvPr/>
        </p:nvCxnSpPr>
        <p:spPr>
          <a:xfrm>
            <a:off x="6296858" y="1983794"/>
            <a:ext cx="825816" cy="72270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38"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91248" y="2530409"/>
            <a:ext cx="427981" cy="487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文本框 14"/>
          <p:cNvSpPr txBox="1"/>
          <p:nvPr/>
        </p:nvSpPr>
        <p:spPr>
          <a:xfrm>
            <a:off x="4931319" y="2095031"/>
            <a:ext cx="1460647" cy="307777"/>
          </a:xfrm>
          <a:prstGeom prst="rect">
            <a:avLst/>
          </a:prstGeom>
          <a:noFill/>
        </p:spPr>
        <p:txBody>
          <a:bodyPr wrap="square" rtlCol="0">
            <a:spAutoFit/>
          </a:bodyPr>
          <a:lstStyle/>
          <a:p>
            <a:r>
              <a:rPr lang="en-US" dirty="0" err="1">
                <a:solidFill>
                  <a:srgbClr val="ADADAD"/>
                </a:solidFill>
                <a:latin typeface="Helvetica" panose="020B0604020202020204" pitchFamily="34" charset="0"/>
                <a:cs typeface="Helvetica" panose="020B0604020202020204" pitchFamily="34" charset="0"/>
              </a:rPr>
              <a:t>Collegue</a:t>
            </a:r>
            <a:endParaRPr lang="en-US" dirty="0">
              <a:solidFill>
                <a:srgbClr val="ADADAD"/>
              </a:solidFill>
              <a:latin typeface="Helvetica" panose="020B0604020202020204" pitchFamily="34" charset="0"/>
              <a:cs typeface="Helvetica" panose="020B0604020202020204" pitchFamily="34" charset="0"/>
            </a:endParaRPr>
          </a:p>
        </p:txBody>
      </p:sp>
      <p:sp>
        <p:nvSpPr>
          <p:cNvPr id="40" name="矩形 39"/>
          <p:cNvSpPr/>
          <p:nvPr/>
        </p:nvSpPr>
        <p:spPr>
          <a:xfrm>
            <a:off x="4921380" y="1279680"/>
            <a:ext cx="1540807" cy="323165"/>
          </a:xfrm>
          <a:prstGeom prst="rect">
            <a:avLst/>
          </a:prstGeom>
        </p:spPr>
        <p:txBody>
          <a:bodyPr wrap="none">
            <a:spAutoFit/>
          </a:bodyPr>
          <a:lstStyle/>
          <a:p>
            <a:pPr lvl="1" algn="ctr"/>
            <a:r>
              <a:rPr lang="en-US" altLang="zh-CN" sz="1500" b="1" dirty="0">
                <a:solidFill>
                  <a:schemeClr val="tx1"/>
                </a:solidFill>
                <a:latin typeface="Helvetica" pitchFamily="34" charset="0"/>
                <a:cs typeface="Helvetica" pitchFamily="34" charset="0"/>
              </a:rPr>
              <a:t>Social network</a:t>
            </a:r>
          </a:p>
        </p:txBody>
      </p:sp>
      <p:sp>
        <p:nvSpPr>
          <p:cNvPr id="41" name="矩形 40"/>
          <p:cNvSpPr/>
          <p:nvPr/>
        </p:nvSpPr>
        <p:spPr>
          <a:xfrm>
            <a:off x="5206267" y="3240870"/>
            <a:ext cx="1716741" cy="323165"/>
          </a:xfrm>
          <a:prstGeom prst="rect">
            <a:avLst/>
          </a:prstGeom>
        </p:spPr>
        <p:txBody>
          <a:bodyPr wrap="square">
            <a:spAutoFit/>
          </a:bodyPr>
          <a:lstStyle/>
          <a:p>
            <a:pPr lvl="1" algn="ctr"/>
            <a:r>
              <a:rPr lang="en-US" altLang="zh-CN" sz="1500" b="1" dirty="0">
                <a:solidFill>
                  <a:schemeClr val="tx1"/>
                </a:solidFill>
                <a:latin typeface="Helvetica" pitchFamily="34" charset="0"/>
                <a:cs typeface="Helvetica" pitchFamily="34" charset="0"/>
              </a:rPr>
              <a:t>Word network</a:t>
            </a:r>
          </a:p>
        </p:txBody>
      </p:sp>
      <p:pic>
        <p:nvPicPr>
          <p:cNvPr id="42"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34690" y="1656720"/>
            <a:ext cx="427981" cy="487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91909" y="2564381"/>
            <a:ext cx="427981" cy="487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文本框 30"/>
          <p:cNvSpPr txBox="1"/>
          <p:nvPr/>
        </p:nvSpPr>
        <p:spPr>
          <a:xfrm>
            <a:off x="5806292" y="3564035"/>
            <a:ext cx="1173648" cy="307777"/>
          </a:xfrm>
          <a:prstGeom prst="rect">
            <a:avLst/>
          </a:prstGeom>
          <a:noFill/>
        </p:spPr>
        <p:txBody>
          <a:bodyPr wrap="square" rtlCol="0">
            <a:spAutoFit/>
          </a:bodyPr>
          <a:lstStyle/>
          <a:p>
            <a:r>
              <a:rPr lang="en-US" dirty="0">
                <a:solidFill>
                  <a:srgbClr val="ADADAD"/>
                </a:solidFill>
                <a:latin typeface="Helvetica" panose="020B0604020202020204" pitchFamily="34" charset="0"/>
                <a:cs typeface="Helvetica" panose="020B0604020202020204" pitchFamily="34" charset="0"/>
              </a:rPr>
              <a:t>Apple</a:t>
            </a:r>
          </a:p>
        </p:txBody>
      </p:sp>
      <p:sp>
        <p:nvSpPr>
          <p:cNvPr id="45" name="文本框 282"/>
          <p:cNvSpPr txBox="1"/>
          <p:nvPr/>
        </p:nvSpPr>
        <p:spPr>
          <a:xfrm>
            <a:off x="4869639" y="4105646"/>
            <a:ext cx="1915174" cy="307777"/>
          </a:xfrm>
          <a:prstGeom prst="rect">
            <a:avLst/>
          </a:prstGeom>
          <a:noFill/>
        </p:spPr>
        <p:txBody>
          <a:bodyPr wrap="square" rtlCol="0">
            <a:spAutoFit/>
          </a:bodyPr>
          <a:lstStyle/>
          <a:p>
            <a:r>
              <a:rPr lang="en-US" dirty="0">
                <a:solidFill>
                  <a:srgbClr val="ADADAD"/>
                </a:solidFill>
                <a:latin typeface="Helvetica" panose="020B0604020202020204" pitchFamily="34" charset="0"/>
                <a:cs typeface="Helvetica" panose="020B0604020202020204" pitchFamily="34" charset="0"/>
              </a:rPr>
              <a:t>Cellphone</a:t>
            </a:r>
          </a:p>
        </p:txBody>
      </p:sp>
      <p:sp>
        <p:nvSpPr>
          <p:cNvPr id="46" name="文本框 283"/>
          <p:cNvSpPr txBox="1"/>
          <p:nvPr/>
        </p:nvSpPr>
        <p:spPr>
          <a:xfrm>
            <a:off x="6433751" y="4099627"/>
            <a:ext cx="1915174" cy="307777"/>
          </a:xfrm>
          <a:prstGeom prst="rect">
            <a:avLst/>
          </a:prstGeom>
          <a:noFill/>
        </p:spPr>
        <p:txBody>
          <a:bodyPr wrap="square" rtlCol="0">
            <a:spAutoFit/>
          </a:bodyPr>
          <a:lstStyle/>
          <a:p>
            <a:r>
              <a:rPr lang="en-US" dirty="0">
                <a:solidFill>
                  <a:srgbClr val="ADADAD"/>
                </a:solidFill>
                <a:latin typeface="Helvetica" panose="020B0604020202020204" pitchFamily="34" charset="0"/>
                <a:cs typeface="Helvetica" panose="020B0604020202020204" pitchFamily="34" charset="0"/>
              </a:rPr>
              <a:t>Banana</a:t>
            </a:r>
          </a:p>
        </p:txBody>
      </p:sp>
      <p:cxnSp>
        <p:nvCxnSpPr>
          <p:cNvPr id="47" name="直接连接符 46"/>
          <p:cNvCxnSpPr>
            <a:cxnSpLocks/>
          </p:cNvCxnSpPr>
          <p:nvPr/>
        </p:nvCxnSpPr>
        <p:spPr>
          <a:xfrm flipH="1">
            <a:off x="5673879" y="3874005"/>
            <a:ext cx="363455" cy="27638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a:cxnSpLocks/>
          </p:cNvCxnSpPr>
          <p:nvPr/>
        </p:nvCxnSpPr>
        <p:spPr>
          <a:xfrm>
            <a:off x="6292438" y="3858317"/>
            <a:ext cx="401672" cy="28740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a:endCxn id="46" idx="1"/>
          </p:cNvCxnSpPr>
          <p:nvPr/>
        </p:nvCxnSpPr>
        <p:spPr>
          <a:xfrm flipV="1">
            <a:off x="6223658" y="4253516"/>
            <a:ext cx="210093" cy="19236"/>
          </a:xfrm>
          <a:prstGeom prst="line">
            <a:avLst/>
          </a:prstGeom>
          <a:ln w="38100">
            <a:solidFill>
              <a:schemeClr val="bg1">
                <a:lumMod val="10000"/>
                <a:lumOff val="9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0" name="组合 49"/>
          <p:cNvGrpSpPr/>
          <p:nvPr/>
        </p:nvGrpSpPr>
        <p:grpSpPr>
          <a:xfrm>
            <a:off x="6128652" y="4210419"/>
            <a:ext cx="174446" cy="148913"/>
            <a:chOff x="11771650" y="8161179"/>
            <a:chExt cx="198550" cy="198550"/>
          </a:xfrm>
        </p:grpSpPr>
        <p:cxnSp>
          <p:nvCxnSpPr>
            <p:cNvPr id="51" name="直接连接符 50"/>
            <p:cNvCxnSpPr/>
            <p:nvPr/>
          </p:nvCxnSpPr>
          <p:spPr>
            <a:xfrm rot="16200000" flipV="1">
              <a:off x="11786930" y="8149319"/>
              <a:ext cx="167989" cy="198550"/>
            </a:xfrm>
            <a:prstGeom prst="line">
              <a:avLst/>
            </a:prstGeom>
            <a:ln w="5715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11787794" y="8161179"/>
              <a:ext cx="167989" cy="198550"/>
            </a:xfrm>
            <a:prstGeom prst="line">
              <a:avLst/>
            </a:prstGeom>
            <a:ln w="57150">
              <a:solidFill>
                <a:srgbClr val="FF0000"/>
              </a:solidFill>
            </a:ln>
            <a:effectLst/>
          </p:spPr>
          <p:style>
            <a:lnRef idx="1">
              <a:schemeClr val="accent1"/>
            </a:lnRef>
            <a:fillRef idx="0">
              <a:schemeClr val="accent1"/>
            </a:fillRef>
            <a:effectRef idx="0">
              <a:schemeClr val="accent1"/>
            </a:effectRef>
            <a:fontRef idx="minor">
              <a:schemeClr val="tx1"/>
            </a:fontRef>
          </p:style>
        </p:cxnSp>
      </p:grpSp>
      <p:sp>
        <p:nvSpPr>
          <p:cNvPr id="53" name="矩形 52"/>
          <p:cNvSpPr/>
          <p:nvPr/>
        </p:nvSpPr>
        <p:spPr bwMode="auto">
          <a:xfrm>
            <a:off x="1591787" y="1363242"/>
            <a:ext cx="133904" cy="1143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buClrTx/>
            </a:pPr>
            <a:endParaRPr lang="en-US" sz="1350">
              <a:solidFill>
                <a:schemeClr val="tx1"/>
              </a:solidFill>
              <a:latin typeface="Arial" charset="0"/>
            </a:endParaRPr>
          </a:p>
        </p:txBody>
      </p:sp>
      <p:sp>
        <p:nvSpPr>
          <p:cNvPr id="54" name="矩形 53"/>
          <p:cNvSpPr/>
          <p:nvPr/>
        </p:nvSpPr>
        <p:spPr>
          <a:xfrm>
            <a:off x="6516226" y="2171838"/>
            <a:ext cx="337658" cy="221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grpSp>
        <p:nvGrpSpPr>
          <p:cNvPr id="55" name="组合 54"/>
          <p:cNvGrpSpPr/>
          <p:nvPr/>
        </p:nvGrpSpPr>
        <p:grpSpPr>
          <a:xfrm>
            <a:off x="1436658" y="1677830"/>
            <a:ext cx="2582832" cy="2532589"/>
            <a:chOff x="5897245" y="1569917"/>
            <a:chExt cx="2939720" cy="3376785"/>
          </a:xfrm>
        </p:grpSpPr>
        <p:pic>
          <p:nvPicPr>
            <p:cNvPr id="56" name="Picture 6" descr="D:\work2014\kdd14_2_17\1cat_gras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9360" y="3169864"/>
              <a:ext cx="998001" cy="6554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 descr="D:\work2014\kdd14_2_17\3cat_hous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6699" y="4087538"/>
              <a:ext cx="1179532" cy="655460"/>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直接连接符 57"/>
            <p:cNvCxnSpPr/>
            <p:nvPr/>
          </p:nvCxnSpPr>
          <p:spPr>
            <a:xfrm flipH="1" flipV="1">
              <a:off x="7466389" y="2742375"/>
              <a:ext cx="451378" cy="361865"/>
            </a:xfrm>
            <a:prstGeom prst="line">
              <a:avLst/>
            </a:prstGeom>
            <a:ln w="57150">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59" name="直接连接符 58"/>
            <p:cNvCxnSpPr>
              <a:endCxn id="57" idx="3"/>
            </p:cNvCxnSpPr>
            <p:nvPr/>
          </p:nvCxnSpPr>
          <p:spPr>
            <a:xfrm flipH="1">
              <a:off x="7816230" y="3825324"/>
              <a:ext cx="429134" cy="589943"/>
            </a:xfrm>
            <a:prstGeom prst="line">
              <a:avLst/>
            </a:prstGeom>
            <a:ln w="57150">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V="1">
              <a:off x="6921665" y="2742375"/>
              <a:ext cx="0" cy="1263222"/>
            </a:xfrm>
            <a:prstGeom prst="line">
              <a:avLst/>
            </a:prstGeom>
            <a:ln w="57150">
              <a:solidFill>
                <a:schemeClr val="tx2">
                  <a:lumMod val="60000"/>
                  <a:lumOff val="40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H="1" flipV="1">
              <a:off x="6826004" y="3239182"/>
              <a:ext cx="167989" cy="198550"/>
            </a:xfrm>
            <a:prstGeom prst="line">
              <a:avLst/>
            </a:prstGeom>
            <a:ln w="5715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6832207" y="3233455"/>
              <a:ext cx="167989" cy="198550"/>
            </a:xfrm>
            <a:prstGeom prst="line">
              <a:avLst/>
            </a:prstGeom>
            <a:ln w="57150">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63" name="圆角矩形 62"/>
            <p:cNvSpPr/>
            <p:nvPr/>
          </p:nvSpPr>
          <p:spPr>
            <a:xfrm>
              <a:off x="5949510" y="1569917"/>
              <a:ext cx="2887455" cy="3376785"/>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400">
                <a:solidFill>
                  <a:schemeClr val="tx1"/>
                </a:solidFill>
              </a:endParaRPr>
            </a:p>
          </p:txBody>
        </p:sp>
        <p:sp>
          <p:nvSpPr>
            <p:cNvPr id="64" name="TextBox 36"/>
            <p:cNvSpPr txBox="1"/>
            <p:nvPr/>
          </p:nvSpPr>
          <p:spPr>
            <a:xfrm>
              <a:off x="5897245" y="1836220"/>
              <a:ext cx="941964" cy="995144"/>
            </a:xfrm>
            <a:prstGeom prst="rect">
              <a:avLst/>
            </a:prstGeom>
            <a:noFill/>
          </p:spPr>
          <p:txBody>
            <a:bodyPr wrap="square" rtlCol="0">
              <a:spAutoFit/>
            </a:bodyPr>
            <a:lstStyle/>
            <a:p>
              <a:pPr algn="ctr">
                <a:lnSpc>
                  <a:spcPts val="1650"/>
                </a:lnSpc>
              </a:pPr>
              <a:r>
                <a:rPr lang="en-US" altLang="zh-CN" b="1" dirty="0">
                  <a:solidFill>
                    <a:srgbClr val="ADADAD"/>
                  </a:solidFill>
                </a:rPr>
                <a:t>A</a:t>
              </a:r>
            </a:p>
            <a:p>
              <a:pPr algn="ctr">
                <a:lnSpc>
                  <a:spcPts val="1650"/>
                </a:lnSpc>
              </a:pPr>
              <a:r>
                <a:rPr lang="en-US" altLang="zh-CN" dirty="0">
                  <a:solidFill>
                    <a:srgbClr val="ADADAD"/>
                  </a:solidFill>
                </a:rPr>
                <a:t>dog</a:t>
              </a:r>
            </a:p>
            <a:p>
              <a:pPr algn="ctr">
                <a:lnSpc>
                  <a:spcPts val="1650"/>
                </a:lnSpc>
              </a:pPr>
              <a:r>
                <a:rPr lang="en-US" altLang="zh-CN" dirty="0">
                  <a:solidFill>
                    <a:srgbClr val="ADADAD"/>
                  </a:solidFill>
                </a:rPr>
                <a:t>lawn</a:t>
              </a:r>
              <a:endParaRPr lang="zh-CN" altLang="en-US" dirty="0">
                <a:solidFill>
                  <a:srgbClr val="ADADAD"/>
                </a:solidFill>
              </a:endParaRPr>
            </a:p>
          </p:txBody>
        </p:sp>
        <p:sp>
          <p:nvSpPr>
            <p:cNvPr id="65" name="TextBox 37"/>
            <p:cNvSpPr txBox="1"/>
            <p:nvPr/>
          </p:nvSpPr>
          <p:spPr>
            <a:xfrm>
              <a:off x="6993184" y="3051640"/>
              <a:ext cx="846101" cy="995144"/>
            </a:xfrm>
            <a:prstGeom prst="rect">
              <a:avLst/>
            </a:prstGeom>
            <a:noFill/>
          </p:spPr>
          <p:txBody>
            <a:bodyPr wrap="square" rtlCol="0">
              <a:spAutoFit/>
            </a:bodyPr>
            <a:lstStyle/>
            <a:p>
              <a:pPr algn="ctr">
                <a:lnSpc>
                  <a:spcPts val="1650"/>
                </a:lnSpc>
              </a:pPr>
              <a:r>
                <a:rPr lang="en-US" altLang="zh-CN" b="1" dirty="0">
                  <a:solidFill>
                    <a:srgbClr val="ADADAD"/>
                  </a:solidFill>
                </a:rPr>
                <a:t>B</a:t>
              </a:r>
            </a:p>
            <a:p>
              <a:pPr algn="ctr">
                <a:lnSpc>
                  <a:spcPts val="1650"/>
                </a:lnSpc>
              </a:pPr>
              <a:r>
                <a:rPr lang="en-US" altLang="zh-CN" dirty="0">
                  <a:solidFill>
                    <a:srgbClr val="ADADAD"/>
                  </a:solidFill>
                </a:rPr>
                <a:t>cat</a:t>
              </a:r>
            </a:p>
            <a:p>
              <a:pPr algn="ctr">
                <a:lnSpc>
                  <a:spcPts val="1650"/>
                </a:lnSpc>
              </a:pPr>
              <a:r>
                <a:rPr lang="en-US" altLang="zh-CN" dirty="0">
                  <a:solidFill>
                    <a:srgbClr val="ADADAD"/>
                  </a:solidFill>
                </a:rPr>
                <a:t>lawn</a:t>
              </a:r>
              <a:endParaRPr lang="zh-CN" altLang="en-US" dirty="0">
                <a:solidFill>
                  <a:srgbClr val="ADADAD"/>
                </a:solidFill>
              </a:endParaRPr>
            </a:p>
          </p:txBody>
        </p:sp>
        <p:sp>
          <p:nvSpPr>
            <p:cNvPr id="66" name="TextBox 38"/>
            <p:cNvSpPr txBox="1"/>
            <p:nvPr/>
          </p:nvSpPr>
          <p:spPr>
            <a:xfrm>
              <a:off x="5911230" y="3896759"/>
              <a:ext cx="834401" cy="995144"/>
            </a:xfrm>
            <a:prstGeom prst="rect">
              <a:avLst/>
            </a:prstGeom>
            <a:noFill/>
          </p:spPr>
          <p:txBody>
            <a:bodyPr wrap="square" rtlCol="0">
              <a:spAutoFit/>
            </a:bodyPr>
            <a:lstStyle/>
            <a:p>
              <a:pPr algn="ctr">
                <a:lnSpc>
                  <a:spcPts val="1650"/>
                </a:lnSpc>
              </a:pPr>
              <a:r>
                <a:rPr lang="en-US" altLang="zh-CN" b="1" dirty="0">
                  <a:solidFill>
                    <a:srgbClr val="ADADAD"/>
                  </a:solidFill>
                </a:rPr>
                <a:t>C</a:t>
              </a:r>
            </a:p>
            <a:p>
              <a:pPr algn="ctr">
                <a:lnSpc>
                  <a:spcPts val="1650"/>
                </a:lnSpc>
              </a:pPr>
              <a:r>
                <a:rPr lang="en-US" altLang="zh-CN" dirty="0">
                  <a:solidFill>
                    <a:srgbClr val="ADADAD"/>
                  </a:solidFill>
                </a:rPr>
                <a:t>cat</a:t>
              </a:r>
            </a:p>
            <a:p>
              <a:pPr algn="ctr">
                <a:lnSpc>
                  <a:spcPts val="1650"/>
                </a:lnSpc>
              </a:pPr>
              <a:r>
                <a:rPr lang="en-US" altLang="zh-CN" dirty="0">
                  <a:solidFill>
                    <a:srgbClr val="ADADAD"/>
                  </a:solidFill>
                </a:rPr>
                <a:t>floor</a:t>
              </a:r>
              <a:endParaRPr lang="zh-CN" altLang="en-US" dirty="0">
                <a:solidFill>
                  <a:srgbClr val="ADADAD"/>
                </a:solidFill>
              </a:endParaRPr>
            </a:p>
          </p:txBody>
        </p:sp>
        <p:pic>
          <p:nvPicPr>
            <p:cNvPr id="67" name="Picture 3" descr="D:\work2014\kdd14_2_17\2dog_gras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0075" y="1964357"/>
              <a:ext cx="1306526" cy="661591"/>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文本框 278"/>
          <p:cNvSpPr txBox="1"/>
          <p:nvPr/>
        </p:nvSpPr>
        <p:spPr>
          <a:xfrm>
            <a:off x="6088202" y="2078691"/>
            <a:ext cx="1781343" cy="307777"/>
          </a:xfrm>
          <a:prstGeom prst="rect">
            <a:avLst/>
          </a:prstGeom>
          <a:noFill/>
        </p:spPr>
        <p:txBody>
          <a:bodyPr wrap="square" rtlCol="0">
            <a:spAutoFit/>
          </a:bodyPr>
          <a:lstStyle/>
          <a:p>
            <a:r>
              <a:rPr lang="en-US" dirty="0">
                <a:solidFill>
                  <a:srgbClr val="ADADAD"/>
                </a:solidFill>
                <a:latin typeface="Helvetica" panose="020B0604020202020204" pitchFamily="34" charset="0"/>
                <a:cs typeface="Helvetica" panose="020B0604020202020204" pitchFamily="34" charset="0"/>
              </a:rPr>
              <a:t>Classmate</a:t>
            </a:r>
          </a:p>
        </p:txBody>
      </p:sp>
      <p:sp>
        <p:nvSpPr>
          <p:cNvPr id="69" name="矩形 68"/>
          <p:cNvSpPr/>
          <p:nvPr/>
        </p:nvSpPr>
        <p:spPr>
          <a:xfrm>
            <a:off x="865801" y="1275606"/>
            <a:ext cx="3636335" cy="323165"/>
          </a:xfrm>
          <a:prstGeom prst="rect">
            <a:avLst/>
          </a:prstGeom>
        </p:spPr>
        <p:txBody>
          <a:bodyPr wrap="square">
            <a:spAutoFit/>
          </a:bodyPr>
          <a:lstStyle/>
          <a:p>
            <a:pPr lvl="1" algn="ctr"/>
            <a:r>
              <a:rPr lang="en-US" altLang="zh-CN" sz="1500" b="1" dirty="0">
                <a:solidFill>
                  <a:schemeClr val="tx1"/>
                </a:solidFill>
                <a:latin typeface="Helvetica" pitchFamily="34" charset="0"/>
                <a:cs typeface="Helvetica" pitchFamily="34" charset="0"/>
              </a:rPr>
              <a:t>Image network</a:t>
            </a:r>
          </a:p>
        </p:txBody>
      </p:sp>
      <p:cxnSp>
        <p:nvCxnSpPr>
          <p:cNvPr id="70" name="直接连接符 69"/>
          <p:cNvCxnSpPr/>
          <p:nvPr/>
        </p:nvCxnSpPr>
        <p:spPr>
          <a:xfrm>
            <a:off x="4139952" y="1275606"/>
            <a:ext cx="0" cy="3210536"/>
          </a:xfrm>
          <a:prstGeom prst="line">
            <a:avLst/>
          </a:prstGeom>
          <a:ln w="2540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71" name="直接连接符 70"/>
          <p:cNvCxnSpPr>
            <a:cxnSpLocks/>
          </p:cNvCxnSpPr>
          <p:nvPr/>
        </p:nvCxnSpPr>
        <p:spPr>
          <a:xfrm>
            <a:off x="4162000" y="3141140"/>
            <a:ext cx="3795965" cy="0"/>
          </a:xfrm>
          <a:prstGeom prst="line">
            <a:avLst/>
          </a:prstGeom>
          <a:ln w="2540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72" name="圆角矩形 71"/>
          <p:cNvSpPr/>
          <p:nvPr/>
        </p:nvSpPr>
        <p:spPr>
          <a:xfrm>
            <a:off x="946057" y="4539107"/>
            <a:ext cx="7294684" cy="428852"/>
          </a:xfrm>
          <a:prstGeom prst="roundRect">
            <a:avLst/>
          </a:prstGeom>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800" b="1" dirty="0"/>
              <a:t>How to incorporate non-transitivity in embedding space?</a:t>
            </a:r>
            <a:endParaRPr lang="zh-CN" altLang="en-US" sz="1800" b="1" dirty="0"/>
          </a:p>
        </p:txBody>
      </p:sp>
    </p:spTree>
    <p:extLst>
      <p:ext uri="{BB962C8B-B14F-4D97-AF65-F5344CB8AC3E}">
        <p14:creationId xmlns:p14="http://schemas.microsoft.com/office/powerpoint/2010/main" val="2144703911"/>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86</a:t>
            </a:fld>
            <a:endParaRPr lang="en-US" sz="1050" b="1" kern="1200">
              <a:solidFill>
                <a:srgbClr val="FFFFFF"/>
              </a:solidFill>
              <a:ea typeface="+mn-ea"/>
              <a:cs typeface="+mn-cs"/>
            </a:endParaRPr>
          </a:p>
        </p:txBody>
      </p:sp>
      <p:sp>
        <p:nvSpPr>
          <p:cNvPr id="81" name="流程图: 接点 80"/>
          <p:cNvSpPr/>
          <p:nvPr/>
        </p:nvSpPr>
        <p:spPr>
          <a:xfrm>
            <a:off x="2284884" y="1900128"/>
            <a:ext cx="342900" cy="342900"/>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rPr>
              <a:t>B</a:t>
            </a:r>
            <a:endParaRPr lang="zh-CN" altLang="en-US" sz="1050" dirty="0">
              <a:solidFill>
                <a:schemeClr val="tx1"/>
              </a:solidFill>
            </a:endParaRPr>
          </a:p>
        </p:txBody>
      </p:sp>
      <p:sp>
        <p:nvSpPr>
          <p:cNvPr id="82" name="流程图: 接点 81"/>
          <p:cNvSpPr/>
          <p:nvPr/>
        </p:nvSpPr>
        <p:spPr>
          <a:xfrm>
            <a:off x="1385646" y="3116475"/>
            <a:ext cx="342900" cy="342900"/>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rPr>
              <a:t>A</a:t>
            </a:r>
            <a:endParaRPr lang="zh-CN" altLang="en-US" sz="1050" dirty="0">
              <a:solidFill>
                <a:schemeClr val="tx1"/>
              </a:solidFill>
            </a:endParaRPr>
          </a:p>
        </p:txBody>
      </p:sp>
      <p:sp>
        <p:nvSpPr>
          <p:cNvPr id="83" name="流程图: 接点 82"/>
          <p:cNvSpPr/>
          <p:nvPr/>
        </p:nvSpPr>
        <p:spPr>
          <a:xfrm>
            <a:off x="3098603" y="3166691"/>
            <a:ext cx="342900" cy="342900"/>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rPr>
              <a:t>C</a:t>
            </a:r>
            <a:endParaRPr lang="zh-CN" altLang="en-US" sz="1050" dirty="0">
              <a:solidFill>
                <a:schemeClr val="tx1"/>
              </a:solidFill>
            </a:endParaRPr>
          </a:p>
        </p:txBody>
      </p:sp>
      <p:cxnSp>
        <p:nvCxnSpPr>
          <p:cNvPr id="84" name="直接连接符 83"/>
          <p:cNvCxnSpPr>
            <a:stCxn id="81" idx="3"/>
            <a:endCxn id="82" idx="7"/>
          </p:cNvCxnSpPr>
          <p:nvPr/>
        </p:nvCxnSpPr>
        <p:spPr>
          <a:xfrm flipH="1">
            <a:off x="1678330" y="2192812"/>
            <a:ext cx="656771" cy="973880"/>
          </a:xfrm>
          <a:prstGeom prst="line">
            <a:avLst/>
          </a:prstGeom>
          <a:ln w="25400">
            <a:solidFill>
              <a:schemeClr val="tx1"/>
            </a:solidFill>
            <a:headEnd type="arrow"/>
          </a:ln>
        </p:spPr>
        <p:style>
          <a:lnRef idx="1">
            <a:schemeClr val="accent1"/>
          </a:lnRef>
          <a:fillRef idx="0">
            <a:schemeClr val="accent1"/>
          </a:fillRef>
          <a:effectRef idx="0">
            <a:schemeClr val="accent1"/>
          </a:effectRef>
          <a:fontRef idx="minor">
            <a:schemeClr val="tx1"/>
          </a:fontRef>
        </p:style>
      </p:cxnSp>
      <p:cxnSp>
        <p:nvCxnSpPr>
          <p:cNvPr id="85" name="直接连接符 84"/>
          <p:cNvCxnSpPr>
            <a:stCxn id="81" idx="5"/>
            <a:endCxn id="83" idx="1"/>
          </p:cNvCxnSpPr>
          <p:nvPr/>
        </p:nvCxnSpPr>
        <p:spPr>
          <a:xfrm>
            <a:off x="2577568" y="2192812"/>
            <a:ext cx="571251" cy="1024096"/>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flipV="1">
            <a:off x="1745691" y="3256144"/>
            <a:ext cx="1331286" cy="9241"/>
          </a:xfrm>
          <a:prstGeom prst="line">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flipH="1">
            <a:off x="1744457" y="3352726"/>
            <a:ext cx="1331287" cy="0"/>
          </a:xfrm>
          <a:prstGeom prst="line">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2397717" y="3287290"/>
            <a:ext cx="130399" cy="1461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flipH="1">
            <a:off x="2389725" y="3289327"/>
            <a:ext cx="130399" cy="1461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624317" y="2991277"/>
            <a:ext cx="1571565" cy="276999"/>
          </a:xfrm>
          <a:prstGeom prst="rect">
            <a:avLst/>
          </a:prstGeom>
          <a:noFill/>
        </p:spPr>
        <p:txBody>
          <a:bodyPr wrap="square" rtlCol="0">
            <a:spAutoFit/>
          </a:bodyPr>
          <a:lstStyle/>
          <a:p>
            <a:pPr algn="ctr"/>
            <a:r>
              <a:rPr lang="en-US" altLang="zh-CN" sz="1200" dirty="0">
                <a:solidFill>
                  <a:schemeClr val="tx1"/>
                </a:solidFill>
              </a:rPr>
              <a:t>Forward Transitive</a:t>
            </a:r>
            <a:endParaRPr lang="zh-CN" altLang="en-US" sz="1200" dirty="0">
              <a:solidFill>
                <a:schemeClr val="tx1"/>
              </a:solidFill>
            </a:endParaRPr>
          </a:p>
        </p:txBody>
      </p:sp>
      <p:sp>
        <p:nvSpPr>
          <p:cNvPr id="90" name="文本框 89"/>
          <p:cNvSpPr txBox="1"/>
          <p:nvPr/>
        </p:nvSpPr>
        <p:spPr>
          <a:xfrm>
            <a:off x="1571817" y="3394272"/>
            <a:ext cx="1782198" cy="276999"/>
          </a:xfrm>
          <a:prstGeom prst="rect">
            <a:avLst/>
          </a:prstGeom>
          <a:noFill/>
        </p:spPr>
        <p:txBody>
          <a:bodyPr wrap="square" rtlCol="0">
            <a:spAutoFit/>
          </a:bodyPr>
          <a:lstStyle/>
          <a:p>
            <a:pPr algn="ctr"/>
            <a:r>
              <a:rPr lang="en-US" altLang="zh-CN" sz="1200" dirty="0">
                <a:solidFill>
                  <a:schemeClr val="tx1"/>
                </a:solidFill>
              </a:rPr>
              <a:t>Backward Transitive</a:t>
            </a:r>
            <a:endParaRPr lang="zh-CN" altLang="en-US" sz="1200" dirty="0">
              <a:solidFill>
                <a:schemeClr val="tx1"/>
              </a:solidFill>
            </a:endParaRPr>
          </a:p>
        </p:txBody>
      </p:sp>
      <p:sp>
        <p:nvSpPr>
          <p:cNvPr id="19" name="文本框 18"/>
          <p:cNvSpPr txBox="1"/>
          <p:nvPr/>
        </p:nvSpPr>
        <p:spPr>
          <a:xfrm>
            <a:off x="1925648" y="1532297"/>
            <a:ext cx="1728192" cy="253916"/>
          </a:xfrm>
          <a:prstGeom prst="rect">
            <a:avLst/>
          </a:prstGeom>
          <a:noFill/>
        </p:spPr>
        <p:txBody>
          <a:bodyPr wrap="square" rtlCol="0">
            <a:spAutoFit/>
          </a:bodyPr>
          <a:lstStyle/>
          <a:p>
            <a:r>
              <a:rPr lang="en-US" altLang="zh-CN" sz="1050" dirty="0">
                <a:solidFill>
                  <a:schemeClr val="tx1"/>
                </a:solidFill>
              </a:rPr>
              <a:t>Directed Network</a:t>
            </a:r>
            <a:endParaRPr lang="zh-CN" altLang="en-US" sz="1050" dirty="0">
              <a:solidFill>
                <a:schemeClr val="tx1"/>
              </a:solidFill>
            </a:endParaRPr>
          </a:p>
        </p:txBody>
      </p:sp>
      <p:pic>
        <p:nvPicPr>
          <p:cNvPr id="95" name="图片 9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786" y="1829819"/>
            <a:ext cx="2126357" cy="1594768"/>
          </a:xfrm>
          <a:prstGeom prst="rect">
            <a:avLst/>
          </a:prstGeom>
        </p:spPr>
      </p:pic>
      <p:pic>
        <p:nvPicPr>
          <p:cNvPr id="96" name="图片 9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3840" y="1829818"/>
            <a:ext cx="2125126" cy="1593845"/>
          </a:xfrm>
          <a:prstGeom prst="rect">
            <a:avLst/>
          </a:prstGeom>
        </p:spPr>
      </p:pic>
      <p:sp>
        <p:nvSpPr>
          <p:cNvPr id="97" name="文本框 96"/>
          <p:cNvSpPr txBox="1"/>
          <p:nvPr/>
        </p:nvSpPr>
        <p:spPr>
          <a:xfrm>
            <a:off x="5050992" y="2153534"/>
            <a:ext cx="869935" cy="253916"/>
          </a:xfrm>
          <a:prstGeom prst="rect">
            <a:avLst/>
          </a:prstGeom>
          <a:noFill/>
        </p:spPr>
        <p:txBody>
          <a:bodyPr wrap="square" rtlCol="0">
            <a:spAutoFit/>
          </a:bodyPr>
          <a:lstStyle/>
          <a:p>
            <a:pPr algn="ctr"/>
            <a:r>
              <a:rPr lang="en-US" altLang="zh-CN" sz="1050" b="1" dirty="0">
                <a:solidFill>
                  <a:schemeClr val="tx1"/>
                </a:solidFill>
              </a:rPr>
              <a:t>Forward</a:t>
            </a:r>
            <a:endParaRPr lang="zh-CN" altLang="en-US" sz="1050" b="1" dirty="0">
              <a:solidFill>
                <a:schemeClr val="tx1"/>
              </a:solidFill>
            </a:endParaRPr>
          </a:p>
        </p:txBody>
      </p:sp>
      <p:cxnSp>
        <p:nvCxnSpPr>
          <p:cNvPr id="98" name="直接箭头连接符 97"/>
          <p:cNvCxnSpPr>
            <a:stCxn id="97" idx="1"/>
          </p:cNvCxnSpPr>
          <p:nvPr/>
        </p:nvCxnSpPr>
        <p:spPr>
          <a:xfrm flipH="1" flipV="1">
            <a:off x="4595143" y="2055257"/>
            <a:ext cx="455849" cy="2367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9" name="直接箭头连接符 98"/>
          <p:cNvCxnSpPr>
            <a:stCxn id="97" idx="3"/>
          </p:cNvCxnSpPr>
          <p:nvPr/>
        </p:nvCxnSpPr>
        <p:spPr>
          <a:xfrm flipV="1">
            <a:off x="5920926" y="2069384"/>
            <a:ext cx="681723" cy="2226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4950042" y="2644161"/>
            <a:ext cx="1033177" cy="253916"/>
          </a:xfrm>
          <a:prstGeom prst="rect">
            <a:avLst/>
          </a:prstGeom>
          <a:noFill/>
        </p:spPr>
        <p:txBody>
          <a:bodyPr wrap="square" rtlCol="0">
            <a:spAutoFit/>
          </a:bodyPr>
          <a:lstStyle/>
          <a:p>
            <a:pPr algn="ctr"/>
            <a:r>
              <a:rPr lang="en-US" altLang="zh-CN" sz="1050" b="1" dirty="0">
                <a:solidFill>
                  <a:schemeClr val="tx1"/>
                </a:solidFill>
              </a:rPr>
              <a:t>Backward</a:t>
            </a:r>
            <a:endParaRPr lang="zh-CN" altLang="en-US" sz="1050" b="1" dirty="0">
              <a:solidFill>
                <a:schemeClr val="tx1"/>
              </a:solidFill>
            </a:endParaRPr>
          </a:p>
        </p:txBody>
      </p:sp>
      <p:cxnSp>
        <p:nvCxnSpPr>
          <p:cNvPr id="101" name="直接箭头连接符 100"/>
          <p:cNvCxnSpPr/>
          <p:nvPr/>
        </p:nvCxnSpPr>
        <p:spPr>
          <a:xfrm flipH="1">
            <a:off x="4631490" y="2820707"/>
            <a:ext cx="510660" cy="3140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2" name="直接箭头连接符 101"/>
          <p:cNvCxnSpPr/>
          <p:nvPr/>
        </p:nvCxnSpPr>
        <p:spPr>
          <a:xfrm>
            <a:off x="5780635" y="2870933"/>
            <a:ext cx="758667" cy="2638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3972725" y="1514615"/>
            <a:ext cx="4374486" cy="253916"/>
          </a:xfrm>
          <a:prstGeom prst="rect">
            <a:avLst/>
          </a:prstGeom>
          <a:noFill/>
        </p:spPr>
        <p:txBody>
          <a:bodyPr wrap="square" rtlCol="0">
            <a:spAutoFit/>
          </a:bodyPr>
          <a:lstStyle/>
          <a:p>
            <a:pPr lvl="1"/>
            <a:r>
              <a:rPr lang="en-US" altLang="zh-CN" sz="1050" dirty="0">
                <a:solidFill>
                  <a:schemeClr val="tx1"/>
                </a:solidFill>
              </a:rPr>
              <a:t>A→B, B → C =&gt; A → C, but not C →A</a:t>
            </a:r>
          </a:p>
        </p:txBody>
      </p:sp>
      <p:sp>
        <p:nvSpPr>
          <p:cNvPr id="103" name="圆角矩形 102"/>
          <p:cNvSpPr/>
          <p:nvPr/>
        </p:nvSpPr>
        <p:spPr>
          <a:xfrm>
            <a:off x="1256235" y="4080749"/>
            <a:ext cx="6631531" cy="72309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800" b="1" dirty="0"/>
              <a:t>Distance metric in embedding space is symmetric.</a:t>
            </a:r>
          </a:p>
          <a:p>
            <a:pPr algn="ctr"/>
            <a:r>
              <a:rPr lang="en-US" altLang="zh-CN" sz="1800" b="1" dirty="0"/>
              <a:t>How to incorporate </a:t>
            </a:r>
            <a:r>
              <a:rPr lang="en-US" altLang="zh-CN" sz="1800" b="1" i="1" dirty="0"/>
              <a:t>Asymmetric Transitivity</a:t>
            </a:r>
            <a:r>
              <a:rPr lang="en-US" altLang="zh-CN" sz="1800" b="1" dirty="0"/>
              <a:t>?</a:t>
            </a:r>
            <a:endParaRPr lang="zh-CN" altLang="en-US" sz="1800" b="1" dirty="0"/>
          </a:p>
        </p:txBody>
      </p:sp>
      <p:sp>
        <p:nvSpPr>
          <p:cNvPr id="104" name="文本框 103"/>
          <p:cNvSpPr txBox="1"/>
          <p:nvPr/>
        </p:nvSpPr>
        <p:spPr>
          <a:xfrm>
            <a:off x="3825303" y="3394272"/>
            <a:ext cx="1782198" cy="276999"/>
          </a:xfrm>
          <a:prstGeom prst="rect">
            <a:avLst/>
          </a:prstGeom>
          <a:noFill/>
        </p:spPr>
        <p:txBody>
          <a:bodyPr wrap="square" rtlCol="0">
            <a:spAutoFit/>
          </a:bodyPr>
          <a:lstStyle/>
          <a:p>
            <a:pPr algn="ctr"/>
            <a:r>
              <a:rPr lang="en-US" altLang="zh-CN" sz="1200" dirty="0" err="1">
                <a:solidFill>
                  <a:schemeClr val="tx1"/>
                </a:solidFill>
              </a:rPr>
              <a:t>Tencent</a:t>
            </a:r>
            <a:r>
              <a:rPr lang="en-US" altLang="zh-CN" sz="1200" dirty="0">
                <a:solidFill>
                  <a:schemeClr val="tx1"/>
                </a:solidFill>
              </a:rPr>
              <a:t> Microblog</a:t>
            </a:r>
            <a:endParaRPr lang="zh-CN" altLang="en-US" sz="1200" dirty="0">
              <a:solidFill>
                <a:schemeClr val="tx1"/>
              </a:solidFill>
            </a:endParaRPr>
          </a:p>
        </p:txBody>
      </p:sp>
      <p:sp>
        <p:nvSpPr>
          <p:cNvPr id="105" name="文本框 104"/>
          <p:cNvSpPr txBox="1"/>
          <p:nvPr/>
        </p:nvSpPr>
        <p:spPr>
          <a:xfrm>
            <a:off x="6138174" y="3397955"/>
            <a:ext cx="1782198" cy="276999"/>
          </a:xfrm>
          <a:prstGeom prst="rect">
            <a:avLst/>
          </a:prstGeom>
          <a:noFill/>
        </p:spPr>
        <p:txBody>
          <a:bodyPr wrap="square" rtlCol="0">
            <a:spAutoFit/>
          </a:bodyPr>
          <a:lstStyle/>
          <a:p>
            <a:pPr algn="ctr"/>
            <a:r>
              <a:rPr lang="en-US" altLang="zh-CN" sz="1200" dirty="0">
                <a:solidFill>
                  <a:schemeClr val="tx1"/>
                </a:solidFill>
              </a:rPr>
              <a:t>Twitter</a:t>
            </a:r>
            <a:endParaRPr lang="zh-CN" altLang="en-US" sz="1200" dirty="0">
              <a:solidFill>
                <a:schemeClr val="tx1"/>
              </a:solidFill>
            </a:endParaRPr>
          </a:p>
        </p:txBody>
      </p:sp>
      <p:sp>
        <p:nvSpPr>
          <p:cNvPr id="29" name="标题 1"/>
          <p:cNvSpPr txBox="1">
            <a:spLocks/>
          </p:cNvSpPr>
          <p:nvPr/>
        </p:nvSpPr>
        <p:spPr>
          <a:xfrm>
            <a:off x="346294" y="88220"/>
            <a:ext cx="68580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altLang="zh-CN" sz="2800" b="1" dirty="0">
                <a:latin typeface="微软雅黑" panose="020B0503020204020204" pitchFamily="34" charset="-122"/>
                <a:ea typeface="微软雅黑" panose="020B0503020204020204" pitchFamily="34" charset="-122"/>
              </a:rPr>
              <a:t>Asymmetric Transitivity</a:t>
            </a:r>
          </a:p>
        </p:txBody>
      </p:sp>
    </p:spTree>
    <p:extLst>
      <p:ext uri="{BB962C8B-B14F-4D97-AF65-F5344CB8AC3E}">
        <p14:creationId xmlns:p14="http://schemas.microsoft.com/office/powerpoint/2010/main" val="1273671995"/>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87</a:t>
            </a:fld>
            <a:endParaRPr lang="en-US" sz="1050" b="1" kern="1200">
              <a:solidFill>
                <a:srgbClr val="FFFFFF"/>
              </a:solidFill>
              <a:ea typeface="+mn-ea"/>
              <a:cs typeface="+mn-cs"/>
            </a:endParaRPr>
          </a:p>
        </p:txBody>
      </p:sp>
      <p:sp>
        <p:nvSpPr>
          <p:cNvPr id="21" name="标题 1"/>
          <p:cNvSpPr txBox="1">
            <a:spLocks/>
          </p:cNvSpPr>
          <p:nvPr/>
        </p:nvSpPr>
        <p:spPr>
          <a:xfrm>
            <a:off x="316208" y="93556"/>
            <a:ext cx="68580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altLang="zh-CN" sz="2800" b="1" dirty="0">
                <a:latin typeface="微软雅黑" panose="020B0503020204020204" pitchFamily="34" charset="-122"/>
                <a:ea typeface="微软雅黑" panose="020B0503020204020204" pitchFamily="34" charset="-122"/>
              </a:rPr>
              <a:t>Non-transitivity</a:t>
            </a:r>
          </a:p>
        </p:txBody>
      </p:sp>
      <p:sp>
        <p:nvSpPr>
          <p:cNvPr id="2" name="文本框 1"/>
          <p:cNvSpPr txBox="1"/>
          <p:nvPr/>
        </p:nvSpPr>
        <p:spPr>
          <a:xfrm>
            <a:off x="1389247" y="843559"/>
            <a:ext cx="6251987" cy="646331"/>
          </a:xfrm>
          <a:prstGeom prst="rect">
            <a:avLst/>
          </a:prstGeom>
          <a:noFill/>
        </p:spPr>
        <p:txBody>
          <a:bodyPr wrap="square" rtlCol="0">
            <a:spAutoFit/>
          </a:bodyPr>
          <a:lstStyle/>
          <a:p>
            <a:pPr algn="ctr"/>
            <a:r>
              <a:rPr lang="en-US" altLang="zh-CN" sz="1800" b="1" dirty="0">
                <a:solidFill>
                  <a:srgbClr val="ADADAD"/>
                </a:solidFill>
              </a:rPr>
              <a:t>The source of non-transitivity:</a:t>
            </a:r>
          </a:p>
          <a:p>
            <a:pPr algn="ctr"/>
            <a:r>
              <a:rPr lang="en-US" altLang="zh-CN" sz="1800" b="1" i="1" dirty="0">
                <a:solidFill>
                  <a:schemeClr val="accent1"/>
                </a:solidFill>
              </a:rPr>
              <a:t>Each node has </a:t>
            </a:r>
            <a:r>
              <a:rPr lang="en-US" altLang="zh-CN" sz="1800" b="1" i="1" dirty="0">
                <a:solidFill>
                  <a:srgbClr val="FFC000"/>
                </a:solidFill>
              </a:rPr>
              <a:t>multiple</a:t>
            </a:r>
            <a:r>
              <a:rPr lang="en-US" altLang="zh-CN" sz="1800" b="1" i="1" dirty="0">
                <a:solidFill>
                  <a:schemeClr val="accent6"/>
                </a:solidFill>
              </a:rPr>
              <a:t> </a:t>
            </a:r>
            <a:r>
              <a:rPr lang="en-US" altLang="zh-CN" sz="1800" b="1" i="1" dirty="0">
                <a:solidFill>
                  <a:schemeClr val="accent1"/>
                </a:solidFill>
              </a:rPr>
              <a:t>similarity components</a:t>
            </a:r>
            <a:endParaRPr lang="zh-CN" altLang="en-US" sz="1800" b="1" i="1" dirty="0">
              <a:solidFill>
                <a:schemeClr val="accent1"/>
              </a:solidFill>
            </a:endParaRPr>
          </a:p>
        </p:txBody>
      </p:sp>
      <p:pic>
        <p:nvPicPr>
          <p:cNvPr id="70" name="Picture 6" descr="D:\work2014\kdd14_2_17\1cat_gras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6399" y="2664503"/>
            <a:ext cx="790415" cy="47232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3" descr="D:\work2014\kdd14_2_17\3cat_hous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3272" y="3367265"/>
            <a:ext cx="934188" cy="472328"/>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直接连接符 71"/>
          <p:cNvCxnSpPr>
            <a:cxnSpLocks/>
          </p:cNvCxnSpPr>
          <p:nvPr/>
        </p:nvCxnSpPr>
        <p:spPr>
          <a:xfrm>
            <a:off x="2824073" y="2879318"/>
            <a:ext cx="0" cy="357"/>
          </a:xfrm>
          <a:prstGeom prst="line">
            <a:avLst/>
          </a:prstGeom>
          <a:ln w="57150">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3" name="直接连接符 72"/>
          <p:cNvCxnSpPr>
            <a:endCxn id="71" idx="3"/>
          </p:cNvCxnSpPr>
          <p:nvPr/>
        </p:nvCxnSpPr>
        <p:spPr>
          <a:xfrm flipH="1">
            <a:off x="2797460" y="3170605"/>
            <a:ext cx="272313" cy="432824"/>
          </a:xfrm>
          <a:prstGeom prst="line">
            <a:avLst/>
          </a:prstGeom>
          <a:ln w="57150">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pic>
        <p:nvPicPr>
          <p:cNvPr id="74" name="Picture 2" descr="D:\work2014\kdd14_2_17\3ca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3360" y="3452674"/>
            <a:ext cx="1044025" cy="35424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5" descr="D:\work2014\kdd14_2_17\1ca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5771" y="2684662"/>
            <a:ext cx="499910" cy="430859"/>
          </a:xfrm>
          <a:prstGeom prst="rect">
            <a:avLst/>
          </a:prstGeom>
          <a:noFill/>
          <a:extLst>
            <a:ext uri="{909E8E84-426E-40DD-AFC4-6F175D3DCCD1}">
              <a14:hiddenFill xmlns:a14="http://schemas.microsoft.com/office/drawing/2010/main">
                <a:solidFill>
                  <a:srgbClr val="FFFFFF"/>
                </a:solidFill>
              </a14:hiddenFill>
            </a:ext>
          </a:extLst>
        </p:spPr>
      </p:pic>
      <p:cxnSp>
        <p:nvCxnSpPr>
          <p:cNvPr id="76" name="直接连接符 75"/>
          <p:cNvCxnSpPr>
            <a:stCxn id="75" idx="2"/>
          </p:cNvCxnSpPr>
          <p:nvPr/>
        </p:nvCxnSpPr>
        <p:spPr>
          <a:xfrm flipH="1">
            <a:off x="4742202" y="3115521"/>
            <a:ext cx="473524" cy="509230"/>
          </a:xfrm>
          <a:prstGeom prst="line">
            <a:avLst/>
          </a:prstGeom>
          <a:ln w="57150">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pic>
        <p:nvPicPr>
          <p:cNvPr id="77" name="Picture 4" descr="D:\work2014\kdd14_2_17\3hous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8329" y="3391083"/>
            <a:ext cx="934188" cy="47232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 descr="D:\work2014\kdd14_2_17\1gras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5996" y="2745907"/>
            <a:ext cx="790415" cy="472328"/>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直接连接符 78"/>
          <p:cNvCxnSpPr>
            <a:cxnSpLocks/>
          </p:cNvCxnSpPr>
          <p:nvPr/>
        </p:nvCxnSpPr>
        <p:spPr>
          <a:xfrm>
            <a:off x="7264524" y="2547326"/>
            <a:ext cx="204761" cy="174087"/>
          </a:xfrm>
          <a:prstGeom prst="line">
            <a:avLst/>
          </a:prstGeom>
          <a:ln w="57150">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sp>
        <p:nvSpPr>
          <p:cNvPr id="80" name="右箭头 79"/>
          <p:cNvSpPr/>
          <p:nvPr/>
        </p:nvSpPr>
        <p:spPr>
          <a:xfrm>
            <a:off x="3600856" y="2777820"/>
            <a:ext cx="288704" cy="2763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572">
              <a:solidFill>
                <a:schemeClr val="tx1"/>
              </a:solidFill>
            </a:endParaRPr>
          </a:p>
        </p:txBody>
      </p:sp>
      <p:sp>
        <p:nvSpPr>
          <p:cNvPr id="81" name="十字形 80"/>
          <p:cNvSpPr/>
          <p:nvPr/>
        </p:nvSpPr>
        <p:spPr>
          <a:xfrm>
            <a:off x="5726007" y="2802403"/>
            <a:ext cx="240561" cy="220508"/>
          </a:xfrm>
          <a:prstGeom prst="plus">
            <a:avLst>
              <a:gd name="adj" fmla="val 3819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572">
              <a:solidFill>
                <a:schemeClr val="tx1"/>
              </a:solidFill>
            </a:endParaRPr>
          </a:p>
        </p:txBody>
      </p:sp>
      <p:sp>
        <p:nvSpPr>
          <p:cNvPr id="82" name="圆角矩形 81"/>
          <p:cNvSpPr/>
          <p:nvPr/>
        </p:nvSpPr>
        <p:spPr>
          <a:xfrm>
            <a:off x="1347881" y="1785923"/>
            <a:ext cx="2093103" cy="2117043"/>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572">
              <a:solidFill>
                <a:schemeClr val="tx1"/>
              </a:solidFill>
            </a:endParaRPr>
          </a:p>
        </p:txBody>
      </p:sp>
      <p:sp>
        <p:nvSpPr>
          <p:cNvPr id="83" name="圆角矩形 82"/>
          <p:cNvSpPr/>
          <p:nvPr/>
        </p:nvSpPr>
        <p:spPr>
          <a:xfrm>
            <a:off x="3934890" y="1790228"/>
            <a:ext cx="1661734" cy="2080594"/>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572">
              <a:solidFill>
                <a:schemeClr val="tx1"/>
              </a:solidFill>
            </a:endParaRPr>
          </a:p>
        </p:txBody>
      </p:sp>
      <p:sp>
        <p:nvSpPr>
          <p:cNvPr id="84" name="圆角矩形 83"/>
          <p:cNvSpPr/>
          <p:nvPr/>
        </p:nvSpPr>
        <p:spPr>
          <a:xfrm>
            <a:off x="6046668" y="1790228"/>
            <a:ext cx="1954332" cy="2113181"/>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572">
              <a:solidFill>
                <a:schemeClr val="tx1"/>
              </a:solidFill>
            </a:endParaRPr>
          </a:p>
        </p:txBody>
      </p:sp>
      <p:sp>
        <p:nvSpPr>
          <p:cNvPr id="85" name="TextBox 34"/>
          <p:cNvSpPr txBox="1"/>
          <p:nvPr/>
        </p:nvSpPr>
        <p:spPr>
          <a:xfrm>
            <a:off x="4091107" y="1757649"/>
            <a:ext cx="1377867" cy="707886"/>
          </a:xfrm>
          <a:prstGeom prst="rect">
            <a:avLst/>
          </a:prstGeom>
          <a:noFill/>
        </p:spPr>
        <p:txBody>
          <a:bodyPr wrap="square" rtlCol="0">
            <a:spAutoFit/>
          </a:bodyPr>
          <a:lstStyle/>
          <a:p>
            <a:pPr algn="ctr"/>
            <a:r>
              <a:rPr lang="en-US" altLang="zh-CN" sz="2000" b="1" dirty="0">
                <a:solidFill>
                  <a:schemeClr val="tx1"/>
                </a:solidFill>
              </a:rPr>
              <a:t>Object SC</a:t>
            </a:r>
            <a:endParaRPr lang="zh-CN" altLang="en-US" sz="2000" b="1" dirty="0">
              <a:solidFill>
                <a:schemeClr val="tx1"/>
              </a:solidFill>
            </a:endParaRPr>
          </a:p>
        </p:txBody>
      </p:sp>
      <p:sp>
        <p:nvSpPr>
          <p:cNvPr id="86" name="TextBox 35"/>
          <p:cNvSpPr txBox="1"/>
          <p:nvPr/>
        </p:nvSpPr>
        <p:spPr>
          <a:xfrm>
            <a:off x="6380295" y="1755418"/>
            <a:ext cx="1289715" cy="707886"/>
          </a:xfrm>
          <a:prstGeom prst="rect">
            <a:avLst/>
          </a:prstGeom>
          <a:noFill/>
        </p:spPr>
        <p:txBody>
          <a:bodyPr wrap="square" rtlCol="0">
            <a:spAutoFit/>
          </a:bodyPr>
          <a:lstStyle/>
          <a:p>
            <a:pPr algn="ctr"/>
            <a:r>
              <a:rPr lang="en-US" altLang="zh-CN" sz="2000" b="1" dirty="0">
                <a:solidFill>
                  <a:schemeClr val="tx1"/>
                </a:solidFill>
              </a:rPr>
              <a:t>Scene SC</a:t>
            </a:r>
            <a:endParaRPr lang="zh-CN" altLang="en-US" sz="2000" b="1" dirty="0">
              <a:solidFill>
                <a:schemeClr val="tx1"/>
              </a:solidFill>
            </a:endParaRPr>
          </a:p>
        </p:txBody>
      </p:sp>
      <p:sp>
        <p:nvSpPr>
          <p:cNvPr id="87" name="TextBox 36"/>
          <p:cNvSpPr txBox="1"/>
          <p:nvPr/>
        </p:nvSpPr>
        <p:spPr>
          <a:xfrm>
            <a:off x="1273057" y="1822488"/>
            <a:ext cx="682826" cy="746358"/>
          </a:xfrm>
          <a:prstGeom prst="rect">
            <a:avLst/>
          </a:prstGeom>
          <a:noFill/>
        </p:spPr>
        <p:txBody>
          <a:bodyPr wrap="square" rtlCol="0">
            <a:spAutoFit/>
          </a:bodyPr>
          <a:lstStyle/>
          <a:p>
            <a:pPr algn="ctr">
              <a:lnSpc>
                <a:spcPts val="1650"/>
              </a:lnSpc>
            </a:pPr>
            <a:r>
              <a:rPr lang="en-US" altLang="zh-CN" b="1" dirty="0">
                <a:solidFill>
                  <a:srgbClr val="ADADAD"/>
                </a:solidFill>
              </a:rPr>
              <a:t>A</a:t>
            </a:r>
          </a:p>
          <a:p>
            <a:pPr algn="ctr">
              <a:lnSpc>
                <a:spcPts val="1650"/>
              </a:lnSpc>
            </a:pPr>
            <a:r>
              <a:rPr lang="en-US" altLang="zh-CN" dirty="0">
                <a:solidFill>
                  <a:srgbClr val="ADADAD"/>
                </a:solidFill>
              </a:rPr>
              <a:t>dog</a:t>
            </a:r>
          </a:p>
          <a:p>
            <a:pPr algn="ctr">
              <a:lnSpc>
                <a:spcPts val="1650"/>
              </a:lnSpc>
            </a:pPr>
            <a:r>
              <a:rPr lang="en-US" altLang="zh-CN" dirty="0">
                <a:solidFill>
                  <a:srgbClr val="ADADAD"/>
                </a:solidFill>
              </a:rPr>
              <a:t>lawn</a:t>
            </a:r>
            <a:endParaRPr lang="zh-CN" altLang="en-US" dirty="0">
              <a:solidFill>
                <a:srgbClr val="ADADAD"/>
              </a:solidFill>
            </a:endParaRPr>
          </a:p>
        </p:txBody>
      </p:sp>
      <p:sp>
        <p:nvSpPr>
          <p:cNvPr id="88" name="TextBox 37"/>
          <p:cNvSpPr txBox="1"/>
          <p:nvPr/>
        </p:nvSpPr>
        <p:spPr>
          <a:xfrm>
            <a:off x="1894330" y="2457635"/>
            <a:ext cx="774946" cy="746358"/>
          </a:xfrm>
          <a:prstGeom prst="rect">
            <a:avLst/>
          </a:prstGeom>
          <a:noFill/>
        </p:spPr>
        <p:txBody>
          <a:bodyPr wrap="square" rtlCol="0">
            <a:spAutoFit/>
          </a:bodyPr>
          <a:lstStyle/>
          <a:p>
            <a:pPr algn="ctr">
              <a:lnSpc>
                <a:spcPts val="1650"/>
              </a:lnSpc>
            </a:pPr>
            <a:r>
              <a:rPr lang="en-US" altLang="zh-CN" b="1" dirty="0">
                <a:solidFill>
                  <a:srgbClr val="ADADAD"/>
                </a:solidFill>
              </a:rPr>
              <a:t>B</a:t>
            </a:r>
          </a:p>
          <a:p>
            <a:pPr algn="ctr">
              <a:lnSpc>
                <a:spcPts val="1650"/>
              </a:lnSpc>
            </a:pPr>
            <a:r>
              <a:rPr lang="en-US" altLang="zh-CN" dirty="0">
                <a:solidFill>
                  <a:srgbClr val="ADADAD"/>
                </a:solidFill>
              </a:rPr>
              <a:t>cat</a:t>
            </a:r>
          </a:p>
          <a:p>
            <a:pPr algn="ctr">
              <a:lnSpc>
                <a:spcPts val="1650"/>
              </a:lnSpc>
            </a:pPr>
            <a:r>
              <a:rPr lang="en-US" altLang="zh-CN" dirty="0">
                <a:solidFill>
                  <a:srgbClr val="ADADAD"/>
                </a:solidFill>
              </a:rPr>
              <a:t>lawn</a:t>
            </a:r>
            <a:endParaRPr lang="zh-CN" altLang="en-US" dirty="0">
              <a:solidFill>
                <a:srgbClr val="ADADAD"/>
              </a:solidFill>
            </a:endParaRPr>
          </a:p>
        </p:txBody>
      </p:sp>
      <p:sp>
        <p:nvSpPr>
          <p:cNvPr id="89" name="TextBox 38"/>
          <p:cNvSpPr txBox="1"/>
          <p:nvPr/>
        </p:nvSpPr>
        <p:spPr>
          <a:xfrm>
            <a:off x="1309923" y="3110986"/>
            <a:ext cx="671297" cy="746358"/>
          </a:xfrm>
          <a:prstGeom prst="rect">
            <a:avLst/>
          </a:prstGeom>
          <a:noFill/>
        </p:spPr>
        <p:txBody>
          <a:bodyPr wrap="square" rtlCol="0">
            <a:spAutoFit/>
          </a:bodyPr>
          <a:lstStyle/>
          <a:p>
            <a:pPr algn="ctr">
              <a:lnSpc>
                <a:spcPts val="1650"/>
              </a:lnSpc>
            </a:pPr>
            <a:r>
              <a:rPr lang="en-US" altLang="zh-CN" b="1" dirty="0">
                <a:solidFill>
                  <a:srgbClr val="ADADAD"/>
                </a:solidFill>
              </a:rPr>
              <a:t>C</a:t>
            </a:r>
          </a:p>
          <a:p>
            <a:pPr algn="ctr">
              <a:lnSpc>
                <a:spcPts val="1650"/>
              </a:lnSpc>
            </a:pPr>
            <a:r>
              <a:rPr lang="en-US" altLang="zh-CN" dirty="0">
                <a:solidFill>
                  <a:srgbClr val="ADADAD"/>
                </a:solidFill>
              </a:rPr>
              <a:t>cat</a:t>
            </a:r>
          </a:p>
          <a:p>
            <a:pPr algn="ctr">
              <a:lnSpc>
                <a:spcPts val="1650"/>
              </a:lnSpc>
            </a:pPr>
            <a:r>
              <a:rPr lang="en-US" altLang="zh-CN" dirty="0">
                <a:solidFill>
                  <a:srgbClr val="ADADAD"/>
                </a:solidFill>
              </a:rPr>
              <a:t>floor</a:t>
            </a:r>
            <a:endParaRPr lang="zh-CN" altLang="en-US" dirty="0">
              <a:solidFill>
                <a:srgbClr val="ADADAD"/>
              </a:solidFill>
            </a:endParaRPr>
          </a:p>
        </p:txBody>
      </p:sp>
      <p:sp>
        <p:nvSpPr>
          <p:cNvPr id="90" name="TextBox 39"/>
          <p:cNvSpPr txBox="1"/>
          <p:nvPr/>
        </p:nvSpPr>
        <p:spPr>
          <a:xfrm>
            <a:off x="4516165" y="2585245"/>
            <a:ext cx="498948" cy="553998"/>
          </a:xfrm>
          <a:prstGeom prst="rect">
            <a:avLst/>
          </a:prstGeom>
          <a:noFill/>
        </p:spPr>
        <p:txBody>
          <a:bodyPr wrap="square" rtlCol="0">
            <a:spAutoFit/>
          </a:bodyPr>
          <a:lstStyle/>
          <a:p>
            <a:pPr algn="ctr">
              <a:lnSpc>
                <a:spcPts val="1800"/>
              </a:lnSpc>
            </a:pPr>
            <a:r>
              <a:rPr lang="en-US" altLang="zh-CN" b="1" dirty="0">
                <a:solidFill>
                  <a:srgbClr val="ADADAD"/>
                </a:solidFill>
              </a:rPr>
              <a:t>B1</a:t>
            </a:r>
          </a:p>
          <a:p>
            <a:pPr algn="ctr">
              <a:lnSpc>
                <a:spcPts val="1800"/>
              </a:lnSpc>
            </a:pPr>
            <a:r>
              <a:rPr lang="en-US" altLang="zh-CN" dirty="0">
                <a:solidFill>
                  <a:srgbClr val="ADADAD"/>
                </a:solidFill>
              </a:rPr>
              <a:t>cat</a:t>
            </a:r>
          </a:p>
        </p:txBody>
      </p:sp>
      <p:sp>
        <p:nvSpPr>
          <p:cNvPr id="91" name="TextBox 40"/>
          <p:cNvSpPr txBox="1"/>
          <p:nvPr/>
        </p:nvSpPr>
        <p:spPr>
          <a:xfrm>
            <a:off x="3775416" y="1988917"/>
            <a:ext cx="666523" cy="553998"/>
          </a:xfrm>
          <a:prstGeom prst="rect">
            <a:avLst/>
          </a:prstGeom>
          <a:noFill/>
        </p:spPr>
        <p:txBody>
          <a:bodyPr wrap="square" rtlCol="0">
            <a:spAutoFit/>
          </a:bodyPr>
          <a:lstStyle/>
          <a:p>
            <a:pPr algn="ctr">
              <a:lnSpc>
                <a:spcPts val="1800"/>
              </a:lnSpc>
            </a:pPr>
            <a:r>
              <a:rPr lang="en-US" altLang="zh-CN" b="1" dirty="0">
                <a:solidFill>
                  <a:srgbClr val="ADADAD"/>
                </a:solidFill>
              </a:rPr>
              <a:t>A1</a:t>
            </a:r>
          </a:p>
          <a:p>
            <a:pPr algn="ctr">
              <a:lnSpc>
                <a:spcPts val="1800"/>
              </a:lnSpc>
            </a:pPr>
            <a:r>
              <a:rPr lang="en-US" altLang="zh-CN" dirty="0">
                <a:solidFill>
                  <a:srgbClr val="ADADAD"/>
                </a:solidFill>
              </a:rPr>
              <a:t>dog</a:t>
            </a:r>
            <a:endParaRPr lang="zh-CN" altLang="en-US" dirty="0">
              <a:solidFill>
                <a:srgbClr val="ADADAD"/>
              </a:solidFill>
            </a:endParaRPr>
          </a:p>
        </p:txBody>
      </p:sp>
      <p:sp>
        <p:nvSpPr>
          <p:cNvPr id="92" name="TextBox 41"/>
          <p:cNvSpPr txBox="1"/>
          <p:nvPr/>
        </p:nvSpPr>
        <p:spPr>
          <a:xfrm>
            <a:off x="3825681" y="3199852"/>
            <a:ext cx="517172" cy="553998"/>
          </a:xfrm>
          <a:prstGeom prst="rect">
            <a:avLst/>
          </a:prstGeom>
          <a:noFill/>
        </p:spPr>
        <p:txBody>
          <a:bodyPr wrap="square" rtlCol="0">
            <a:spAutoFit/>
          </a:bodyPr>
          <a:lstStyle/>
          <a:p>
            <a:pPr algn="ctr">
              <a:lnSpc>
                <a:spcPts val="1800"/>
              </a:lnSpc>
            </a:pPr>
            <a:r>
              <a:rPr lang="en-US" altLang="zh-CN" b="1" dirty="0">
                <a:solidFill>
                  <a:srgbClr val="ADADAD"/>
                </a:solidFill>
              </a:rPr>
              <a:t>C1</a:t>
            </a:r>
          </a:p>
          <a:p>
            <a:pPr algn="ctr">
              <a:lnSpc>
                <a:spcPts val="1800"/>
              </a:lnSpc>
            </a:pPr>
            <a:r>
              <a:rPr lang="en-US" altLang="zh-CN" dirty="0">
                <a:solidFill>
                  <a:srgbClr val="ADADAD"/>
                </a:solidFill>
              </a:rPr>
              <a:t>cat</a:t>
            </a:r>
          </a:p>
        </p:txBody>
      </p:sp>
      <p:sp>
        <p:nvSpPr>
          <p:cNvPr id="93" name="TextBox 42"/>
          <p:cNvSpPr txBox="1"/>
          <p:nvPr/>
        </p:nvSpPr>
        <p:spPr>
          <a:xfrm>
            <a:off x="5958679" y="1978297"/>
            <a:ext cx="734295" cy="553998"/>
          </a:xfrm>
          <a:prstGeom prst="rect">
            <a:avLst/>
          </a:prstGeom>
          <a:noFill/>
        </p:spPr>
        <p:txBody>
          <a:bodyPr wrap="square" rtlCol="0">
            <a:spAutoFit/>
          </a:bodyPr>
          <a:lstStyle/>
          <a:p>
            <a:pPr algn="ctr">
              <a:lnSpc>
                <a:spcPts val="1800"/>
              </a:lnSpc>
            </a:pPr>
            <a:r>
              <a:rPr lang="en-US" altLang="zh-CN" b="1" dirty="0">
                <a:solidFill>
                  <a:srgbClr val="ADADAD"/>
                </a:solidFill>
              </a:rPr>
              <a:t>A2</a:t>
            </a:r>
          </a:p>
          <a:p>
            <a:pPr algn="ctr">
              <a:lnSpc>
                <a:spcPts val="1800"/>
              </a:lnSpc>
            </a:pPr>
            <a:r>
              <a:rPr lang="en-US" altLang="zh-CN" dirty="0">
                <a:solidFill>
                  <a:srgbClr val="ADADAD"/>
                </a:solidFill>
              </a:rPr>
              <a:t>lawn</a:t>
            </a:r>
          </a:p>
        </p:txBody>
      </p:sp>
      <p:sp>
        <p:nvSpPr>
          <p:cNvPr id="94" name="TextBox 43"/>
          <p:cNvSpPr txBox="1"/>
          <p:nvPr/>
        </p:nvSpPr>
        <p:spPr>
          <a:xfrm>
            <a:off x="5982740" y="3280945"/>
            <a:ext cx="707850" cy="553998"/>
          </a:xfrm>
          <a:prstGeom prst="rect">
            <a:avLst/>
          </a:prstGeom>
          <a:noFill/>
        </p:spPr>
        <p:txBody>
          <a:bodyPr wrap="square" rtlCol="0">
            <a:spAutoFit/>
          </a:bodyPr>
          <a:lstStyle/>
          <a:p>
            <a:pPr algn="ctr">
              <a:lnSpc>
                <a:spcPts val="1800"/>
              </a:lnSpc>
            </a:pPr>
            <a:r>
              <a:rPr lang="en-US" altLang="zh-CN" b="1" dirty="0">
                <a:solidFill>
                  <a:srgbClr val="ADADAD"/>
                </a:solidFill>
              </a:rPr>
              <a:t>C2</a:t>
            </a:r>
          </a:p>
          <a:p>
            <a:pPr algn="ctr">
              <a:lnSpc>
                <a:spcPts val="1800"/>
              </a:lnSpc>
            </a:pPr>
            <a:r>
              <a:rPr lang="en-US" altLang="zh-CN" dirty="0">
                <a:solidFill>
                  <a:srgbClr val="ADADAD"/>
                </a:solidFill>
              </a:rPr>
              <a:t>floor</a:t>
            </a:r>
            <a:endParaRPr lang="zh-CN" altLang="en-US" dirty="0">
              <a:solidFill>
                <a:srgbClr val="ADADAD"/>
              </a:solidFill>
            </a:endParaRPr>
          </a:p>
        </p:txBody>
      </p:sp>
      <p:sp>
        <p:nvSpPr>
          <p:cNvPr id="95" name="TextBox 44"/>
          <p:cNvSpPr txBox="1"/>
          <p:nvPr/>
        </p:nvSpPr>
        <p:spPr>
          <a:xfrm>
            <a:off x="6474605" y="2703995"/>
            <a:ext cx="769661" cy="553998"/>
          </a:xfrm>
          <a:prstGeom prst="rect">
            <a:avLst/>
          </a:prstGeom>
          <a:noFill/>
        </p:spPr>
        <p:txBody>
          <a:bodyPr wrap="square" rtlCol="0">
            <a:spAutoFit/>
          </a:bodyPr>
          <a:lstStyle/>
          <a:p>
            <a:pPr algn="ctr">
              <a:lnSpc>
                <a:spcPts val="1800"/>
              </a:lnSpc>
            </a:pPr>
            <a:r>
              <a:rPr lang="en-US" altLang="zh-CN" b="1" dirty="0">
                <a:solidFill>
                  <a:srgbClr val="ADADAD"/>
                </a:solidFill>
              </a:rPr>
              <a:t>B2</a:t>
            </a:r>
          </a:p>
          <a:p>
            <a:pPr algn="ctr">
              <a:lnSpc>
                <a:spcPts val="1800"/>
              </a:lnSpc>
            </a:pPr>
            <a:r>
              <a:rPr lang="en-US" altLang="zh-CN" dirty="0">
                <a:solidFill>
                  <a:srgbClr val="ADADAD"/>
                </a:solidFill>
              </a:rPr>
              <a:t>lawn</a:t>
            </a:r>
          </a:p>
        </p:txBody>
      </p:sp>
      <p:pic>
        <p:nvPicPr>
          <p:cNvPr id="96" name="Picture 3" descr="D:\work2014\kdd14_2_17\2dog_gras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10805" y="1923010"/>
            <a:ext cx="1034767" cy="476746"/>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7" descr="D:\work2014\kdd14_2_17\2gras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68198" y="2078766"/>
            <a:ext cx="1039331" cy="478849"/>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D:\work2014\kdd14_2_17\2dog.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66609" y="2118672"/>
            <a:ext cx="830829" cy="375047"/>
          </a:xfrm>
          <a:prstGeom prst="rect">
            <a:avLst/>
          </a:prstGeom>
          <a:noFill/>
          <a:extLst>
            <a:ext uri="{909E8E84-426E-40DD-AFC4-6F175D3DCCD1}">
              <a14:hiddenFill xmlns:a14="http://schemas.microsoft.com/office/drawing/2010/main">
                <a:solidFill>
                  <a:srgbClr val="FFFFFF"/>
                </a:solidFill>
              </a14:hiddenFill>
            </a:ext>
          </a:extLst>
        </p:spPr>
      </p:pic>
      <p:sp>
        <p:nvSpPr>
          <p:cNvPr id="99" name="文本框 98"/>
          <p:cNvSpPr txBox="1"/>
          <p:nvPr/>
        </p:nvSpPr>
        <p:spPr>
          <a:xfrm>
            <a:off x="1289303" y="1467897"/>
            <a:ext cx="2248429" cy="338554"/>
          </a:xfrm>
          <a:prstGeom prst="rect">
            <a:avLst/>
          </a:prstGeom>
          <a:noFill/>
        </p:spPr>
        <p:txBody>
          <a:bodyPr wrap="square" rtlCol="0">
            <a:spAutoFit/>
          </a:bodyPr>
          <a:lstStyle/>
          <a:p>
            <a:pPr algn="ctr"/>
            <a:r>
              <a:rPr lang="en-US" sz="1600" dirty="0">
                <a:solidFill>
                  <a:schemeClr val="tx1"/>
                </a:solidFill>
                <a:latin typeface="Helvetica" panose="020B0604020202020204" pitchFamily="34" charset="0"/>
                <a:cs typeface="Helvetica" panose="020B0604020202020204" pitchFamily="34" charset="0"/>
              </a:rPr>
              <a:t>Non-transitive</a:t>
            </a:r>
          </a:p>
        </p:txBody>
      </p:sp>
      <p:sp>
        <p:nvSpPr>
          <p:cNvPr id="100" name="文本框 99"/>
          <p:cNvSpPr txBox="1"/>
          <p:nvPr/>
        </p:nvSpPr>
        <p:spPr>
          <a:xfrm>
            <a:off x="3798208" y="1480200"/>
            <a:ext cx="1959835" cy="338554"/>
          </a:xfrm>
          <a:prstGeom prst="rect">
            <a:avLst/>
          </a:prstGeom>
          <a:noFill/>
        </p:spPr>
        <p:txBody>
          <a:bodyPr wrap="square" rtlCol="0">
            <a:spAutoFit/>
          </a:bodyPr>
          <a:lstStyle/>
          <a:p>
            <a:pPr algn="ctr"/>
            <a:r>
              <a:rPr lang="en-US" sz="1600" dirty="0">
                <a:solidFill>
                  <a:schemeClr val="tx1"/>
                </a:solidFill>
                <a:latin typeface="Helvetica" panose="020B0604020202020204" pitchFamily="34" charset="0"/>
                <a:cs typeface="Helvetica" panose="020B0604020202020204" pitchFamily="34" charset="0"/>
              </a:rPr>
              <a:t>Transitive</a:t>
            </a:r>
          </a:p>
        </p:txBody>
      </p:sp>
      <p:sp>
        <p:nvSpPr>
          <p:cNvPr id="101" name="文本框 102"/>
          <p:cNvSpPr txBox="1"/>
          <p:nvPr/>
        </p:nvSpPr>
        <p:spPr>
          <a:xfrm>
            <a:off x="6051109" y="1469417"/>
            <a:ext cx="195983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latin typeface="Helvetica" panose="020B0604020202020204" pitchFamily="34" charset="0"/>
                <a:cs typeface="Helvetica" panose="020B0604020202020204" pitchFamily="34" charset="0"/>
              </a:rPr>
              <a:t>Transitive</a:t>
            </a:r>
          </a:p>
        </p:txBody>
      </p:sp>
      <p:cxnSp>
        <p:nvCxnSpPr>
          <p:cNvPr id="102" name="直接连接符 101"/>
          <p:cNvCxnSpPr>
            <a:cxnSpLocks/>
          </p:cNvCxnSpPr>
          <p:nvPr/>
        </p:nvCxnSpPr>
        <p:spPr>
          <a:xfrm>
            <a:off x="2595834" y="2445032"/>
            <a:ext cx="204761" cy="174087"/>
          </a:xfrm>
          <a:prstGeom prst="line">
            <a:avLst/>
          </a:prstGeom>
          <a:ln w="57150">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03" name="直接连接符 102"/>
          <p:cNvCxnSpPr>
            <a:cxnSpLocks/>
          </p:cNvCxnSpPr>
          <p:nvPr/>
        </p:nvCxnSpPr>
        <p:spPr>
          <a:xfrm flipV="1">
            <a:off x="1993073" y="2399756"/>
            <a:ext cx="0" cy="918384"/>
          </a:xfrm>
          <a:prstGeom prst="line">
            <a:avLst/>
          </a:prstGeom>
          <a:ln w="57150">
            <a:solidFill>
              <a:schemeClr val="tx2">
                <a:lumMod val="60000"/>
                <a:lumOff val="40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04" name="直接连接符 103"/>
          <p:cNvCxnSpPr>
            <a:cxnSpLocks/>
          </p:cNvCxnSpPr>
          <p:nvPr/>
        </p:nvCxnSpPr>
        <p:spPr>
          <a:xfrm flipH="1" flipV="1">
            <a:off x="1930590" y="2760945"/>
            <a:ext cx="109724" cy="144349"/>
          </a:xfrm>
          <a:prstGeom prst="line">
            <a:avLst/>
          </a:prstGeom>
          <a:ln w="5715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05" name="直接连接符 104"/>
          <p:cNvCxnSpPr>
            <a:cxnSpLocks/>
          </p:cNvCxnSpPr>
          <p:nvPr/>
        </p:nvCxnSpPr>
        <p:spPr>
          <a:xfrm flipV="1">
            <a:off x="1934642" y="2756781"/>
            <a:ext cx="109724" cy="144349"/>
          </a:xfrm>
          <a:prstGeom prst="line">
            <a:avLst/>
          </a:prstGeom>
          <a:ln w="57150">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106" name="圆角矩形 105"/>
          <p:cNvSpPr/>
          <p:nvPr/>
        </p:nvSpPr>
        <p:spPr>
          <a:xfrm>
            <a:off x="1289303" y="3981866"/>
            <a:ext cx="6631531" cy="79540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800" b="1" dirty="0">
                <a:effectLst>
                  <a:outerShdw blurRad="38100" dist="38100" dir="2700000" algn="tl">
                    <a:srgbClr val="000000">
                      <a:alpha val="43137"/>
                    </a:srgbClr>
                  </a:outerShdw>
                </a:effectLst>
              </a:rPr>
              <a:t>Non-transitive Embedding: </a:t>
            </a:r>
            <a:r>
              <a:rPr lang="en-US" altLang="zh-CN" sz="1800" dirty="0"/>
              <a:t>represent non-transitive data</a:t>
            </a:r>
          </a:p>
          <a:p>
            <a:pPr algn="ctr"/>
            <a:r>
              <a:rPr lang="en-US" altLang="zh-CN" sz="1800" dirty="0"/>
              <a:t>with multiple latent similarity components</a:t>
            </a:r>
          </a:p>
        </p:txBody>
      </p:sp>
      <p:sp>
        <p:nvSpPr>
          <p:cNvPr id="42" name="文本框 41"/>
          <p:cNvSpPr txBox="1"/>
          <p:nvPr/>
        </p:nvSpPr>
        <p:spPr>
          <a:xfrm>
            <a:off x="1828866" y="4886317"/>
            <a:ext cx="5372747" cy="253916"/>
          </a:xfrm>
          <a:prstGeom prst="rect">
            <a:avLst/>
          </a:prstGeom>
          <a:noFill/>
        </p:spPr>
        <p:txBody>
          <a:bodyPr wrap="square" rtlCol="0">
            <a:spAutoFit/>
          </a:bodyPr>
          <a:lstStyle/>
          <a:p>
            <a:r>
              <a:rPr lang="en-US" altLang="zh-CN" sz="1050" dirty="0">
                <a:solidFill>
                  <a:schemeClr val="bg1">
                    <a:lumMod val="25000"/>
                    <a:lumOff val="75000"/>
                  </a:schemeClr>
                </a:solidFill>
              </a:rPr>
              <a:t>M. Ou, et</a:t>
            </a:r>
            <a:r>
              <a:rPr lang="zh-CN" altLang="en-US" sz="1050" dirty="0">
                <a:solidFill>
                  <a:schemeClr val="bg1">
                    <a:lumMod val="25000"/>
                    <a:lumOff val="75000"/>
                  </a:schemeClr>
                </a:solidFill>
              </a:rPr>
              <a:t> </a:t>
            </a:r>
            <a:r>
              <a:rPr lang="en-US" altLang="zh-CN" sz="1050" dirty="0">
                <a:solidFill>
                  <a:schemeClr val="bg1">
                    <a:lumMod val="25000"/>
                    <a:lumOff val="75000"/>
                  </a:schemeClr>
                </a:solidFill>
              </a:rPr>
              <a:t>al. Non-transitive Hashing with Latent Similarity Components. </a:t>
            </a:r>
            <a:r>
              <a:rPr lang="en-US" altLang="zh-CN" sz="1050" i="1" dirty="0" smtClean="0">
                <a:solidFill>
                  <a:schemeClr val="bg1">
                    <a:lumMod val="25000"/>
                    <a:lumOff val="75000"/>
                  </a:schemeClr>
                </a:solidFill>
              </a:rPr>
              <a:t>KDD</a:t>
            </a:r>
            <a:r>
              <a:rPr lang="en-US" altLang="zh-CN" sz="1050" dirty="0">
                <a:solidFill>
                  <a:schemeClr val="bg1">
                    <a:lumMod val="25000"/>
                    <a:lumOff val="75000"/>
                  </a:schemeClr>
                </a:solidFill>
              </a:rPr>
              <a:t>, 2015.</a:t>
            </a:r>
            <a:endParaRPr lang="zh-CN" altLang="en-US" sz="1050" dirty="0">
              <a:solidFill>
                <a:schemeClr val="bg1">
                  <a:lumMod val="25000"/>
                  <a:lumOff val="75000"/>
                </a:schemeClr>
              </a:solidFill>
            </a:endParaRPr>
          </a:p>
        </p:txBody>
      </p:sp>
    </p:spTree>
    <p:extLst>
      <p:ext uri="{BB962C8B-B14F-4D97-AF65-F5344CB8AC3E}">
        <p14:creationId xmlns:p14="http://schemas.microsoft.com/office/powerpoint/2010/main" val="2450821306"/>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88</a:t>
            </a:fld>
            <a:endParaRPr lang="en-US" sz="1050" b="1" kern="1200">
              <a:solidFill>
                <a:srgbClr val="FFFFFF"/>
              </a:solidFill>
              <a:ea typeface="+mn-ea"/>
              <a:cs typeface="+mn-cs"/>
            </a:endParaRPr>
          </a:p>
        </p:txBody>
      </p:sp>
      <p:sp>
        <p:nvSpPr>
          <p:cNvPr id="21" name="标题 1"/>
          <p:cNvSpPr txBox="1">
            <a:spLocks/>
          </p:cNvSpPr>
          <p:nvPr/>
        </p:nvSpPr>
        <p:spPr>
          <a:xfrm>
            <a:off x="337241" y="84924"/>
            <a:ext cx="68580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pitchFamily="34" charset="-122"/>
                <a:ea typeface="微软雅黑" panose="020B0503020204020204" pitchFamily="34" charset="-122"/>
              </a:rPr>
              <a:t>Asymmetric Transitivity</a:t>
            </a:r>
          </a:p>
        </p:txBody>
      </p:sp>
      <p:sp>
        <p:nvSpPr>
          <p:cNvPr id="2" name="文本框 1"/>
          <p:cNvSpPr txBox="1"/>
          <p:nvPr/>
        </p:nvSpPr>
        <p:spPr>
          <a:xfrm>
            <a:off x="1439653" y="896180"/>
            <a:ext cx="6251987" cy="369332"/>
          </a:xfrm>
          <a:prstGeom prst="rect">
            <a:avLst/>
          </a:prstGeom>
          <a:noFill/>
        </p:spPr>
        <p:txBody>
          <a:bodyPr wrap="square" rtlCol="0">
            <a:spAutoFit/>
          </a:bodyPr>
          <a:lstStyle/>
          <a:p>
            <a:pPr algn="ctr"/>
            <a:r>
              <a:rPr lang="en-US" altLang="zh-CN" sz="1800" b="1" dirty="0">
                <a:solidFill>
                  <a:srgbClr val="ADADAD"/>
                </a:solidFill>
              </a:rPr>
              <a:t>All existing methods fail..</a:t>
            </a:r>
            <a:endParaRPr lang="zh-CN" altLang="en-US" sz="1800" b="1" i="1" dirty="0">
              <a:solidFill>
                <a:srgbClr val="ADADAD"/>
              </a:solidFill>
            </a:endParaRPr>
          </a:p>
        </p:txBody>
      </p:sp>
      <p:sp>
        <p:nvSpPr>
          <p:cNvPr id="185" name="椭圆 184"/>
          <p:cNvSpPr/>
          <p:nvPr/>
        </p:nvSpPr>
        <p:spPr>
          <a:xfrm>
            <a:off x="1761767" y="2067715"/>
            <a:ext cx="318752" cy="386366"/>
          </a:xfrm>
          <a:prstGeom prst="ellipse">
            <a:avLst/>
          </a:prstGeom>
          <a:noFill/>
          <a:ln w="12700" cap="flat" cmpd="sng" algn="ctr">
            <a:solidFill>
              <a:schemeClr val="bg1">
                <a:lumMod val="25000"/>
                <a:lumOff val="75000"/>
              </a:schemeClr>
            </a:solidFill>
            <a:prstDash val="solid"/>
            <a:miter lim="800000"/>
          </a:ln>
          <a:effectLst/>
        </p:spPr>
        <p:txBody>
          <a:bodyPr rtlCol="0" anchor="ctr"/>
          <a:lstStyle/>
          <a:p>
            <a:pPr algn="ctr" defTabSz="685800">
              <a:buClrTx/>
              <a:defRPr/>
            </a:pPr>
            <a:r>
              <a:rPr lang="en-US" altLang="zh-CN" sz="1350" dirty="0">
                <a:solidFill>
                  <a:schemeClr val="tx1"/>
                </a:solidFill>
                <a:latin typeface="Calibri" panose="020F0502020204030204"/>
                <a:ea typeface="宋体" panose="02010600030101010101" pitchFamily="2" charset="-122"/>
                <a:cs typeface="+mn-cs"/>
              </a:rPr>
              <a:t>A</a:t>
            </a:r>
            <a:endParaRPr lang="zh-CN" altLang="en-US" sz="1350" dirty="0">
              <a:solidFill>
                <a:schemeClr val="tx1"/>
              </a:solidFill>
              <a:latin typeface="Calibri" panose="020F0502020204030204"/>
              <a:ea typeface="宋体" panose="02010600030101010101" pitchFamily="2" charset="-122"/>
              <a:cs typeface="+mn-cs"/>
            </a:endParaRPr>
          </a:p>
        </p:txBody>
      </p:sp>
      <p:sp>
        <p:nvSpPr>
          <p:cNvPr id="186" name="椭圆 185"/>
          <p:cNvSpPr/>
          <p:nvPr/>
        </p:nvSpPr>
        <p:spPr>
          <a:xfrm>
            <a:off x="2328649" y="2770685"/>
            <a:ext cx="318752" cy="386366"/>
          </a:xfrm>
          <a:prstGeom prst="ellipse">
            <a:avLst/>
          </a:prstGeom>
          <a:noFill/>
          <a:ln w="12700" cap="flat" cmpd="sng" algn="ctr">
            <a:solidFill>
              <a:schemeClr val="bg1">
                <a:lumMod val="25000"/>
                <a:lumOff val="75000"/>
              </a:schemeClr>
            </a:solidFill>
            <a:prstDash val="solid"/>
            <a:miter lim="800000"/>
          </a:ln>
          <a:effectLst/>
        </p:spPr>
        <p:txBody>
          <a:bodyPr rtlCol="0" anchor="ctr"/>
          <a:lstStyle/>
          <a:p>
            <a:pPr algn="ctr" defTabSz="685800">
              <a:buClrTx/>
              <a:defRPr/>
            </a:pPr>
            <a:r>
              <a:rPr lang="en-US" altLang="zh-CN" sz="1350" dirty="0">
                <a:solidFill>
                  <a:schemeClr val="tx1"/>
                </a:solidFill>
                <a:latin typeface="Calibri" panose="020F0502020204030204"/>
                <a:ea typeface="宋体" panose="02010600030101010101" pitchFamily="2" charset="-122"/>
                <a:cs typeface="+mn-cs"/>
              </a:rPr>
              <a:t>B</a:t>
            </a:r>
            <a:endParaRPr lang="zh-CN" altLang="en-US" sz="1350" dirty="0">
              <a:solidFill>
                <a:schemeClr val="tx1"/>
              </a:solidFill>
              <a:latin typeface="Calibri" panose="020F0502020204030204"/>
              <a:ea typeface="宋体" panose="02010600030101010101" pitchFamily="2" charset="-122"/>
              <a:cs typeface="+mn-cs"/>
            </a:endParaRPr>
          </a:p>
        </p:txBody>
      </p:sp>
      <p:cxnSp>
        <p:nvCxnSpPr>
          <p:cNvPr id="187" name="直接箭头连接符 186"/>
          <p:cNvCxnSpPr>
            <a:stCxn id="185" idx="5"/>
            <a:endCxn id="186" idx="0"/>
          </p:cNvCxnSpPr>
          <p:nvPr/>
        </p:nvCxnSpPr>
        <p:spPr>
          <a:xfrm>
            <a:off x="2033839" y="2397498"/>
            <a:ext cx="454186" cy="373187"/>
          </a:xfrm>
          <a:prstGeom prst="straightConnector1">
            <a:avLst/>
          </a:prstGeom>
          <a:noFill/>
          <a:ln w="28575" cap="flat" cmpd="sng" algn="ctr">
            <a:solidFill>
              <a:schemeClr val="bg1">
                <a:lumMod val="75000"/>
                <a:lumOff val="25000"/>
              </a:schemeClr>
            </a:solidFill>
            <a:prstDash val="solid"/>
            <a:miter lim="800000"/>
            <a:tailEnd type="triangle"/>
          </a:ln>
          <a:effectLst/>
        </p:spPr>
      </p:cxnSp>
      <p:sp>
        <p:nvSpPr>
          <p:cNvPr id="188" name="矩形 187"/>
          <p:cNvSpPr/>
          <p:nvPr/>
        </p:nvSpPr>
        <p:spPr>
          <a:xfrm rot="5400000">
            <a:off x="4188376" y="1434228"/>
            <a:ext cx="220952" cy="691163"/>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685800">
              <a:buClrTx/>
              <a:defRPr/>
            </a:pPr>
            <a:endParaRPr lang="en-US" sz="1350" dirty="0">
              <a:solidFill>
                <a:schemeClr val="tx1"/>
              </a:solidFill>
              <a:latin typeface="Calibri" panose="020F0502020204030204"/>
              <a:ea typeface="+mn-ea"/>
              <a:cs typeface="+mn-cs"/>
            </a:endParaRPr>
          </a:p>
        </p:txBody>
      </p:sp>
      <p:sp>
        <p:nvSpPr>
          <p:cNvPr id="189" name="矩形 188"/>
          <p:cNvSpPr/>
          <p:nvPr/>
        </p:nvSpPr>
        <p:spPr>
          <a:xfrm rot="5400000">
            <a:off x="4741532" y="3427089"/>
            <a:ext cx="220952" cy="691163"/>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685800">
              <a:buClrTx/>
              <a:defRPr/>
            </a:pPr>
            <a:endParaRPr lang="en-US" sz="1350" dirty="0">
              <a:solidFill>
                <a:schemeClr val="tx1"/>
              </a:solidFill>
              <a:latin typeface="Calibri" panose="020F0502020204030204"/>
              <a:ea typeface="+mn-ea"/>
              <a:cs typeface="+mn-cs"/>
            </a:endParaRPr>
          </a:p>
        </p:txBody>
      </p:sp>
      <p:sp>
        <p:nvSpPr>
          <p:cNvPr id="190" name="矩形 189"/>
          <p:cNvSpPr/>
          <p:nvPr/>
        </p:nvSpPr>
        <p:spPr>
          <a:xfrm rot="5400000">
            <a:off x="4533956" y="1958507"/>
            <a:ext cx="220952" cy="691163"/>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685800">
              <a:buClrTx/>
              <a:defRPr/>
            </a:pPr>
            <a:endParaRPr lang="en-US" sz="1350" dirty="0">
              <a:solidFill>
                <a:schemeClr val="tx1"/>
              </a:solidFill>
              <a:latin typeface="Calibri" panose="020F0502020204030204"/>
              <a:ea typeface="+mn-ea"/>
              <a:cs typeface="+mn-cs"/>
            </a:endParaRPr>
          </a:p>
        </p:txBody>
      </p:sp>
      <p:sp>
        <p:nvSpPr>
          <p:cNvPr id="191" name="矩形 190"/>
          <p:cNvSpPr/>
          <p:nvPr/>
        </p:nvSpPr>
        <p:spPr>
          <a:xfrm rot="5400000">
            <a:off x="4188376" y="2453475"/>
            <a:ext cx="220952" cy="691163"/>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685800">
              <a:buClrTx/>
              <a:defRPr/>
            </a:pPr>
            <a:endParaRPr lang="en-US" sz="1350" dirty="0">
              <a:solidFill>
                <a:schemeClr val="tx1"/>
              </a:solidFill>
              <a:latin typeface="Calibri" panose="020F0502020204030204"/>
              <a:ea typeface="+mn-ea"/>
              <a:cs typeface="+mn-cs"/>
            </a:endParaRPr>
          </a:p>
        </p:txBody>
      </p:sp>
      <p:cxnSp>
        <p:nvCxnSpPr>
          <p:cNvPr id="192" name="直接连接符 191"/>
          <p:cNvCxnSpPr>
            <a:stCxn id="188" idx="3"/>
            <a:endCxn id="190" idx="1"/>
          </p:cNvCxnSpPr>
          <p:nvPr/>
        </p:nvCxnSpPr>
        <p:spPr>
          <a:xfrm>
            <a:off x="4298853" y="1890286"/>
            <a:ext cx="345580" cy="303327"/>
          </a:xfrm>
          <a:prstGeom prst="line">
            <a:avLst/>
          </a:prstGeom>
          <a:noFill/>
          <a:ln w="28575" cap="flat" cmpd="sng" algn="ctr">
            <a:solidFill>
              <a:srgbClr val="5B9BD5"/>
            </a:solidFill>
            <a:prstDash val="solid"/>
            <a:miter lim="800000"/>
          </a:ln>
          <a:effectLst/>
        </p:spPr>
      </p:cxnSp>
      <p:cxnSp>
        <p:nvCxnSpPr>
          <p:cNvPr id="193" name="直接连接符 192"/>
          <p:cNvCxnSpPr>
            <a:stCxn id="190" idx="3"/>
            <a:endCxn id="191" idx="1"/>
          </p:cNvCxnSpPr>
          <p:nvPr/>
        </p:nvCxnSpPr>
        <p:spPr>
          <a:xfrm flipH="1">
            <a:off x="4298851" y="2414565"/>
            <a:ext cx="345581" cy="274016"/>
          </a:xfrm>
          <a:prstGeom prst="line">
            <a:avLst/>
          </a:prstGeom>
          <a:noFill/>
          <a:ln w="28575" cap="flat" cmpd="sng" algn="ctr">
            <a:solidFill>
              <a:srgbClr val="5B9BD5"/>
            </a:solidFill>
            <a:prstDash val="solid"/>
            <a:miter lim="800000"/>
          </a:ln>
          <a:effectLst/>
        </p:spPr>
      </p:cxnSp>
      <p:sp>
        <p:nvSpPr>
          <p:cNvPr id="194" name="椭圆 193"/>
          <p:cNvSpPr/>
          <p:nvPr/>
        </p:nvSpPr>
        <p:spPr>
          <a:xfrm>
            <a:off x="1761767" y="3495883"/>
            <a:ext cx="318752" cy="404913"/>
          </a:xfrm>
          <a:prstGeom prst="ellipse">
            <a:avLst/>
          </a:prstGeom>
          <a:noFill/>
          <a:ln w="12700" cap="flat" cmpd="sng" algn="ctr">
            <a:solidFill>
              <a:schemeClr val="bg1">
                <a:lumMod val="25000"/>
                <a:lumOff val="75000"/>
              </a:schemeClr>
            </a:solidFill>
            <a:prstDash val="solid"/>
            <a:miter lim="800000"/>
          </a:ln>
          <a:effectLst/>
        </p:spPr>
        <p:txBody>
          <a:bodyPr rtlCol="0" anchor="ctr"/>
          <a:lstStyle/>
          <a:p>
            <a:pPr algn="ctr" defTabSz="685800">
              <a:buClrTx/>
              <a:defRPr/>
            </a:pPr>
            <a:r>
              <a:rPr lang="en-US" altLang="zh-CN" sz="1350" dirty="0">
                <a:solidFill>
                  <a:schemeClr val="tx1"/>
                </a:solidFill>
                <a:latin typeface="Calibri" panose="020F0502020204030204"/>
                <a:ea typeface="宋体" panose="02010600030101010101" pitchFamily="2" charset="-122"/>
                <a:cs typeface="+mn-cs"/>
              </a:rPr>
              <a:t>C</a:t>
            </a:r>
            <a:endParaRPr lang="zh-CN" altLang="en-US" sz="1350" dirty="0">
              <a:solidFill>
                <a:schemeClr val="tx1"/>
              </a:solidFill>
              <a:latin typeface="Calibri" panose="020F0502020204030204"/>
              <a:ea typeface="宋体" panose="02010600030101010101" pitchFamily="2" charset="-122"/>
              <a:cs typeface="+mn-cs"/>
            </a:endParaRPr>
          </a:p>
        </p:txBody>
      </p:sp>
      <p:cxnSp>
        <p:nvCxnSpPr>
          <p:cNvPr id="195" name="直接箭头连接符 194"/>
          <p:cNvCxnSpPr>
            <a:endCxn id="194" idx="7"/>
          </p:cNvCxnSpPr>
          <p:nvPr/>
        </p:nvCxnSpPr>
        <p:spPr>
          <a:xfrm flipH="1">
            <a:off x="2033839" y="3149909"/>
            <a:ext cx="408899" cy="405272"/>
          </a:xfrm>
          <a:prstGeom prst="straightConnector1">
            <a:avLst/>
          </a:prstGeom>
          <a:noFill/>
          <a:ln w="28575" cap="flat" cmpd="sng" algn="ctr">
            <a:solidFill>
              <a:schemeClr val="bg1">
                <a:lumMod val="75000"/>
                <a:lumOff val="25000"/>
              </a:schemeClr>
            </a:solidFill>
            <a:prstDash val="solid"/>
            <a:miter lim="800000"/>
            <a:tailEnd type="triangle"/>
          </a:ln>
          <a:effectLst/>
        </p:spPr>
      </p:cxnSp>
      <p:cxnSp>
        <p:nvCxnSpPr>
          <p:cNvPr id="196" name="直接箭头连接符 195"/>
          <p:cNvCxnSpPr/>
          <p:nvPr/>
        </p:nvCxnSpPr>
        <p:spPr>
          <a:xfrm>
            <a:off x="1974268" y="2454080"/>
            <a:ext cx="0" cy="1048944"/>
          </a:xfrm>
          <a:prstGeom prst="straightConnector1">
            <a:avLst/>
          </a:prstGeom>
          <a:noFill/>
          <a:ln w="28575" cap="flat" cmpd="sng" algn="ctr">
            <a:solidFill>
              <a:schemeClr val="bg1">
                <a:lumMod val="75000"/>
                <a:lumOff val="25000"/>
              </a:schemeClr>
            </a:solidFill>
            <a:prstDash val="lgDash"/>
            <a:miter lim="800000"/>
            <a:tailEnd type="triangle"/>
          </a:ln>
          <a:effectLst/>
        </p:spPr>
      </p:cxnSp>
      <p:sp>
        <p:nvSpPr>
          <p:cNvPr id="197" name="文本框 196"/>
          <p:cNvSpPr txBox="1"/>
          <p:nvPr/>
        </p:nvSpPr>
        <p:spPr>
          <a:xfrm>
            <a:off x="4633470" y="1583602"/>
            <a:ext cx="338071" cy="415498"/>
          </a:xfrm>
          <a:prstGeom prst="rect">
            <a:avLst/>
          </a:prstGeom>
          <a:noFill/>
        </p:spPr>
        <p:txBody>
          <a:bodyPr wrap="square" rtlCol="0">
            <a:spAutoFit/>
          </a:bodyPr>
          <a:lstStyle/>
          <a:p>
            <a:pPr algn="ctr"/>
            <a:r>
              <a:rPr lang="en-US" altLang="zh-CN" sz="2100" dirty="0">
                <a:solidFill>
                  <a:schemeClr val="tx1"/>
                </a:solidFill>
                <a:latin typeface="Calibri" panose="020F0502020204030204"/>
                <a:ea typeface="宋体" panose="02010600030101010101" pitchFamily="2" charset="-122"/>
              </a:rPr>
              <a:t>A</a:t>
            </a:r>
            <a:endParaRPr lang="zh-CN" altLang="en-US" sz="2100" dirty="0">
              <a:solidFill>
                <a:schemeClr val="tx1"/>
              </a:solidFill>
              <a:latin typeface="Calibri" panose="020F0502020204030204"/>
              <a:ea typeface="宋体" panose="02010600030101010101" pitchFamily="2" charset="-122"/>
            </a:endParaRPr>
          </a:p>
        </p:txBody>
      </p:sp>
      <p:sp>
        <p:nvSpPr>
          <p:cNvPr id="198" name="文本框 197"/>
          <p:cNvSpPr txBox="1"/>
          <p:nvPr/>
        </p:nvSpPr>
        <p:spPr>
          <a:xfrm>
            <a:off x="4990014" y="2104726"/>
            <a:ext cx="338071" cy="415498"/>
          </a:xfrm>
          <a:prstGeom prst="rect">
            <a:avLst/>
          </a:prstGeom>
          <a:noFill/>
        </p:spPr>
        <p:txBody>
          <a:bodyPr wrap="square" rtlCol="0">
            <a:spAutoFit/>
          </a:bodyPr>
          <a:lstStyle/>
          <a:p>
            <a:pPr algn="ctr"/>
            <a:r>
              <a:rPr lang="en-US" altLang="zh-CN" sz="2100" dirty="0">
                <a:solidFill>
                  <a:schemeClr val="tx1"/>
                </a:solidFill>
                <a:latin typeface="Calibri" panose="020F0502020204030204"/>
                <a:ea typeface="宋体" panose="02010600030101010101" pitchFamily="2" charset="-122"/>
              </a:rPr>
              <a:t>B</a:t>
            </a:r>
            <a:endParaRPr lang="zh-CN" altLang="en-US" sz="2100" dirty="0">
              <a:solidFill>
                <a:schemeClr val="tx1"/>
              </a:solidFill>
              <a:latin typeface="Calibri" panose="020F0502020204030204"/>
              <a:ea typeface="宋体" panose="02010600030101010101" pitchFamily="2" charset="-122"/>
            </a:endParaRPr>
          </a:p>
        </p:txBody>
      </p:sp>
      <p:sp>
        <p:nvSpPr>
          <p:cNvPr id="199" name="文本框 198"/>
          <p:cNvSpPr txBox="1"/>
          <p:nvPr/>
        </p:nvSpPr>
        <p:spPr>
          <a:xfrm>
            <a:off x="4806957" y="2602849"/>
            <a:ext cx="338071" cy="415498"/>
          </a:xfrm>
          <a:prstGeom prst="rect">
            <a:avLst/>
          </a:prstGeom>
          <a:noFill/>
        </p:spPr>
        <p:txBody>
          <a:bodyPr wrap="square" rtlCol="0">
            <a:spAutoFit/>
          </a:bodyPr>
          <a:lstStyle/>
          <a:p>
            <a:pPr algn="ctr"/>
            <a:r>
              <a:rPr lang="en-US" altLang="zh-CN" sz="2100" dirty="0">
                <a:solidFill>
                  <a:schemeClr val="tx1"/>
                </a:solidFill>
                <a:latin typeface="Calibri" panose="020F0502020204030204"/>
                <a:ea typeface="宋体" panose="02010600030101010101" pitchFamily="2" charset="-122"/>
              </a:rPr>
              <a:t>C</a:t>
            </a:r>
            <a:endParaRPr lang="zh-CN" altLang="en-US" sz="2100" dirty="0">
              <a:solidFill>
                <a:schemeClr val="tx1"/>
              </a:solidFill>
              <a:latin typeface="Calibri" panose="020F0502020204030204"/>
              <a:ea typeface="宋体" panose="02010600030101010101" pitchFamily="2" charset="-122"/>
            </a:endParaRPr>
          </a:p>
        </p:txBody>
      </p:sp>
      <p:sp>
        <p:nvSpPr>
          <p:cNvPr id="200" name="矩形 199"/>
          <p:cNvSpPr/>
          <p:nvPr/>
        </p:nvSpPr>
        <p:spPr>
          <a:xfrm rot="5400000">
            <a:off x="3902189" y="3427090"/>
            <a:ext cx="220955" cy="691163"/>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685800">
              <a:buClrTx/>
              <a:defRPr/>
            </a:pPr>
            <a:endParaRPr lang="en-US" sz="1350" dirty="0">
              <a:solidFill>
                <a:schemeClr val="tx1"/>
              </a:solidFill>
              <a:latin typeface="Calibri" panose="020F0502020204030204"/>
              <a:ea typeface="+mn-ea"/>
              <a:cs typeface="+mn-cs"/>
            </a:endParaRPr>
          </a:p>
        </p:txBody>
      </p:sp>
      <p:cxnSp>
        <p:nvCxnSpPr>
          <p:cNvPr id="201" name="直接箭头连接符 200"/>
          <p:cNvCxnSpPr/>
          <p:nvPr/>
        </p:nvCxnSpPr>
        <p:spPr>
          <a:xfrm flipV="1">
            <a:off x="2941843" y="2393090"/>
            <a:ext cx="550037" cy="206602"/>
          </a:xfrm>
          <a:prstGeom prst="straightConnector1">
            <a:avLst/>
          </a:prstGeom>
          <a:noFill/>
          <a:ln w="76200" cap="flat" cmpd="sng" algn="ctr">
            <a:solidFill>
              <a:srgbClr val="5B9BD5"/>
            </a:solidFill>
            <a:prstDash val="solid"/>
            <a:miter lim="800000"/>
            <a:tailEnd type="triangle"/>
          </a:ln>
          <a:effectLst/>
        </p:spPr>
      </p:cxnSp>
      <p:cxnSp>
        <p:nvCxnSpPr>
          <p:cNvPr id="202" name="直接箭头连接符 201"/>
          <p:cNvCxnSpPr/>
          <p:nvPr/>
        </p:nvCxnSpPr>
        <p:spPr>
          <a:xfrm>
            <a:off x="2925431" y="3566069"/>
            <a:ext cx="550037" cy="206602"/>
          </a:xfrm>
          <a:prstGeom prst="straightConnector1">
            <a:avLst/>
          </a:prstGeom>
          <a:noFill/>
          <a:ln w="76200" cap="flat" cmpd="sng" algn="ctr">
            <a:solidFill>
              <a:srgbClr val="5B9BD5"/>
            </a:solidFill>
            <a:prstDash val="solid"/>
            <a:miter lim="800000"/>
            <a:tailEnd type="triangle"/>
          </a:ln>
          <a:effectLst/>
        </p:spPr>
      </p:cxnSp>
      <p:sp>
        <p:nvSpPr>
          <p:cNvPr id="203" name="矩形 202"/>
          <p:cNvSpPr/>
          <p:nvPr/>
        </p:nvSpPr>
        <p:spPr>
          <a:xfrm rot="5400000">
            <a:off x="4741531" y="4016479"/>
            <a:ext cx="220952" cy="691163"/>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685800">
              <a:buClrTx/>
              <a:defRPr/>
            </a:pPr>
            <a:endParaRPr lang="en-US" sz="1350" dirty="0">
              <a:solidFill>
                <a:schemeClr val="tx1"/>
              </a:solidFill>
              <a:latin typeface="Calibri" panose="020F0502020204030204"/>
              <a:ea typeface="+mn-ea"/>
              <a:cs typeface="+mn-cs"/>
            </a:endParaRPr>
          </a:p>
        </p:txBody>
      </p:sp>
      <p:sp>
        <p:nvSpPr>
          <p:cNvPr id="204" name="矩形 203"/>
          <p:cNvSpPr/>
          <p:nvPr/>
        </p:nvSpPr>
        <p:spPr>
          <a:xfrm rot="5400000">
            <a:off x="3902190" y="4016478"/>
            <a:ext cx="220952" cy="691163"/>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685800">
              <a:buClrTx/>
              <a:defRPr/>
            </a:pPr>
            <a:endParaRPr lang="en-US" sz="1350" dirty="0">
              <a:solidFill>
                <a:schemeClr val="tx1"/>
              </a:solidFill>
              <a:latin typeface="Calibri" panose="020F0502020204030204"/>
              <a:ea typeface="+mn-ea"/>
              <a:cs typeface="+mn-cs"/>
            </a:endParaRPr>
          </a:p>
        </p:txBody>
      </p:sp>
      <p:sp>
        <p:nvSpPr>
          <p:cNvPr id="205" name="矩形 204"/>
          <p:cNvSpPr/>
          <p:nvPr/>
        </p:nvSpPr>
        <p:spPr>
          <a:xfrm rot="5400000">
            <a:off x="4741531" y="4564991"/>
            <a:ext cx="220952" cy="691163"/>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685800">
              <a:buClrTx/>
              <a:defRPr/>
            </a:pPr>
            <a:endParaRPr lang="en-US" sz="1350" dirty="0">
              <a:solidFill>
                <a:schemeClr val="tx1"/>
              </a:solidFill>
              <a:latin typeface="Calibri" panose="020F0502020204030204"/>
              <a:ea typeface="+mn-ea"/>
              <a:cs typeface="+mn-cs"/>
            </a:endParaRPr>
          </a:p>
        </p:txBody>
      </p:sp>
      <p:sp>
        <p:nvSpPr>
          <p:cNvPr id="206" name="矩形 205"/>
          <p:cNvSpPr/>
          <p:nvPr/>
        </p:nvSpPr>
        <p:spPr>
          <a:xfrm rot="5400000">
            <a:off x="3902190" y="4564990"/>
            <a:ext cx="220952" cy="691163"/>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685800">
              <a:buClrTx/>
              <a:defRPr/>
            </a:pPr>
            <a:endParaRPr lang="en-US" sz="1350" dirty="0">
              <a:solidFill>
                <a:schemeClr val="tx1"/>
              </a:solidFill>
              <a:latin typeface="Calibri" panose="020F0502020204030204"/>
              <a:ea typeface="+mn-ea"/>
              <a:cs typeface="+mn-cs"/>
            </a:endParaRPr>
          </a:p>
        </p:txBody>
      </p:sp>
      <p:sp>
        <p:nvSpPr>
          <p:cNvPr id="207" name="文本框 206"/>
          <p:cNvSpPr txBox="1"/>
          <p:nvPr/>
        </p:nvSpPr>
        <p:spPr>
          <a:xfrm>
            <a:off x="3491881" y="3372203"/>
            <a:ext cx="1065187" cy="338554"/>
          </a:xfrm>
          <a:prstGeom prst="rect">
            <a:avLst/>
          </a:prstGeom>
          <a:noFill/>
        </p:spPr>
        <p:txBody>
          <a:bodyPr wrap="square" rtlCol="0">
            <a:spAutoFit/>
          </a:bodyPr>
          <a:lstStyle/>
          <a:p>
            <a:pPr algn="ctr"/>
            <a:r>
              <a:rPr lang="en-US" altLang="zh-CN" sz="1600" dirty="0">
                <a:solidFill>
                  <a:schemeClr val="tx1"/>
                </a:solidFill>
                <a:latin typeface="Calibri" panose="020F0502020204030204"/>
                <a:ea typeface="宋体" panose="02010600030101010101" pitchFamily="2" charset="-122"/>
              </a:rPr>
              <a:t>Source</a:t>
            </a:r>
            <a:endParaRPr lang="zh-CN" altLang="en-US" sz="1600" dirty="0">
              <a:solidFill>
                <a:schemeClr val="tx1"/>
              </a:solidFill>
              <a:latin typeface="Calibri" panose="020F0502020204030204"/>
              <a:ea typeface="宋体" panose="02010600030101010101" pitchFamily="2" charset="-122"/>
            </a:endParaRPr>
          </a:p>
        </p:txBody>
      </p:sp>
      <p:sp>
        <p:nvSpPr>
          <p:cNvPr id="208" name="文本框 207"/>
          <p:cNvSpPr txBox="1"/>
          <p:nvPr/>
        </p:nvSpPr>
        <p:spPr>
          <a:xfrm>
            <a:off x="4259299" y="3373222"/>
            <a:ext cx="1222757" cy="338554"/>
          </a:xfrm>
          <a:prstGeom prst="rect">
            <a:avLst/>
          </a:prstGeom>
          <a:noFill/>
        </p:spPr>
        <p:txBody>
          <a:bodyPr wrap="square" rtlCol="0">
            <a:spAutoFit/>
          </a:bodyPr>
          <a:lstStyle/>
          <a:p>
            <a:pPr algn="ctr"/>
            <a:r>
              <a:rPr lang="en-US" altLang="zh-CN" sz="1600" dirty="0">
                <a:solidFill>
                  <a:schemeClr val="tx1"/>
                </a:solidFill>
                <a:latin typeface="Calibri" panose="020F0502020204030204"/>
                <a:ea typeface="宋体" panose="02010600030101010101" pitchFamily="2" charset="-122"/>
              </a:rPr>
              <a:t>Target</a:t>
            </a:r>
            <a:endParaRPr lang="zh-CN" altLang="en-US" sz="1600" dirty="0">
              <a:solidFill>
                <a:schemeClr val="tx1"/>
              </a:solidFill>
              <a:latin typeface="Calibri" panose="020F0502020204030204"/>
              <a:ea typeface="宋体" panose="02010600030101010101" pitchFamily="2" charset="-122"/>
            </a:endParaRPr>
          </a:p>
        </p:txBody>
      </p:sp>
      <p:sp>
        <p:nvSpPr>
          <p:cNvPr id="209" name="文本框 208"/>
          <p:cNvSpPr txBox="1"/>
          <p:nvPr/>
        </p:nvSpPr>
        <p:spPr>
          <a:xfrm>
            <a:off x="5208313" y="3601779"/>
            <a:ext cx="338071" cy="415498"/>
          </a:xfrm>
          <a:prstGeom prst="rect">
            <a:avLst/>
          </a:prstGeom>
          <a:noFill/>
        </p:spPr>
        <p:txBody>
          <a:bodyPr wrap="square" rtlCol="0">
            <a:spAutoFit/>
          </a:bodyPr>
          <a:lstStyle/>
          <a:p>
            <a:pPr algn="ctr"/>
            <a:r>
              <a:rPr lang="en-US" altLang="zh-CN" sz="2100" dirty="0">
                <a:solidFill>
                  <a:schemeClr val="tx1"/>
                </a:solidFill>
                <a:latin typeface="Calibri" panose="020F0502020204030204"/>
                <a:ea typeface="宋体" panose="02010600030101010101" pitchFamily="2" charset="-122"/>
              </a:rPr>
              <a:t>A</a:t>
            </a:r>
            <a:endParaRPr lang="zh-CN" altLang="en-US" sz="2100" dirty="0">
              <a:solidFill>
                <a:schemeClr val="tx1"/>
              </a:solidFill>
              <a:latin typeface="Calibri" panose="020F0502020204030204"/>
              <a:ea typeface="宋体" panose="02010600030101010101" pitchFamily="2" charset="-122"/>
            </a:endParaRPr>
          </a:p>
        </p:txBody>
      </p:sp>
      <p:sp>
        <p:nvSpPr>
          <p:cNvPr id="210" name="文本框 209"/>
          <p:cNvSpPr txBox="1"/>
          <p:nvPr/>
        </p:nvSpPr>
        <p:spPr>
          <a:xfrm>
            <a:off x="5208313" y="4159698"/>
            <a:ext cx="338071" cy="415498"/>
          </a:xfrm>
          <a:prstGeom prst="rect">
            <a:avLst/>
          </a:prstGeom>
          <a:noFill/>
        </p:spPr>
        <p:txBody>
          <a:bodyPr wrap="square" rtlCol="0">
            <a:spAutoFit/>
          </a:bodyPr>
          <a:lstStyle/>
          <a:p>
            <a:pPr algn="ctr"/>
            <a:r>
              <a:rPr lang="en-US" altLang="zh-CN" sz="2100" dirty="0">
                <a:solidFill>
                  <a:schemeClr val="tx1"/>
                </a:solidFill>
                <a:latin typeface="Calibri" panose="020F0502020204030204"/>
                <a:ea typeface="宋体" panose="02010600030101010101" pitchFamily="2" charset="-122"/>
              </a:rPr>
              <a:t>B</a:t>
            </a:r>
            <a:endParaRPr lang="zh-CN" altLang="en-US" sz="2100" dirty="0">
              <a:solidFill>
                <a:schemeClr val="tx1"/>
              </a:solidFill>
              <a:latin typeface="Calibri" panose="020F0502020204030204"/>
              <a:ea typeface="宋体" panose="02010600030101010101" pitchFamily="2" charset="-122"/>
            </a:endParaRPr>
          </a:p>
        </p:txBody>
      </p:sp>
      <p:sp>
        <p:nvSpPr>
          <p:cNvPr id="211" name="文本框 210"/>
          <p:cNvSpPr txBox="1"/>
          <p:nvPr/>
        </p:nvSpPr>
        <p:spPr>
          <a:xfrm>
            <a:off x="5226969" y="4717617"/>
            <a:ext cx="338071" cy="415498"/>
          </a:xfrm>
          <a:prstGeom prst="rect">
            <a:avLst/>
          </a:prstGeom>
          <a:noFill/>
        </p:spPr>
        <p:txBody>
          <a:bodyPr wrap="square" rtlCol="0">
            <a:spAutoFit/>
          </a:bodyPr>
          <a:lstStyle/>
          <a:p>
            <a:pPr algn="ctr"/>
            <a:r>
              <a:rPr lang="en-US" altLang="zh-CN" sz="2100" dirty="0">
                <a:solidFill>
                  <a:schemeClr val="tx1"/>
                </a:solidFill>
                <a:latin typeface="Calibri" panose="020F0502020204030204"/>
                <a:ea typeface="宋体" panose="02010600030101010101" pitchFamily="2" charset="-122"/>
              </a:rPr>
              <a:t>C</a:t>
            </a:r>
            <a:endParaRPr lang="zh-CN" altLang="en-US" sz="2100" dirty="0">
              <a:solidFill>
                <a:schemeClr val="tx1"/>
              </a:solidFill>
              <a:latin typeface="Calibri" panose="020F0502020204030204"/>
              <a:ea typeface="宋体" panose="02010600030101010101" pitchFamily="2" charset="-122"/>
            </a:endParaRPr>
          </a:p>
        </p:txBody>
      </p:sp>
      <p:cxnSp>
        <p:nvCxnSpPr>
          <p:cNvPr id="212" name="直接箭头连接符 211"/>
          <p:cNvCxnSpPr>
            <a:stCxn id="200" idx="3"/>
            <a:endCxn id="203" idx="1"/>
          </p:cNvCxnSpPr>
          <p:nvPr/>
        </p:nvCxnSpPr>
        <p:spPr>
          <a:xfrm>
            <a:off x="4012667" y="3883148"/>
            <a:ext cx="839341" cy="368436"/>
          </a:xfrm>
          <a:prstGeom prst="straightConnector1">
            <a:avLst/>
          </a:prstGeom>
          <a:noFill/>
          <a:ln w="28575" cap="flat" cmpd="sng" algn="ctr">
            <a:solidFill>
              <a:srgbClr val="5B9BD5"/>
            </a:solidFill>
            <a:prstDash val="solid"/>
            <a:miter lim="800000"/>
            <a:tailEnd type="triangle"/>
          </a:ln>
          <a:effectLst/>
        </p:spPr>
      </p:cxnSp>
      <p:cxnSp>
        <p:nvCxnSpPr>
          <p:cNvPr id="213" name="直接箭头连接符 212"/>
          <p:cNvCxnSpPr>
            <a:stCxn id="204" idx="3"/>
            <a:endCxn id="205" idx="1"/>
          </p:cNvCxnSpPr>
          <p:nvPr/>
        </p:nvCxnSpPr>
        <p:spPr>
          <a:xfrm>
            <a:off x="4012666" y="4472536"/>
            <a:ext cx="839342" cy="327561"/>
          </a:xfrm>
          <a:prstGeom prst="straightConnector1">
            <a:avLst/>
          </a:prstGeom>
          <a:noFill/>
          <a:ln w="28575" cap="flat" cmpd="sng" algn="ctr">
            <a:solidFill>
              <a:srgbClr val="5B9BD5"/>
            </a:solidFill>
            <a:prstDash val="solid"/>
            <a:miter lim="800000"/>
            <a:tailEnd type="triangle"/>
          </a:ln>
          <a:effectLst/>
        </p:spPr>
      </p:cxnSp>
      <p:cxnSp>
        <p:nvCxnSpPr>
          <p:cNvPr id="214" name="直接箭头连接符 213"/>
          <p:cNvCxnSpPr>
            <a:stCxn id="200" idx="3"/>
            <a:endCxn id="205" idx="1"/>
          </p:cNvCxnSpPr>
          <p:nvPr/>
        </p:nvCxnSpPr>
        <p:spPr>
          <a:xfrm>
            <a:off x="4012667" y="3883148"/>
            <a:ext cx="839341" cy="916949"/>
          </a:xfrm>
          <a:prstGeom prst="straightConnector1">
            <a:avLst/>
          </a:prstGeom>
          <a:noFill/>
          <a:ln w="28575" cap="flat" cmpd="sng" algn="ctr">
            <a:solidFill>
              <a:srgbClr val="5B9BD5"/>
            </a:solidFill>
            <a:prstDash val="lgDash"/>
            <a:miter lim="800000"/>
            <a:tailEnd type="triangle"/>
          </a:ln>
          <a:effectLst/>
        </p:spPr>
      </p:cxnSp>
      <p:cxnSp>
        <p:nvCxnSpPr>
          <p:cNvPr id="215" name="直接箭头连接符 214"/>
          <p:cNvCxnSpPr/>
          <p:nvPr/>
        </p:nvCxnSpPr>
        <p:spPr>
          <a:xfrm flipV="1">
            <a:off x="1847089" y="2454080"/>
            <a:ext cx="0" cy="1048944"/>
          </a:xfrm>
          <a:prstGeom prst="straightConnector1">
            <a:avLst/>
          </a:prstGeom>
          <a:noFill/>
          <a:ln w="28575" cap="flat" cmpd="sng" algn="ctr">
            <a:solidFill>
              <a:schemeClr val="bg1">
                <a:lumMod val="75000"/>
                <a:lumOff val="25000"/>
              </a:schemeClr>
            </a:solidFill>
            <a:prstDash val="lgDash"/>
            <a:miter lim="800000"/>
            <a:tailEnd type="triangle"/>
          </a:ln>
          <a:effectLst/>
        </p:spPr>
      </p:cxnSp>
      <p:cxnSp>
        <p:nvCxnSpPr>
          <p:cNvPr id="216" name="直接连接符 215"/>
          <p:cNvCxnSpPr/>
          <p:nvPr/>
        </p:nvCxnSpPr>
        <p:spPr>
          <a:xfrm>
            <a:off x="1773840" y="2982919"/>
            <a:ext cx="130399" cy="146120"/>
          </a:xfrm>
          <a:prstGeom prst="line">
            <a:avLst/>
          </a:prstGeom>
          <a:noFill/>
          <a:ln w="28575" cap="flat" cmpd="sng" algn="ctr">
            <a:solidFill>
              <a:srgbClr val="FF0000"/>
            </a:solidFill>
            <a:prstDash val="solid"/>
            <a:miter lim="800000"/>
          </a:ln>
          <a:effectLst/>
        </p:spPr>
      </p:cxnSp>
      <p:cxnSp>
        <p:nvCxnSpPr>
          <p:cNvPr id="217" name="直接连接符 216"/>
          <p:cNvCxnSpPr/>
          <p:nvPr/>
        </p:nvCxnSpPr>
        <p:spPr>
          <a:xfrm flipH="1">
            <a:off x="1781889" y="2971618"/>
            <a:ext cx="130399" cy="146120"/>
          </a:xfrm>
          <a:prstGeom prst="line">
            <a:avLst/>
          </a:prstGeom>
          <a:noFill/>
          <a:ln w="28575" cap="flat" cmpd="sng" algn="ctr">
            <a:solidFill>
              <a:srgbClr val="FF0000"/>
            </a:solidFill>
            <a:prstDash val="solid"/>
            <a:miter lim="800000"/>
          </a:ln>
          <a:effectLst/>
        </p:spPr>
      </p:cxnSp>
      <p:cxnSp>
        <p:nvCxnSpPr>
          <p:cNvPr id="218" name="直接箭头连接符 217"/>
          <p:cNvCxnSpPr/>
          <p:nvPr/>
        </p:nvCxnSpPr>
        <p:spPr>
          <a:xfrm>
            <a:off x="4027661" y="1870408"/>
            <a:ext cx="0" cy="822195"/>
          </a:xfrm>
          <a:prstGeom prst="straightConnector1">
            <a:avLst/>
          </a:prstGeom>
          <a:noFill/>
          <a:ln w="28575" cap="flat" cmpd="sng" algn="ctr">
            <a:solidFill>
              <a:srgbClr val="5B9BD5"/>
            </a:solidFill>
            <a:prstDash val="lgDash"/>
            <a:miter lim="800000"/>
            <a:tailEnd type="triangle"/>
          </a:ln>
          <a:effectLst/>
        </p:spPr>
      </p:cxnSp>
      <p:cxnSp>
        <p:nvCxnSpPr>
          <p:cNvPr id="219" name="直接箭头连接符 218"/>
          <p:cNvCxnSpPr/>
          <p:nvPr/>
        </p:nvCxnSpPr>
        <p:spPr>
          <a:xfrm flipV="1">
            <a:off x="4113782" y="1890286"/>
            <a:ext cx="0" cy="822195"/>
          </a:xfrm>
          <a:prstGeom prst="straightConnector1">
            <a:avLst/>
          </a:prstGeom>
          <a:noFill/>
          <a:ln w="28575" cap="flat" cmpd="sng" algn="ctr">
            <a:solidFill>
              <a:srgbClr val="5B9BD5"/>
            </a:solidFill>
            <a:prstDash val="lgDash"/>
            <a:miter lim="800000"/>
            <a:tailEnd type="triangle"/>
          </a:ln>
          <a:effectLst/>
        </p:spPr>
      </p:cxnSp>
      <p:cxnSp>
        <p:nvCxnSpPr>
          <p:cNvPr id="220" name="直接连接符 219"/>
          <p:cNvCxnSpPr/>
          <p:nvPr/>
        </p:nvCxnSpPr>
        <p:spPr>
          <a:xfrm rot="2700000">
            <a:off x="4183247" y="4080779"/>
            <a:ext cx="130399" cy="146120"/>
          </a:xfrm>
          <a:prstGeom prst="line">
            <a:avLst/>
          </a:prstGeom>
          <a:noFill/>
          <a:ln w="28575" cap="flat" cmpd="sng" algn="ctr">
            <a:solidFill>
              <a:srgbClr val="FF0000"/>
            </a:solidFill>
            <a:prstDash val="solid"/>
            <a:miter lim="800000"/>
          </a:ln>
          <a:effectLst/>
        </p:spPr>
      </p:cxnSp>
      <p:cxnSp>
        <p:nvCxnSpPr>
          <p:cNvPr id="221" name="直接连接符 220"/>
          <p:cNvCxnSpPr/>
          <p:nvPr/>
        </p:nvCxnSpPr>
        <p:spPr>
          <a:xfrm rot="2700000" flipH="1">
            <a:off x="4191296" y="4069478"/>
            <a:ext cx="130399" cy="146120"/>
          </a:xfrm>
          <a:prstGeom prst="line">
            <a:avLst/>
          </a:prstGeom>
          <a:noFill/>
          <a:ln w="28575" cap="flat" cmpd="sng" algn="ctr">
            <a:solidFill>
              <a:srgbClr val="FF0000"/>
            </a:solidFill>
            <a:prstDash val="solid"/>
            <a:miter lim="800000"/>
          </a:ln>
          <a:effectLst/>
        </p:spPr>
      </p:cxnSp>
      <p:cxnSp>
        <p:nvCxnSpPr>
          <p:cNvPr id="222" name="直接连接符 221"/>
          <p:cNvCxnSpPr/>
          <p:nvPr/>
        </p:nvCxnSpPr>
        <p:spPr>
          <a:xfrm rot="2700000">
            <a:off x="4601603" y="4535175"/>
            <a:ext cx="130399" cy="146120"/>
          </a:xfrm>
          <a:prstGeom prst="line">
            <a:avLst/>
          </a:prstGeom>
          <a:noFill/>
          <a:ln w="28575" cap="flat" cmpd="sng" algn="ctr">
            <a:solidFill>
              <a:srgbClr val="FF0000"/>
            </a:solidFill>
            <a:prstDash val="solid"/>
            <a:miter lim="800000"/>
          </a:ln>
          <a:effectLst/>
        </p:spPr>
      </p:cxnSp>
      <p:cxnSp>
        <p:nvCxnSpPr>
          <p:cNvPr id="223" name="直接连接符 222"/>
          <p:cNvCxnSpPr/>
          <p:nvPr/>
        </p:nvCxnSpPr>
        <p:spPr>
          <a:xfrm rot="2700000" flipH="1">
            <a:off x="4609652" y="4523874"/>
            <a:ext cx="130399" cy="146120"/>
          </a:xfrm>
          <a:prstGeom prst="line">
            <a:avLst/>
          </a:prstGeom>
          <a:noFill/>
          <a:ln w="28575" cap="flat" cmpd="sng" algn="ctr">
            <a:solidFill>
              <a:srgbClr val="FF0000"/>
            </a:solidFill>
            <a:prstDash val="solid"/>
            <a:miter lim="800000"/>
          </a:ln>
          <a:effectLst/>
        </p:spPr>
      </p:cxnSp>
      <p:sp>
        <p:nvSpPr>
          <p:cNvPr id="224" name="文本框 223"/>
          <p:cNvSpPr txBox="1"/>
          <p:nvPr/>
        </p:nvSpPr>
        <p:spPr>
          <a:xfrm>
            <a:off x="5585110" y="2037164"/>
            <a:ext cx="2119238" cy="369332"/>
          </a:xfrm>
          <a:prstGeom prst="rect">
            <a:avLst/>
          </a:prstGeom>
          <a:noFill/>
        </p:spPr>
        <p:txBody>
          <a:bodyPr wrap="square" rtlCol="0">
            <a:spAutoFit/>
          </a:bodyPr>
          <a:lstStyle/>
          <a:p>
            <a:pPr algn="ctr"/>
            <a:r>
              <a:rPr lang="en-US" altLang="zh-CN" sz="1800" b="1" dirty="0">
                <a:solidFill>
                  <a:srgbClr val="FFC000"/>
                </a:solidFill>
                <a:latin typeface="Calibri" panose="020F0502020204030204"/>
                <a:ea typeface="宋体" panose="02010600030101010101" pitchFamily="2" charset="-122"/>
              </a:rPr>
              <a:t>“Asymmetric” fail</a:t>
            </a:r>
            <a:endParaRPr lang="zh-CN" altLang="en-US" sz="1800" b="1" dirty="0">
              <a:solidFill>
                <a:srgbClr val="FFC000"/>
              </a:solidFill>
              <a:latin typeface="Calibri" panose="020F0502020204030204"/>
              <a:ea typeface="宋体" panose="02010600030101010101" pitchFamily="2" charset="-122"/>
            </a:endParaRPr>
          </a:p>
        </p:txBody>
      </p:sp>
      <p:sp>
        <p:nvSpPr>
          <p:cNvPr id="225" name="文本框 224"/>
          <p:cNvSpPr txBox="1"/>
          <p:nvPr/>
        </p:nvSpPr>
        <p:spPr>
          <a:xfrm>
            <a:off x="5565039" y="4174923"/>
            <a:ext cx="2139309" cy="369332"/>
          </a:xfrm>
          <a:prstGeom prst="rect">
            <a:avLst/>
          </a:prstGeom>
          <a:noFill/>
        </p:spPr>
        <p:txBody>
          <a:bodyPr wrap="square" rtlCol="0">
            <a:spAutoFit/>
          </a:bodyPr>
          <a:lstStyle/>
          <a:p>
            <a:pPr algn="ctr"/>
            <a:r>
              <a:rPr lang="en-US" altLang="zh-CN" sz="1800" b="1" dirty="0">
                <a:solidFill>
                  <a:srgbClr val="FFC000"/>
                </a:solidFill>
                <a:latin typeface="Calibri" panose="020F0502020204030204"/>
                <a:ea typeface="宋体" panose="02010600030101010101" pitchFamily="2" charset="-122"/>
              </a:rPr>
              <a:t>“Transitivity” fail</a:t>
            </a:r>
            <a:endParaRPr lang="zh-CN" altLang="en-US" sz="1800" b="1" dirty="0">
              <a:solidFill>
                <a:srgbClr val="FFC000"/>
              </a:solidFill>
              <a:latin typeface="Calibri" panose="020F0502020204030204"/>
              <a:ea typeface="宋体" panose="02010600030101010101" pitchFamily="2" charset="-122"/>
            </a:endParaRPr>
          </a:p>
        </p:txBody>
      </p:sp>
      <p:sp>
        <p:nvSpPr>
          <p:cNvPr id="226" name="文本框 225"/>
          <p:cNvSpPr txBox="1"/>
          <p:nvPr/>
        </p:nvSpPr>
        <p:spPr>
          <a:xfrm>
            <a:off x="3627583" y="1305257"/>
            <a:ext cx="1808513" cy="369332"/>
          </a:xfrm>
          <a:prstGeom prst="rect">
            <a:avLst/>
          </a:prstGeom>
          <a:noFill/>
        </p:spPr>
        <p:txBody>
          <a:bodyPr wrap="square" rtlCol="0">
            <a:spAutoFit/>
          </a:bodyPr>
          <a:lstStyle/>
          <a:p>
            <a:pPr algn="ctr"/>
            <a:r>
              <a:rPr lang="en-US" altLang="zh-CN" sz="1800" b="1" dirty="0">
                <a:solidFill>
                  <a:schemeClr val="tx1"/>
                </a:solidFill>
                <a:latin typeface="Calibri" panose="020F0502020204030204"/>
                <a:ea typeface="宋体" panose="02010600030101010101" pitchFamily="2" charset="-122"/>
              </a:rPr>
              <a:t>Single Vector</a:t>
            </a:r>
            <a:endParaRPr lang="zh-CN" altLang="en-US" sz="1800" b="1" dirty="0">
              <a:solidFill>
                <a:schemeClr val="tx1"/>
              </a:solidFill>
              <a:latin typeface="Calibri" panose="020F0502020204030204"/>
              <a:ea typeface="宋体" panose="02010600030101010101" pitchFamily="2" charset="-122"/>
            </a:endParaRPr>
          </a:p>
        </p:txBody>
      </p:sp>
      <p:sp>
        <p:nvSpPr>
          <p:cNvPr id="227" name="文本框 226"/>
          <p:cNvSpPr txBox="1"/>
          <p:nvPr/>
        </p:nvSpPr>
        <p:spPr>
          <a:xfrm>
            <a:off x="3602169" y="3056357"/>
            <a:ext cx="1808513" cy="369332"/>
          </a:xfrm>
          <a:prstGeom prst="rect">
            <a:avLst/>
          </a:prstGeom>
          <a:noFill/>
        </p:spPr>
        <p:txBody>
          <a:bodyPr wrap="square" rtlCol="0">
            <a:spAutoFit/>
          </a:bodyPr>
          <a:lstStyle/>
          <a:p>
            <a:pPr algn="ctr"/>
            <a:r>
              <a:rPr lang="en-US" altLang="zh-CN" sz="1800" b="1" dirty="0">
                <a:solidFill>
                  <a:schemeClr val="tx1"/>
                </a:solidFill>
                <a:latin typeface="Calibri" panose="020F0502020204030204"/>
                <a:ea typeface="宋体" panose="02010600030101010101" pitchFamily="2" charset="-122"/>
              </a:rPr>
              <a:t>Double Vectors</a:t>
            </a:r>
            <a:endParaRPr lang="zh-CN" altLang="en-US" sz="1800" b="1" dirty="0">
              <a:solidFill>
                <a:schemeClr val="tx1"/>
              </a:solidFill>
              <a:latin typeface="Calibri" panose="020F0502020204030204"/>
              <a:ea typeface="宋体" panose="02010600030101010101" pitchFamily="2" charset="-122"/>
            </a:endParaRPr>
          </a:p>
        </p:txBody>
      </p:sp>
      <p:sp>
        <p:nvSpPr>
          <p:cNvPr id="228" name="圆角矩形 227"/>
          <p:cNvSpPr/>
          <p:nvPr/>
        </p:nvSpPr>
        <p:spPr>
          <a:xfrm>
            <a:off x="3556918" y="1243310"/>
            <a:ext cx="1943426" cy="1801368"/>
          </a:xfrm>
          <a:prstGeom prst="roundRect">
            <a:avLst>
              <a:gd name="adj" fmla="val 8503"/>
            </a:avLst>
          </a:prstGeom>
          <a:noFill/>
          <a:ln w="12700" cap="flat" cmpd="sng" algn="ctr">
            <a:solidFill>
              <a:srgbClr val="5B9BD5">
                <a:shade val="50000"/>
              </a:srgbClr>
            </a:solidFill>
            <a:prstDash val="solid"/>
            <a:miter lim="800000"/>
          </a:ln>
          <a:effectLst/>
        </p:spPr>
        <p:txBody>
          <a:bodyPr rtlCol="0" anchor="ctr"/>
          <a:lstStyle/>
          <a:p>
            <a:pPr algn="ctr" defTabSz="685800">
              <a:buClrTx/>
              <a:defRPr/>
            </a:pPr>
            <a:endParaRPr lang="en-US" sz="1350">
              <a:solidFill>
                <a:schemeClr val="tx1"/>
              </a:solidFill>
              <a:latin typeface="Calibri" panose="020F0502020204030204"/>
              <a:ea typeface="+mn-ea"/>
              <a:cs typeface="+mn-cs"/>
            </a:endParaRPr>
          </a:p>
        </p:txBody>
      </p:sp>
      <p:sp>
        <p:nvSpPr>
          <p:cNvPr id="229" name="圆角矩形 228"/>
          <p:cNvSpPr/>
          <p:nvPr/>
        </p:nvSpPr>
        <p:spPr>
          <a:xfrm>
            <a:off x="3567642" y="3091375"/>
            <a:ext cx="1926843" cy="2010023"/>
          </a:xfrm>
          <a:prstGeom prst="roundRect">
            <a:avLst>
              <a:gd name="adj" fmla="val 8503"/>
            </a:avLst>
          </a:prstGeom>
          <a:noFill/>
          <a:ln w="12700" cap="flat" cmpd="sng" algn="ctr">
            <a:solidFill>
              <a:srgbClr val="5B9BD5">
                <a:shade val="50000"/>
              </a:srgbClr>
            </a:solidFill>
            <a:prstDash val="solid"/>
            <a:miter lim="800000"/>
          </a:ln>
          <a:effectLst/>
        </p:spPr>
        <p:txBody>
          <a:bodyPr rtlCol="0" anchor="ctr"/>
          <a:lstStyle/>
          <a:p>
            <a:pPr algn="ctr" defTabSz="685800">
              <a:buClrTx/>
              <a:defRPr/>
            </a:pPr>
            <a:endParaRPr lang="en-US" sz="1350">
              <a:solidFill>
                <a:schemeClr val="tx1"/>
              </a:solidFill>
              <a:latin typeface="Calibri" panose="020F0502020204030204"/>
              <a:ea typeface="+mn-ea"/>
              <a:cs typeface="+mn-cs"/>
            </a:endParaRPr>
          </a:p>
        </p:txBody>
      </p:sp>
    </p:spTree>
    <p:extLst>
      <p:ext uri="{BB962C8B-B14F-4D97-AF65-F5344CB8AC3E}">
        <p14:creationId xmlns:p14="http://schemas.microsoft.com/office/powerpoint/2010/main" val="1121685084"/>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1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1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2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2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2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2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2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189" grpId="0" animBg="1"/>
      <p:bldP spid="190" grpId="0" animBg="1"/>
      <p:bldP spid="191" grpId="0" animBg="1"/>
      <p:bldP spid="197" grpId="0"/>
      <p:bldP spid="198" grpId="0"/>
      <p:bldP spid="199" grpId="0"/>
      <p:bldP spid="200" grpId="0" animBg="1"/>
      <p:bldP spid="203" grpId="0" animBg="1"/>
      <p:bldP spid="204" grpId="0" animBg="1"/>
      <p:bldP spid="205" grpId="0" animBg="1"/>
      <p:bldP spid="206" grpId="0" animBg="1"/>
      <p:bldP spid="207" grpId="0"/>
      <p:bldP spid="208" grpId="0"/>
      <p:bldP spid="209" grpId="0"/>
      <p:bldP spid="210" grpId="0"/>
      <p:bldP spid="211" grpId="0"/>
      <p:bldP spid="224" grpId="0"/>
      <p:bldP spid="225" grpId="0"/>
      <p:bldP spid="226" grpId="0"/>
      <p:bldP spid="227" grpId="0"/>
      <p:bldP spid="228" grpId="0" animBg="1"/>
      <p:bldP spid="22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89</a:t>
            </a:fld>
            <a:endParaRPr lang="en-US" sz="1050" b="1" kern="1200">
              <a:solidFill>
                <a:srgbClr val="FFFFFF"/>
              </a:solidFill>
              <a:ea typeface="+mn-ea"/>
              <a:cs typeface="+mn-cs"/>
            </a:endParaRPr>
          </a:p>
        </p:txBody>
      </p:sp>
      <p:sp>
        <p:nvSpPr>
          <p:cNvPr id="2" name="文本框 1"/>
          <p:cNvSpPr txBox="1"/>
          <p:nvPr/>
        </p:nvSpPr>
        <p:spPr>
          <a:xfrm>
            <a:off x="1452361" y="789552"/>
            <a:ext cx="6251987" cy="369332"/>
          </a:xfrm>
          <a:prstGeom prst="rect">
            <a:avLst/>
          </a:prstGeom>
          <a:noFill/>
        </p:spPr>
        <p:txBody>
          <a:bodyPr wrap="square" rtlCol="0">
            <a:spAutoFit/>
          </a:bodyPr>
          <a:lstStyle/>
          <a:p>
            <a:pPr algn="ctr"/>
            <a:r>
              <a:rPr lang="en-US" altLang="zh-CN" sz="1800" b="1" dirty="0">
                <a:solidFill>
                  <a:srgbClr val="ADADAD"/>
                </a:solidFill>
              </a:rPr>
              <a:t>Inspired by high-order proximities</a:t>
            </a:r>
            <a:endParaRPr lang="zh-CN" altLang="en-US" sz="1800" b="1" i="1" dirty="0">
              <a:solidFill>
                <a:srgbClr val="ADADAD"/>
              </a:solidFill>
            </a:endParaRPr>
          </a:p>
        </p:txBody>
      </p:sp>
      <p:sp>
        <p:nvSpPr>
          <p:cNvPr id="50" name="内容占位符 2"/>
          <p:cNvSpPr>
            <a:spLocks noGrp="1"/>
          </p:cNvSpPr>
          <p:nvPr>
            <p:ph idx="1"/>
          </p:nvPr>
        </p:nvSpPr>
        <p:spPr>
          <a:xfrm>
            <a:off x="1385646" y="1239394"/>
            <a:ext cx="6426714" cy="474536"/>
          </a:xfrm>
        </p:spPr>
        <p:style>
          <a:lnRef idx="2">
            <a:schemeClr val="accent6"/>
          </a:lnRef>
          <a:fillRef idx="1">
            <a:schemeClr val="lt1"/>
          </a:fillRef>
          <a:effectRef idx="0">
            <a:schemeClr val="accent6"/>
          </a:effectRef>
          <a:fontRef idx="minor">
            <a:schemeClr val="dk1"/>
          </a:fontRef>
        </p:style>
        <p:txBody>
          <a:bodyPr>
            <a:noAutofit/>
          </a:bodyPr>
          <a:lstStyle/>
          <a:p>
            <a:pPr marL="0" indent="0" algn="ctr">
              <a:buClrTx/>
              <a:buNone/>
            </a:pPr>
            <a:r>
              <a:rPr lang="en-US" dirty="0">
                <a:solidFill>
                  <a:srgbClr val="ADADAD"/>
                </a:solidFill>
                <a:cs typeface="Helvetica" pitchFamily="34" charset="0"/>
              </a:rPr>
              <a:t>High-order proximities are asymmetric transitivity metrics</a:t>
            </a:r>
          </a:p>
        </p:txBody>
      </p:sp>
      <p:sp>
        <p:nvSpPr>
          <p:cNvPr id="3" name="文本框 2"/>
          <p:cNvSpPr txBox="1"/>
          <p:nvPr/>
        </p:nvSpPr>
        <p:spPr>
          <a:xfrm>
            <a:off x="1385646" y="1761660"/>
            <a:ext cx="6480720" cy="461665"/>
          </a:xfrm>
          <a:prstGeom prst="rect">
            <a:avLst/>
          </a:prstGeom>
          <a:noFill/>
        </p:spPr>
        <p:txBody>
          <a:bodyPr wrap="square" rtlCol="0">
            <a:spAutoFit/>
          </a:bodyPr>
          <a:lstStyle/>
          <a:p>
            <a:r>
              <a:rPr lang="en-US" altLang="zh-CN" sz="1200" b="1" dirty="0">
                <a:solidFill>
                  <a:srgbClr val="ADADAD"/>
                </a:solidFill>
              </a:rPr>
              <a:t>Katz Similarity</a:t>
            </a:r>
            <a:r>
              <a:rPr lang="en-US" altLang="zh-CN" sz="1200" dirty="0">
                <a:solidFill>
                  <a:srgbClr val="ADADAD"/>
                </a:solidFill>
              </a:rPr>
              <a:t>: weighted sum of paths between two nodes, where the weights decrease with the path length increasing.</a:t>
            </a:r>
            <a:endParaRPr lang="zh-CN" altLang="en-US" sz="1200" dirty="0">
              <a:solidFill>
                <a:srgbClr val="ADADAD"/>
              </a:solidFill>
            </a:endParaRPr>
          </a:p>
        </p:txBody>
      </p:sp>
      <mc:AlternateContent xmlns:mc="http://schemas.openxmlformats.org/markup-compatibility/2006" xmlns:a14="http://schemas.microsoft.com/office/drawing/2010/main">
        <mc:Choice Requires="a14">
          <p:sp>
            <p:nvSpPr>
              <p:cNvPr id="5" name="矩形 4"/>
              <p:cNvSpPr/>
              <p:nvPr/>
            </p:nvSpPr>
            <p:spPr>
              <a:xfrm>
                <a:off x="3499221" y="2248154"/>
                <a:ext cx="2122119" cy="7338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500" i="1" smtClean="0">
                              <a:solidFill>
                                <a:schemeClr val="tx1"/>
                              </a:solidFill>
                              <a:latin typeface="Cambria Math" panose="02040503050406030204" pitchFamily="18" charset="0"/>
                            </a:rPr>
                          </m:ctrlPr>
                        </m:sSubPr>
                        <m:e>
                          <m:r>
                            <a:rPr lang="en-US" altLang="zh-CN" sz="1500" i="1">
                              <a:solidFill>
                                <a:schemeClr val="tx1"/>
                              </a:solidFill>
                              <a:latin typeface="Cambria Math" panose="02040503050406030204" pitchFamily="18" charset="0"/>
                            </a:rPr>
                            <m:t>𝑆</m:t>
                          </m:r>
                        </m:e>
                        <m:sub>
                          <m:r>
                            <a:rPr lang="en-US" altLang="zh-CN" sz="1500" i="1">
                              <a:solidFill>
                                <a:schemeClr val="tx1"/>
                              </a:solidFill>
                              <a:latin typeface="Cambria Math" panose="02040503050406030204" pitchFamily="18" charset="0"/>
                            </a:rPr>
                            <m:t>𝑘𝑎𝑡𝑧</m:t>
                          </m:r>
                        </m:sub>
                      </m:sSub>
                      <m:r>
                        <a:rPr lang="en-US" altLang="zh-CN" sz="1500" i="1">
                          <a:solidFill>
                            <a:schemeClr val="tx1"/>
                          </a:solidFill>
                          <a:latin typeface="Cambria Math" panose="02040503050406030204" pitchFamily="18" charset="0"/>
                        </a:rPr>
                        <m:t>=</m:t>
                      </m:r>
                      <m:nary>
                        <m:naryPr>
                          <m:chr m:val="∑"/>
                          <m:ctrlPr>
                            <a:rPr lang="en-US" altLang="zh-CN" sz="1500" i="1">
                              <a:solidFill>
                                <a:schemeClr val="tx1"/>
                              </a:solidFill>
                              <a:latin typeface="Cambria Math" panose="02040503050406030204" pitchFamily="18" charset="0"/>
                            </a:rPr>
                          </m:ctrlPr>
                        </m:naryPr>
                        <m:sub>
                          <m:r>
                            <m:rPr>
                              <m:brk m:alnAt="23"/>
                            </m:rPr>
                            <a:rPr lang="en-US" altLang="zh-CN" sz="1500" i="1">
                              <a:solidFill>
                                <a:schemeClr val="tx1"/>
                              </a:solidFill>
                              <a:latin typeface="Cambria Math" panose="02040503050406030204" pitchFamily="18" charset="0"/>
                            </a:rPr>
                            <m:t>𝑖</m:t>
                          </m:r>
                          <m:r>
                            <a:rPr lang="en-US" altLang="zh-CN" sz="1500" i="1">
                              <a:solidFill>
                                <a:schemeClr val="tx1"/>
                              </a:solidFill>
                              <a:latin typeface="Cambria Math" panose="02040503050406030204" pitchFamily="18" charset="0"/>
                            </a:rPr>
                            <m:t>=1</m:t>
                          </m:r>
                        </m:sub>
                        <m:sup>
                          <m:r>
                            <a:rPr lang="en-US" altLang="zh-CN" sz="1500" i="1">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ea typeface="Cambria Math" panose="02040503050406030204" pitchFamily="18" charset="0"/>
                            </a:rPr>
                            <m:t>∞</m:t>
                          </m:r>
                        </m:sup>
                        <m:e>
                          <m:sSup>
                            <m:sSupPr>
                              <m:ctrlPr>
                                <a:rPr lang="en-US" altLang="zh-CN" sz="1500" i="1">
                                  <a:solidFill>
                                    <a:schemeClr val="tx1"/>
                                  </a:solidFill>
                                  <a:latin typeface="Cambria Math" panose="02040503050406030204" pitchFamily="18" charset="0"/>
                                </a:rPr>
                              </m:ctrlPr>
                            </m:sSupPr>
                            <m:e>
                              <m:r>
                                <a:rPr lang="en-US" altLang="zh-CN" sz="1500" i="1">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𝑏𝑒𝑡𝑎</m:t>
                              </m:r>
                              <m:r>
                                <a:rPr lang="en-US" altLang="zh-CN" sz="1500" i="1">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𝐴</m:t>
                              </m:r>
                              <m:r>
                                <m:rPr>
                                  <m:nor/>
                                </m:rPr>
                                <a:rPr lang="en-US" altLang="zh-CN" sz="1500" dirty="0">
                                  <a:solidFill>
                                    <a:schemeClr val="tx1"/>
                                  </a:solidFill>
                                </a:rPr>
                                <m:t> </m:t>
                              </m:r>
                              <m:r>
                                <a:rPr lang="en-US" altLang="zh-CN" sz="1500" i="1" dirty="0">
                                  <a:solidFill>
                                    <a:schemeClr val="tx1"/>
                                  </a:solidFill>
                                  <a:latin typeface="Cambria Math" panose="02040503050406030204" pitchFamily="18" charset="0"/>
                                </a:rPr>
                                <m:t>)</m:t>
                              </m:r>
                            </m:e>
                            <m:sup>
                              <m:r>
                                <a:rPr lang="en-US" altLang="zh-CN" sz="1500" i="1">
                                  <a:solidFill>
                                    <a:schemeClr val="tx1"/>
                                  </a:solidFill>
                                  <a:latin typeface="Cambria Math" panose="02040503050406030204" pitchFamily="18" charset="0"/>
                                </a:rPr>
                                <m:t>𝑖</m:t>
                              </m:r>
                            </m:sup>
                          </m:sSup>
                        </m:e>
                      </m:nary>
                    </m:oMath>
                  </m:oMathPara>
                </a14:m>
                <a:endParaRPr lang="zh-CN" altLang="en-US" sz="1050" dirty="0">
                  <a:solidFill>
                    <a:schemeClr val="tx1"/>
                  </a:solidFill>
                </a:endParaRPr>
              </a:p>
            </p:txBody>
          </p:sp>
        </mc:Choice>
        <mc:Fallback xmlns="">
          <p:sp>
            <p:nvSpPr>
              <p:cNvPr id="5" name="矩形 4"/>
              <p:cNvSpPr>
                <a:spLocks noRot="1" noChangeAspect="1" noMove="1" noResize="1" noEditPoints="1" noAdjustHandles="1" noChangeArrowheads="1" noChangeShapeType="1" noTextEdit="1"/>
              </p:cNvSpPr>
              <p:nvPr/>
            </p:nvSpPr>
            <p:spPr>
              <a:xfrm>
                <a:off x="3499221" y="2248154"/>
                <a:ext cx="2122119" cy="733855"/>
              </a:xfrm>
              <a:prstGeom prst="rect">
                <a:avLst/>
              </a:prstGeom>
              <a:blipFill>
                <a:blip r:embed="rId3"/>
                <a:stretch>
                  <a:fillRect t="-94915" b="-150847"/>
                </a:stretch>
              </a:blipFill>
            </p:spPr>
            <p:txBody>
              <a:bodyPr/>
              <a:lstStyle/>
              <a:p>
                <a:r>
                  <a:rPr lang="zh-CN" altLang="en-US">
                    <a:noFill/>
                  </a:rPr>
                  <a:t> </a:t>
                </a:r>
              </a:p>
            </p:txBody>
          </p:sp>
        </mc:Fallback>
      </mc:AlternateContent>
      <p:sp>
        <p:nvSpPr>
          <p:cNvPr id="84" name="矩形 83"/>
          <p:cNvSpPr/>
          <p:nvPr/>
        </p:nvSpPr>
        <p:spPr>
          <a:xfrm rot="5400000">
            <a:off x="6136633" y="3198913"/>
            <a:ext cx="217842" cy="708839"/>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685800">
              <a:buClrTx/>
              <a:defRPr/>
            </a:pPr>
            <a:endParaRPr lang="en-US" sz="1350" dirty="0">
              <a:solidFill>
                <a:schemeClr val="tx1"/>
              </a:solidFill>
              <a:latin typeface="Calibri" panose="020F0502020204030204"/>
              <a:ea typeface="+mn-ea"/>
              <a:cs typeface="+mn-cs"/>
            </a:endParaRPr>
          </a:p>
        </p:txBody>
      </p:sp>
      <p:sp>
        <p:nvSpPr>
          <p:cNvPr id="85" name="矩形 84"/>
          <p:cNvSpPr/>
          <p:nvPr/>
        </p:nvSpPr>
        <p:spPr>
          <a:xfrm rot="5400000">
            <a:off x="5101341" y="3198912"/>
            <a:ext cx="217846" cy="70883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685800">
              <a:buClrTx/>
              <a:defRPr/>
            </a:pPr>
            <a:endParaRPr lang="en-US" sz="1350" dirty="0">
              <a:solidFill>
                <a:schemeClr val="tx1"/>
              </a:solidFill>
              <a:latin typeface="Calibri" panose="020F0502020204030204"/>
              <a:ea typeface="+mn-ea"/>
              <a:cs typeface="+mn-cs"/>
            </a:endParaRPr>
          </a:p>
        </p:txBody>
      </p:sp>
      <p:sp>
        <p:nvSpPr>
          <p:cNvPr id="86" name="矩形 85"/>
          <p:cNvSpPr/>
          <p:nvPr/>
        </p:nvSpPr>
        <p:spPr>
          <a:xfrm rot="5400000">
            <a:off x="6136632" y="3788302"/>
            <a:ext cx="217842" cy="708839"/>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685800">
              <a:buClrTx/>
              <a:defRPr/>
            </a:pPr>
            <a:endParaRPr lang="en-US" sz="1350" dirty="0">
              <a:solidFill>
                <a:schemeClr val="tx1"/>
              </a:solidFill>
              <a:latin typeface="Calibri" panose="020F0502020204030204"/>
              <a:ea typeface="+mn-ea"/>
              <a:cs typeface="+mn-cs"/>
            </a:endParaRPr>
          </a:p>
        </p:txBody>
      </p:sp>
      <p:sp>
        <p:nvSpPr>
          <p:cNvPr id="87" name="矩形 86"/>
          <p:cNvSpPr/>
          <p:nvPr/>
        </p:nvSpPr>
        <p:spPr>
          <a:xfrm rot="5400000">
            <a:off x="5101343" y="3788302"/>
            <a:ext cx="217842" cy="70883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685800">
              <a:buClrTx/>
              <a:defRPr/>
            </a:pPr>
            <a:endParaRPr lang="en-US" sz="1350" dirty="0">
              <a:solidFill>
                <a:schemeClr val="tx1"/>
              </a:solidFill>
              <a:latin typeface="Calibri" panose="020F0502020204030204"/>
              <a:ea typeface="+mn-ea"/>
              <a:cs typeface="+mn-cs"/>
            </a:endParaRPr>
          </a:p>
        </p:txBody>
      </p:sp>
      <p:sp>
        <p:nvSpPr>
          <p:cNvPr id="88" name="矩形 87"/>
          <p:cNvSpPr/>
          <p:nvPr/>
        </p:nvSpPr>
        <p:spPr>
          <a:xfrm rot="5400000">
            <a:off x="6136632" y="4336815"/>
            <a:ext cx="217842" cy="708839"/>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685800">
              <a:buClrTx/>
              <a:defRPr/>
            </a:pPr>
            <a:endParaRPr lang="en-US" sz="1350" dirty="0">
              <a:solidFill>
                <a:schemeClr val="tx1"/>
              </a:solidFill>
              <a:latin typeface="Calibri" panose="020F0502020204030204"/>
              <a:ea typeface="+mn-ea"/>
              <a:cs typeface="+mn-cs"/>
            </a:endParaRPr>
          </a:p>
        </p:txBody>
      </p:sp>
      <p:sp>
        <p:nvSpPr>
          <p:cNvPr id="89" name="矩形 88"/>
          <p:cNvSpPr/>
          <p:nvPr/>
        </p:nvSpPr>
        <p:spPr>
          <a:xfrm rot="5400000">
            <a:off x="5101343" y="4336814"/>
            <a:ext cx="217842" cy="70883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685800">
              <a:buClrTx/>
              <a:defRPr/>
            </a:pPr>
            <a:endParaRPr lang="en-US" sz="1350" dirty="0">
              <a:solidFill>
                <a:schemeClr val="tx1"/>
              </a:solidFill>
              <a:latin typeface="Calibri" panose="020F0502020204030204"/>
              <a:ea typeface="+mn-ea"/>
              <a:cs typeface="+mn-cs"/>
            </a:endParaRPr>
          </a:p>
        </p:txBody>
      </p:sp>
      <p:sp>
        <p:nvSpPr>
          <p:cNvPr id="90" name="文本框 89"/>
          <p:cNvSpPr txBox="1"/>
          <p:nvPr/>
        </p:nvSpPr>
        <p:spPr>
          <a:xfrm>
            <a:off x="4616141" y="3093257"/>
            <a:ext cx="1209958" cy="369332"/>
          </a:xfrm>
          <a:prstGeom prst="rect">
            <a:avLst/>
          </a:prstGeom>
          <a:noFill/>
        </p:spPr>
        <p:txBody>
          <a:bodyPr wrap="square" rtlCol="0">
            <a:spAutoFit/>
          </a:bodyPr>
          <a:lstStyle/>
          <a:p>
            <a:pPr algn="ctr"/>
            <a:r>
              <a:rPr lang="en-US" altLang="zh-CN" sz="1800" dirty="0">
                <a:solidFill>
                  <a:schemeClr val="tx1"/>
                </a:solidFill>
                <a:latin typeface="Calibri" panose="020F0502020204030204"/>
                <a:ea typeface="宋体" panose="02010600030101010101" pitchFamily="2" charset="-122"/>
              </a:rPr>
              <a:t>Source</a:t>
            </a:r>
            <a:endParaRPr lang="zh-CN" altLang="en-US" sz="1800" dirty="0">
              <a:solidFill>
                <a:schemeClr val="tx1"/>
              </a:solidFill>
              <a:latin typeface="Calibri" panose="020F0502020204030204"/>
              <a:ea typeface="宋体" panose="02010600030101010101" pitchFamily="2" charset="-122"/>
            </a:endParaRPr>
          </a:p>
        </p:txBody>
      </p:sp>
      <p:sp>
        <p:nvSpPr>
          <p:cNvPr id="91" name="文本框 90"/>
          <p:cNvSpPr txBox="1"/>
          <p:nvPr/>
        </p:nvSpPr>
        <p:spPr>
          <a:xfrm>
            <a:off x="5603824" y="3093257"/>
            <a:ext cx="1511159" cy="369332"/>
          </a:xfrm>
          <a:prstGeom prst="rect">
            <a:avLst/>
          </a:prstGeom>
          <a:noFill/>
        </p:spPr>
        <p:txBody>
          <a:bodyPr wrap="square" rtlCol="0">
            <a:spAutoFit/>
          </a:bodyPr>
          <a:lstStyle/>
          <a:p>
            <a:pPr algn="ctr"/>
            <a:r>
              <a:rPr lang="en-US" altLang="zh-CN" sz="1800" dirty="0">
                <a:solidFill>
                  <a:schemeClr val="tx1"/>
                </a:solidFill>
                <a:latin typeface="Calibri" panose="020F0502020204030204"/>
                <a:ea typeface="宋体" panose="02010600030101010101" pitchFamily="2" charset="-122"/>
              </a:rPr>
              <a:t>Target</a:t>
            </a:r>
            <a:endParaRPr lang="zh-CN" altLang="en-US" sz="1800" dirty="0">
              <a:solidFill>
                <a:schemeClr val="tx1"/>
              </a:solidFill>
              <a:latin typeface="Calibri" panose="020F0502020204030204"/>
              <a:ea typeface="宋体" panose="02010600030101010101" pitchFamily="2" charset="-122"/>
            </a:endParaRPr>
          </a:p>
        </p:txBody>
      </p:sp>
      <p:sp>
        <p:nvSpPr>
          <p:cNvPr id="92" name="文本框 91"/>
          <p:cNvSpPr txBox="1"/>
          <p:nvPr/>
        </p:nvSpPr>
        <p:spPr>
          <a:xfrm>
            <a:off x="6593020" y="3386407"/>
            <a:ext cx="502934" cy="415498"/>
          </a:xfrm>
          <a:prstGeom prst="rect">
            <a:avLst/>
          </a:prstGeom>
          <a:noFill/>
        </p:spPr>
        <p:txBody>
          <a:bodyPr wrap="square" rtlCol="0">
            <a:spAutoFit/>
          </a:bodyPr>
          <a:lstStyle/>
          <a:p>
            <a:pPr algn="ctr"/>
            <a:r>
              <a:rPr lang="en-US" altLang="zh-CN" sz="2100" b="1" dirty="0">
                <a:solidFill>
                  <a:schemeClr val="tx1"/>
                </a:solidFill>
                <a:latin typeface="Calibri" panose="020F0502020204030204"/>
                <a:ea typeface="宋体" panose="02010600030101010101" pitchFamily="2" charset="-122"/>
              </a:rPr>
              <a:t>C</a:t>
            </a:r>
            <a:endParaRPr lang="zh-CN" altLang="en-US" sz="2100" b="1" dirty="0">
              <a:solidFill>
                <a:schemeClr val="tx1"/>
              </a:solidFill>
              <a:latin typeface="Calibri" panose="020F0502020204030204"/>
              <a:ea typeface="宋体" panose="02010600030101010101" pitchFamily="2" charset="-122"/>
            </a:endParaRPr>
          </a:p>
        </p:txBody>
      </p:sp>
      <p:sp>
        <p:nvSpPr>
          <p:cNvPr id="93" name="文本框 92"/>
          <p:cNvSpPr txBox="1"/>
          <p:nvPr/>
        </p:nvSpPr>
        <p:spPr>
          <a:xfrm>
            <a:off x="6636814" y="3944326"/>
            <a:ext cx="415347" cy="415498"/>
          </a:xfrm>
          <a:prstGeom prst="rect">
            <a:avLst/>
          </a:prstGeom>
          <a:noFill/>
        </p:spPr>
        <p:txBody>
          <a:bodyPr wrap="square" rtlCol="0">
            <a:spAutoFit/>
          </a:bodyPr>
          <a:lstStyle/>
          <a:p>
            <a:pPr algn="ctr"/>
            <a:r>
              <a:rPr lang="en-US" altLang="zh-CN" sz="2100" b="1" dirty="0">
                <a:solidFill>
                  <a:schemeClr val="tx1"/>
                </a:solidFill>
                <a:latin typeface="Calibri" panose="020F0502020204030204"/>
                <a:ea typeface="宋体" panose="02010600030101010101" pitchFamily="2" charset="-122"/>
              </a:rPr>
              <a:t>B</a:t>
            </a:r>
            <a:endParaRPr lang="zh-CN" altLang="en-US" sz="2100" b="1" dirty="0">
              <a:solidFill>
                <a:schemeClr val="tx1"/>
              </a:solidFill>
              <a:latin typeface="Calibri" panose="020F0502020204030204"/>
              <a:ea typeface="宋体" panose="02010600030101010101" pitchFamily="2" charset="-122"/>
            </a:endParaRPr>
          </a:p>
        </p:txBody>
      </p:sp>
      <p:sp>
        <p:nvSpPr>
          <p:cNvPr id="94" name="文本框 93"/>
          <p:cNvSpPr txBox="1"/>
          <p:nvPr/>
        </p:nvSpPr>
        <p:spPr>
          <a:xfrm>
            <a:off x="6579676" y="4491654"/>
            <a:ext cx="529623" cy="415498"/>
          </a:xfrm>
          <a:prstGeom prst="rect">
            <a:avLst/>
          </a:prstGeom>
          <a:noFill/>
        </p:spPr>
        <p:txBody>
          <a:bodyPr wrap="square" rtlCol="0">
            <a:spAutoFit/>
          </a:bodyPr>
          <a:lstStyle/>
          <a:p>
            <a:pPr algn="ctr"/>
            <a:r>
              <a:rPr lang="en-US" altLang="zh-CN" sz="2100" b="1" dirty="0">
                <a:solidFill>
                  <a:schemeClr val="tx1"/>
                </a:solidFill>
                <a:latin typeface="Calibri" panose="020F0502020204030204"/>
                <a:ea typeface="宋体" panose="02010600030101010101" pitchFamily="2" charset="-122"/>
              </a:rPr>
              <a:t>A</a:t>
            </a:r>
            <a:endParaRPr lang="zh-CN" altLang="en-US" sz="1200" b="1" dirty="0">
              <a:solidFill>
                <a:schemeClr val="tx1"/>
              </a:solidFill>
              <a:latin typeface="Calibri" panose="020F0502020204030204"/>
              <a:ea typeface="宋体" panose="02010600030101010101" pitchFamily="2" charset="-122"/>
            </a:endParaRPr>
          </a:p>
        </p:txBody>
      </p:sp>
      <p:cxnSp>
        <p:nvCxnSpPr>
          <p:cNvPr id="95" name="直接箭头连接符 94"/>
          <p:cNvCxnSpPr>
            <a:stCxn id="87" idx="1"/>
            <a:endCxn id="84" idx="2"/>
          </p:cNvCxnSpPr>
          <p:nvPr/>
        </p:nvCxnSpPr>
        <p:spPr>
          <a:xfrm flipV="1">
            <a:off x="5210264" y="3553332"/>
            <a:ext cx="680871" cy="480468"/>
          </a:xfrm>
          <a:prstGeom prst="straightConnector1">
            <a:avLst/>
          </a:prstGeom>
          <a:noFill/>
          <a:ln w="28575" cap="flat" cmpd="sng" algn="ctr">
            <a:solidFill>
              <a:schemeClr val="accent1"/>
            </a:solidFill>
            <a:prstDash val="solid"/>
            <a:miter lim="800000"/>
            <a:tailEnd type="triangle"/>
          </a:ln>
          <a:effectLst/>
        </p:spPr>
      </p:cxnSp>
      <p:cxnSp>
        <p:nvCxnSpPr>
          <p:cNvPr id="96" name="直接箭头连接符 95"/>
          <p:cNvCxnSpPr>
            <a:stCxn id="89" idx="1"/>
            <a:endCxn id="86" idx="2"/>
          </p:cNvCxnSpPr>
          <p:nvPr/>
        </p:nvCxnSpPr>
        <p:spPr>
          <a:xfrm flipV="1">
            <a:off x="5210264" y="4142722"/>
            <a:ext cx="680870" cy="439591"/>
          </a:xfrm>
          <a:prstGeom prst="straightConnector1">
            <a:avLst/>
          </a:prstGeom>
          <a:noFill/>
          <a:ln w="28575" cap="flat" cmpd="sng" algn="ctr">
            <a:solidFill>
              <a:schemeClr val="accent1"/>
            </a:solidFill>
            <a:prstDash val="solid"/>
            <a:miter lim="800000"/>
            <a:tailEnd type="triangle"/>
          </a:ln>
          <a:effectLst/>
        </p:spPr>
      </p:cxnSp>
      <p:cxnSp>
        <p:nvCxnSpPr>
          <p:cNvPr id="97" name="直接箭头连接符 96"/>
          <p:cNvCxnSpPr>
            <a:stCxn id="89" idx="1"/>
          </p:cNvCxnSpPr>
          <p:nvPr/>
        </p:nvCxnSpPr>
        <p:spPr>
          <a:xfrm flipV="1">
            <a:off x="5210264" y="3667158"/>
            <a:ext cx="943793" cy="915155"/>
          </a:xfrm>
          <a:prstGeom prst="straightConnector1">
            <a:avLst/>
          </a:prstGeom>
          <a:noFill/>
          <a:ln w="28575" cap="flat" cmpd="sng" algn="ctr">
            <a:solidFill>
              <a:schemeClr val="accent1"/>
            </a:solidFill>
            <a:prstDash val="lgDash"/>
            <a:miter lim="800000"/>
            <a:tailEnd type="triangle"/>
          </a:ln>
          <a:effectLst/>
        </p:spPr>
      </p:cxnSp>
      <p:cxnSp>
        <p:nvCxnSpPr>
          <p:cNvPr id="98" name="直接箭头连接符 97"/>
          <p:cNvCxnSpPr>
            <a:endCxn id="89" idx="0"/>
          </p:cNvCxnSpPr>
          <p:nvPr/>
        </p:nvCxnSpPr>
        <p:spPr>
          <a:xfrm flipH="1">
            <a:off x="5564684" y="3702585"/>
            <a:ext cx="832042" cy="988649"/>
          </a:xfrm>
          <a:prstGeom prst="straightConnector1">
            <a:avLst/>
          </a:prstGeom>
          <a:noFill/>
          <a:ln w="28575" cap="flat" cmpd="sng" algn="ctr">
            <a:solidFill>
              <a:schemeClr val="accent1"/>
            </a:solidFill>
            <a:prstDash val="lgDash"/>
            <a:miter lim="800000"/>
            <a:tailEnd type="triangle"/>
          </a:ln>
          <a:effectLst/>
        </p:spPr>
      </p:cxnSp>
      <p:cxnSp>
        <p:nvCxnSpPr>
          <p:cNvPr id="99" name="直接连接符 98"/>
          <p:cNvCxnSpPr/>
          <p:nvPr/>
        </p:nvCxnSpPr>
        <p:spPr>
          <a:xfrm rot="2700000">
            <a:off x="6170202" y="3853705"/>
            <a:ext cx="130399" cy="146120"/>
          </a:xfrm>
          <a:prstGeom prst="line">
            <a:avLst/>
          </a:prstGeom>
          <a:noFill/>
          <a:ln w="28575" cap="flat" cmpd="sng" algn="ctr">
            <a:solidFill>
              <a:srgbClr val="FF0000"/>
            </a:solidFill>
            <a:prstDash val="solid"/>
            <a:miter lim="800000"/>
          </a:ln>
          <a:effectLst/>
        </p:spPr>
      </p:cxnSp>
      <p:cxnSp>
        <p:nvCxnSpPr>
          <p:cNvPr id="100" name="直接连接符 99"/>
          <p:cNvCxnSpPr>
            <a:cxnSpLocks/>
          </p:cNvCxnSpPr>
          <p:nvPr/>
        </p:nvCxnSpPr>
        <p:spPr>
          <a:xfrm flipH="1">
            <a:off x="6145687" y="3871609"/>
            <a:ext cx="216202" cy="49414"/>
          </a:xfrm>
          <a:prstGeom prst="line">
            <a:avLst/>
          </a:prstGeom>
          <a:noFill/>
          <a:ln w="28575" cap="flat" cmpd="sng" algn="ctr">
            <a:solidFill>
              <a:srgbClr val="FF0000"/>
            </a:solidFill>
            <a:prstDash val="solid"/>
            <a:miter lim="800000"/>
          </a:ln>
          <a:effectLst/>
        </p:spPr>
      </p:cxnSp>
      <p:cxnSp>
        <p:nvCxnSpPr>
          <p:cNvPr id="101" name="直接箭头连接符 100"/>
          <p:cNvCxnSpPr/>
          <p:nvPr/>
        </p:nvCxnSpPr>
        <p:spPr>
          <a:xfrm>
            <a:off x="3997972" y="3921900"/>
            <a:ext cx="601031" cy="0"/>
          </a:xfrm>
          <a:prstGeom prst="straightConnector1">
            <a:avLst/>
          </a:prstGeom>
          <a:noFill/>
          <a:ln w="76200" cap="flat" cmpd="sng" algn="ctr">
            <a:solidFill>
              <a:schemeClr val="accent1"/>
            </a:solidFill>
            <a:prstDash val="solid"/>
            <a:miter lim="800000"/>
            <a:tailEnd type="triangle"/>
          </a:ln>
          <a:effectLst/>
        </p:spPr>
      </p:cxnSp>
      <p:sp>
        <p:nvSpPr>
          <p:cNvPr id="102" name="椭圆 101"/>
          <p:cNvSpPr/>
          <p:nvPr/>
        </p:nvSpPr>
        <p:spPr>
          <a:xfrm>
            <a:off x="1820802" y="3991170"/>
            <a:ext cx="447335" cy="500485"/>
          </a:xfrm>
          <a:prstGeom prst="ellipse">
            <a:avLst/>
          </a:prstGeom>
          <a:noFill/>
          <a:ln w="12700" cap="flat" cmpd="sng" algn="ctr">
            <a:solidFill>
              <a:schemeClr val="tx1"/>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r>
              <a:rPr lang="en-US" altLang="zh-CN" b="1" dirty="0">
                <a:solidFill>
                  <a:schemeClr val="tx1"/>
                </a:solidFill>
                <a:latin typeface="Calibri" panose="020F0502020204030204"/>
                <a:ea typeface="宋体" panose="02010600030101010101" pitchFamily="2" charset="-122"/>
              </a:rPr>
              <a:t>A</a:t>
            </a:r>
            <a:endParaRPr lang="zh-CN" altLang="en-US" b="1" dirty="0">
              <a:solidFill>
                <a:schemeClr val="tx1"/>
              </a:solidFill>
              <a:latin typeface="Calibri" panose="020F0502020204030204"/>
              <a:ea typeface="宋体" panose="02010600030101010101" pitchFamily="2" charset="-122"/>
            </a:endParaRPr>
          </a:p>
        </p:txBody>
      </p:sp>
      <p:sp>
        <p:nvSpPr>
          <p:cNvPr id="103" name="椭圆 102"/>
          <p:cNvSpPr/>
          <p:nvPr/>
        </p:nvSpPr>
        <p:spPr>
          <a:xfrm>
            <a:off x="2580986" y="3093257"/>
            <a:ext cx="469131" cy="557319"/>
          </a:xfrm>
          <a:prstGeom prst="ellipse">
            <a:avLst/>
          </a:prstGeom>
          <a:noFill/>
          <a:ln w="12700" cap="flat" cmpd="sng" algn="ctr">
            <a:solidFill>
              <a:schemeClr val="tx1"/>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r>
              <a:rPr lang="en-US" altLang="zh-CN" b="1" dirty="0">
                <a:solidFill>
                  <a:schemeClr val="tx1"/>
                </a:solidFill>
                <a:latin typeface="Calibri" panose="020F0502020204030204"/>
                <a:ea typeface="宋体" panose="02010600030101010101" pitchFamily="2" charset="-122"/>
              </a:rPr>
              <a:t>B</a:t>
            </a:r>
            <a:endParaRPr lang="zh-CN" altLang="en-US" b="1" dirty="0">
              <a:solidFill>
                <a:schemeClr val="tx1"/>
              </a:solidFill>
              <a:latin typeface="Calibri" panose="020F0502020204030204"/>
              <a:ea typeface="宋体" panose="02010600030101010101" pitchFamily="2" charset="-122"/>
            </a:endParaRPr>
          </a:p>
        </p:txBody>
      </p:sp>
      <p:cxnSp>
        <p:nvCxnSpPr>
          <p:cNvPr id="104" name="直接箭头连接符 103"/>
          <p:cNvCxnSpPr>
            <a:stCxn id="102" idx="7"/>
            <a:endCxn id="103" idx="3"/>
          </p:cNvCxnSpPr>
          <p:nvPr/>
        </p:nvCxnSpPr>
        <p:spPr>
          <a:xfrm flipV="1">
            <a:off x="2202626" y="3568959"/>
            <a:ext cx="447063" cy="495505"/>
          </a:xfrm>
          <a:prstGeom prst="straightConnector1">
            <a:avLst/>
          </a:prstGeom>
          <a:noFill/>
          <a:ln w="28575" cap="flat" cmpd="sng" algn="ctr">
            <a:solidFill>
              <a:schemeClr val="bg1">
                <a:lumMod val="50000"/>
                <a:lumOff val="50000"/>
              </a:schemeClr>
            </a:solidFill>
            <a:prstDash val="solid"/>
            <a:miter lim="800000"/>
            <a:tailEnd type="triangle"/>
          </a:ln>
          <a:effectLst/>
        </p:spPr>
      </p:cxnSp>
      <p:sp>
        <p:nvSpPr>
          <p:cNvPr id="105" name="椭圆 104"/>
          <p:cNvSpPr/>
          <p:nvPr/>
        </p:nvSpPr>
        <p:spPr>
          <a:xfrm>
            <a:off x="3318552" y="3985979"/>
            <a:ext cx="395405" cy="505675"/>
          </a:xfrm>
          <a:prstGeom prst="ellipse">
            <a:avLst/>
          </a:prstGeom>
          <a:noFill/>
          <a:ln w="12700" cap="flat" cmpd="sng" algn="ctr">
            <a:solidFill>
              <a:schemeClr val="tx1"/>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r>
              <a:rPr lang="en-US" altLang="zh-CN" b="1" dirty="0">
                <a:solidFill>
                  <a:schemeClr val="tx1"/>
                </a:solidFill>
                <a:latin typeface="Calibri" panose="020F0502020204030204"/>
                <a:ea typeface="宋体" panose="02010600030101010101" pitchFamily="2" charset="-122"/>
              </a:rPr>
              <a:t>C</a:t>
            </a:r>
            <a:endParaRPr lang="zh-CN" altLang="en-US" b="1" dirty="0">
              <a:solidFill>
                <a:schemeClr val="tx1"/>
              </a:solidFill>
              <a:latin typeface="Calibri" panose="020F0502020204030204"/>
              <a:ea typeface="宋体" panose="02010600030101010101" pitchFamily="2" charset="-122"/>
            </a:endParaRPr>
          </a:p>
        </p:txBody>
      </p:sp>
      <p:cxnSp>
        <p:nvCxnSpPr>
          <p:cNvPr id="106" name="直接箭头连接符 105"/>
          <p:cNvCxnSpPr>
            <a:stCxn id="103" idx="5"/>
            <a:endCxn id="105" idx="1"/>
          </p:cNvCxnSpPr>
          <p:nvPr/>
        </p:nvCxnSpPr>
        <p:spPr>
          <a:xfrm>
            <a:off x="2981414" y="3568959"/>
            <a:ext cx="395043" cy="491074"/>
          </a:xfrm>
          <a:prstGeom prst="straightConnector1">
            <a:avLst/>
          </a:prstGeom>
          <a:noFill/>
          <a:ln w="28575" cap="flat" cmpd="sng" algn="ctr">
            <a:solidFill>
              <a:schemeClr val="bg1">
                <a:lumMod val="50000"/>
                <a:lumOff val="50000"/>
              </a:schemeClr>
            </a:solidFill>
            <a:prstDash val="solid"/>
            <a:miter lim="800000"/>
            <a:tailEnd type="triangle"/>
          </a:ln>
          <a:effectLst/>
        </p:spPr>
      </p:cxnSp>
      <p:cxnSp>
        <p:nvCxnSpPr>
          <p:cNvPr id="107" name="直接箭头连接符 106"/>
          <p:cNvCxnSpPr>
            <a:stCxn id="102" idx="6"/>
            <a:endCxn id="105" idx="2"/>
          </p:cNvCxnSpPr>
          <p:nvPr/>
        </p:nvCxnSpPr>
        <p:spPr>
          <a:xfrm flipV="1">
            <a:off x="2268137" y="4238817"/>
            <a:ext cx="1050415" cy="2596"/>
          </a:xfrm>
          <a:prstGeom prst="straightConnector1">
            <a:avLst/>
          </a:prstGeom>
          <a:noFill/>
          <a:ln w="28575" cap="flat" cmpd="sng" algn="ctr">
            <a:solidFill>
              <a:schemeClr val="bg1">
                <a:lumMod val="50000"/>
                <a:lumOff val="50000"/>
              </a:schemeClr>
            </a:solidFill>
            <a:prstDash val="lgDash"/>
            <a:miter lim="800000"/>
            <a:tailEnd type="triangle"/>
          </a:ln>
          <a:effectLst/>
        </p:spPr>
      </p:cxnSp>
      <p:cxnSp>
        <p:nvCxnSpPr>
          <p:cNvPr id="108" name="直接箭头连接符 107"/>
          <p:cNvCxnSpPr>
            <a:stCxn id="105" idx="3"/>
            <a:endCxn id="102" idx="5"/>
          </p:cNvCxnSpPr>
          <p:nvPr/>
        </p:nvCxnSpPr>
        <p:spPr>
          <a:xfrm flipH="1">
            <a:off x="2202626" y="4417599"/>
            <a:ext cx="1173831" cy="761"/>
          </a:xfrm>
          <a:prstGeom prst="straightConnector1">
            <a:avLst/>
          </a:prstGeom>
          <a:noFill/>
          <a:ln w="28575" cap="flat" cmpd="sng" algn="ctr">
            <a:solidFill>
              <a:schemeClr val="bg1">
                <a:lumMod val="50000"/>
                <a:lumOff val="50000"/>
              </a:schemeClr>
            </a:solidFill>
            <a:prstDash val="lgDash"/>
            <a:miter lim="800000"/>
            <a:tailEnd type="triangle"/>
          </a:ln>
          <a:effectLst/>
        </p:spPr>
      </p:cxnSp>
      <p:cxnSp>
        <p:nvCxnSpPr>
          <p:cNvPr id="109" name="直接连接符 108"/>
          <p:cNvCxnSpPr/>
          <p:nvPr/>
        </p:nvCxnSpPr>
        <p:spPr>
          <a:xfrm>
            <a:off x="2746922" y="4349785"/>
            <a:ext cx="130399" cy="146120"/>
          </a:xfrm>
          <a:prstGeom prst="line">
            <a:avLst/>
          </a:prstGeom>
          <a:noFill/>
          <a:ln w="28575" cap="flat" cmpd="sng" algn="ctr">
            <a:solidFill>
              <a:schemeClr val="tx1"/>
            </a:solidFill>
            <a:prstDash val="solid"/>
            <a:miter lim="800000"/>
          </a:ln>
          <a:effectLst/>
        </p:spPr>
      </p:cxnSp>
      <p:cxnSp>
        <p:nvCxnSpPr>
          <p:cNvPr id="110" name="直接连接符 109"/>
          <p:cNvCxnSpPr/>
          <p:nvPr/>
        </p:nvCxnSpPr>
        <p:spPr>
          <a:xfrm flipH="1">
            <a:off x="2745825" y="4356311"/>
            <a:ext cx="130399" cy="146120"/>
          </a:xfrm>
          <a:prstGeom prst="line">
            <a:avLst/>
          </a:prstGeom>
          <a:noFill/>
          <a:ln w="28575" cap="flat" cmpd="sng" algn="ctr">
            <a:solidFill>
              <a:schemeClr val="tx1"/>
            </a:solidFill>
            <a:prstDash val="solid"/>
            <a:miter lim="800000"/>
          </a:ln>
          <a:effectLst/>
        </p:spPr>
      </p:cxnSp>
      <p:sp>
        <p:nvSpPr>
          <p:cNvPr id="111" name="文本框 110"/>
          <p:cNvSpPr txBox="1"/>
          <p:nvPr/>
        </p:nvSpPr>
        <p:spPr>
          <a:xfrm>
            <a:off x="2026708" y="3599090"/>
            <a:ext cx="528389" cy="369332"/>
          </a:xfrm>
          <a:prstGeom prst="rect">
            <a:avLst/>
          </a:prstGeom>
          <a:noFill/>
          <a:ln>
            <a:noFill/>
          </a:ln>
        </p:spPr>
        <p:txBody>
          <a:bodyPr wrap="square" rtlCol="0">
            <a:spAutoFit/>
          </a:bodyPr>
          <a:lstStyle/>
          <a:p>
            <a:pPr algn="ctr"/>
            <a:r>
              <a:rPr lang="en-US" altLang="zh-CN" sz="1800" b="1" dirty="0">
                <a:solidFill>
                  <a:schemeClr val="tx1"/>
                </a:solidFill>
                <a:latin typeface="Calibri" panose="020F0502020204030204"/>
                <a:ea typeface="宋体" panose="02010600030101010101" pitchFamily="2" charset="-122"/>
              </a:rPr>
              <a:t>0.3</a:t>
            </a:r>
            <a:endParaRPr lang="zh-CN" altLang="en-US" sz="1800" b="1" dirty="0">
              <a:solidFill>
                <a:schemeClr val="tx1"/>
              </a:solidFill>
              <a:latin typeface="Calibri" panose="020F0502020204030204"/>
              <a:ea typeface="宋体" panose="02010600030101010101" pitchFamily="2" charset="-122"/>
            </a:endParaRPr>
          </a:p>
        </p:txBody>
      </p:sp>
      <p:sp>
        <p:nvSpPr>
          <p:cNvPr id="112" name="文本框 111"/>
          <p:cNvSpPr txBox="1"/>
          <p:nvPr/>
        </p:nvSpPr>
        <p:spPr>
          <a:xfrm>
            <a:off x="3076005" y="3592163"/>
            <a:ext cx="546953" cy="369332"/>
          </a:xfrm>
          <a:prstGeom prst="rect">
            <a:avLst/>
          </a:prstGeom>
          <a:noFill/>
          <a:ln>
            <a:noFill/>
          </a:ln>
        </p:spPr>
        <p:txBody>
          <a:bodyPr wrap="square" rtlCol="0">
            <a:spAutoFit/>
          </a:bodyPr>
          <a:lstStyle/>
          <a:p>
            <a:pPr algn="ctr"/>
            <a:r>
              <a:rPr lang="en-US" altLang="zh-CN" sz="1800" b="1" dirty="0">
                <a:solidFill>
                  <a:schemeClr val="tx1"/>
                </a:solidFill>
                <a:latin typeface="Calibri" panose="020F0502020204030204"/>
                <a:ea typeface="宋体" panose="02010600030101010101" pitchFamily="2" charset="-122"/>
              </a:rPr>
              <a:t>0.3</a:t>
            </a:r>
            <a:endParaRPr lang="zh-CN" altLang="en-US" sz="1800" b="1" dirty="0">
              <a:solidFill>
                <a:schemeClr val="tx1"/>
              </a:solidFill>
              <a:latin typeface="Calibri" panose="020F0502020204030204"/>
              <a:ea typeface="宋体" panose="02010600030101010101" pitchFamily="2" charset="-122"/>
            </a:endParaRPr>
          </a:p>
        </p:txBody>
      </p:sp>
      <p:sp>
        <p:nvSpPr>
          <p:cNvPr id="113" name="文本框 10"/>
          <p:cNvSpPr txBox="1"/>
          <p:nvPr/>
        </p:nvSpPr>
        <p:spPr>
          <a:xfrm>
            <a:off x="2362729" y="3926057"/>
            <a:ext cx="727321" cy="36933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b="1" dirty="0">
                <a:latin typeface="Calibri" panose="020F0502020204030204"/>
                <a:ea typeface="宋体" panose="02010600030101010101" pitchFamily="2" charset="-122"/>
              </a:rPr>
              <a:t>0.18</a:t>
            </a:r>
            <a:endParaRPr lang="zh-CN" altLang="en-US" b="1" dirty="0">
              <a:latin typeface="Calibri" panose="020F0502020204030204"/>
              <a:ea typeface="宋体" panose="02010600030101010101" pitchFamily="2" charset="-122"/>
            </a:endParaRPr>
          </a:p>
        </p:txBody>
      </p:sp>
      <p:sp>
        <p:nvSpPr>
          <p:cNvPr id="114" name="文本框 10"/>
          <p:cNvSpPr txBox="1"/>
          <p:nvPr/>
        </p:nvSpPr>
        <p:spPr>
          <a:xfrm>
            <a:off x="2524530" y="4417599"/>
            <a:ext cx="375209" cy="36933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b="1" dirty="0">
                <a:latin typeface="Calibri" panose="020F0502020204030204"/>
                <a:ea typeface="宋体" panose="02010600030101010101" pitchFamily="2" charset="-122"/>
              </a:rPr>
              <a:t>0</a:t>
            </a:r>
            <a:endParaRPr lang="zh-CN" altLang="en-US" b="1" dirty="0">
              <a:latin typeface="Calibri" panose="020F0502020204030204"/>
              <a:ea typeface="宋体" panose="02010600030101010101" pitchFamily="2" charset="-122"/>
            </a:endParaRPr>
          </a:p>
        </p:txBody>
      </p:sp>
      <p:sp>
        <p:nvSpPr>
          <p:cNvPr id="39" name="标题 1">
            <a:extLst>
              <a:ext uri="{FF2B5EF4-FFF2-40B4-BE49-F238E27FC236}">
                <a16:creationId xmlns:a16="http://schemas.microsoft.com/office/drawing/2014/main" id="{FDFC0D6B-9C01-764B-BC1A-A783724A7184}"/>
              </a:ext>
            </a:extLst>
          </p:cNvPr>
          <p:cNvSpPr txBox="1">
            <a:spLocks/>
          </p:cNvSpPr>
          <p:nvPr/>
        </p:nvSpPr>
        <p:spPr>
          <a:xfrm>
            <a:off x="337241" y="84924"/>
            <a:ext cx="68580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pitchFamily="34" charset="-122"/>
                <a:ea typeface="微软雅黑" panose="020B0503020204020204" pitchFamily="34" charset="-122"/>
              </a:rPr>
              <a:t>Asymmetric Transitivity</a:t>
            </a:r>
          </a:p>
        </p:txBody>
      </p:sp>
    </p:spTree>
    <p:extLst>
      <p:ext uri="{BB962C8B-B14F-4D97-AF65-F5344CB8AC3E}">
        <p14:creationId xmlns:p14="http://schemas.microsoft.com/office/powerpoint/2010/main" val="729326764"/>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2220292" y="2847329"/>
            <a:ext cx="1495922" cy="523220"/>
          </a:xfrm>
          <a:prstGeom prst="rect">
            <a:avLst/>
          </a:prstGeom>
          <a:noFill/>
        </p:spPr>
        <p:txBody>
          <a:bodyPr wrap="none" rtlCol="0">
            <a:spAutoFit/>
          </a:bodyPr>
          <a:lstStyle/>
          <a:p>
            <a:pPr algn="ctr"/>
            <a:r>
              <a:rPr kumimoji="1" lang="en-US" altLang="zh-CN" b="1" dirty="0">
                <a:solidFill>
                  <a:srgbClr val="ADADAD"/>
                </a:solidFill>
              </a:rPr>
              <a:t>Network</a:t>
            </a:r>
            <a:r>
              <a:rPr kumimoji="1" lang="zh-CN" altLang="en-US" b="1" dirty="0">
                <a:solidFill>
                  <a:srgbClr val="ADADAD"/>
                </a:solidFill>
              </a:rPr>
              <a:t> </a:t>
            </a:r>
            <a:endParaRPr kumimoji="1" lang="en-US" altLang="zh-CN" b="1" dirty="0">
              <a:solidFill>
                <a:srgbClr val="ADADAD"/>
              </a:solidFill>
            </a:endParaRPr>
          </a:p>
          <a:p>
            <a:pPr algn="ctr"/>
            <a:r>
              <a:rPr kumimoji="1" lang="en-US" altLang="zh-CN" b="1" dirty="0">
                <a:solidFill>
                  <a:srgbClr val="ADADAD"/>
                </a:solidFill>
              </a:rPr>
              <a:t>Reconstruction</a:t>
            </a:r>
            <a:endParaRPr kumimoji="1" lang="zh-CN" altLang="en-US" b="1" dirty="0">
              <a:solidFill>
                <a:srgbClr val="ADADAD"/>
              </a:solidFill>
            </a:endParaRPr>
          </a:p>
        </p:txBody>
      </p:sp>
      <p:sp>
        <p:nvSpPr>
          <p:cNvPr id="23" name="文本框 22"/>
          <p:cNvSpPr txBox="1"/>
          <p:nvPr/>
        </p:nvSpPr>
        <p:spPr>
          <a:xfrm>
            <a:off x="4970955" y="2833080"/>
            <a:ext cx="979756" cy="523220"/>
          </a:xfrm>
          <a:prstGeom prst="rect">
            <a:avLst/>
          </a:prstGeom>
          <a:noFill/>
        </p:spPr>
        <p:txBody>
          <a:bodyPr wrap="none" rtlCol="0">
            <a:spAutoFit/>
          </a:bodyPr>
          <a:lstStyle/>
          <a:p>
            <a:pPr algn="ctr"/>
            <a:r>
              <a:rPr kumimoji="1" lang="en-US" altLang="zh-CN" b="1" dirty="0">
                <a:solidFill>
                  <a:srgbClr val="ADADAD"/>
                </a:solidFill>
              </a:rPr>
              <a:t>Network</a:t>
            </a:r>
            <a:r>
              <a:rPr kumimoji="1" lang="zh-CN" altLang="en-US" b="1" dirty="0">
                <a:solidFill>
                  <a:srgbClr val="ADADAD"/>
                </a:solidFill>
              </a:rPr>
              <a:t> </a:t>
            </a:r>
            <a:endParaRPr kumimoji="1" lang="en-US" altLang="zh-CN" b="1" dirty="0">
              <a:solidFill>
                <a:srgbClr val="ADADAD"/>
              </a:solidFill>
            </a:endParaRPr>
          </a:p>
          <a:p>
            <a:pPr algn="ctr"/>
            <a:r>
              <a:rPr kumimoji="1" lang="en-US" altLang="zh-CN" b="1" dirty="0">
                <a:solidFill>
                  <a:srgbClr val="ADADAD"/>
                </a:solidFill>
              </a:rPr>
              <a:t>Inference</a:t>
            </a:r>
            <a:endParaRPr kumimoji="1" lang="zh-CN" altLang="en-US" b="1" dirty="0">
              <a:solidFill>
                <a:srgbClr val="ADADAD"/>
              </a:solidFill>
            </a:endParaRPr>
          </a:p>
        </p:txBody>
      </p:sp>
      <p:grpSp>
        <p:nvGrpSpPr>
          <p:cNvPr id="2" name="组合 1">
            <a:extLst>
              <a:ext uri="{FF2B5EF4-FFF2-40B4-BE49-F238E27FC236}">
                <a16:creationId xmlns:a16="http://schemas.microsoft.com/office/drawing/2014/main" id="{FEFE5261-EF5C-5747-A566-F6A9739CC142}"/>
              </a:ext>
            </a:extLst>
          </p:cNvPr>
          <p:cNvGrpSpPr/>
          <p:nvPr/>
        </p:nvGrpSpPr>
        <p:grpSpPr>
          <a:xfrm>
            <a:off x="5266670" y="2220345"/>
            <a:ext cx="4572000" cy="2546241"/>
            <a:chOff x="4359642" y="972849"/>
            <a:chExt cx="4572000" cy="2546241"/>
          </a:xfrm>
        </p:grpSpPr>
        <p:sp>
          <p:nvSpPr>
            <p:cNvPr id="17" name="文本框 16">
              <a:extLst>
                <a:ext uri="{FF2B5EF4-FFF2-40B4-BE49-F238E27FC236}">
                  <a16:creationId xmlns:a16="http://schemas.microsoft.com/office/drawing/2014/main" id="{BF58379C-E82D-F74B-B683-2DA5C7488C1E}"/>
                </a:ext>
              </a:extLst>
            </p:cNvPr>
            <p:cNvSpPr txBox="1"/>
            <p:nvPr/>
          </p:nvSpPr>
          <p:spPr>
            <a:xfrm>
              <a:off x="4999742" y="972849"/>
              <a:ext cx="1963999" cy="338554"/>
            </a:xfrm>
            <a:prstGeom prst="rect">
              <a:avLst/>
            </a:prstGeom>
            <a:noFill/>
          </p:spPr>
          <p:txBody>
            <a:bodyPr wrap="none" rtlCol="0">
              <a:spAutoFit/>
            </a:bodyPr>
            <a:lstStyle/>
            <a:p>
              <a:r>
                <a:rPr kumimoji="1" lang="en-US" altLang="zh-CN" sz="1600" b="1" dirty="0">
                  <a:solidFill>
                    <a:srgbClr val="ADADAD"/>
                  </a:solidFill>
                </a:rPr>
                <a:t>Network</a:t>
              </a:r>
              <a:r>
                <a:rPr kumimoji="1" lang="zh-CN" altLang="en-US" sz="1600" b="1" dirty="0">
                  <a:solidFill>
                    <a:srgbClr val="ADADAD"/>
                  </a:solidFill>
                </a:rPr>
                <a:t> </a:t>
              </a:r>
              <a:r>
                <a:rPr kumimoji="1" lang="en-US" altLang="zh-CN" sz="1600" b="1" dirty="0">
                  <a:solidFill>
                    <a:srgbClr val="ADADAD"/>
                  </a:solidFill>
                </a:rPr>
                <a:t>Inference</a:t>
              </a:r>
              <a:endParaRPr kumimoji="1" lang="zh-CN" altLang="en-US" sz="1600" b="1" dirty="0">
                <a:solidFill>
                  <a:srgbClr val="ADADAD"/>
                </a:solidFill>
              </a:endParaRPr>
            </a:p>
          </p:txBody>
        </p:sp>
        <p:sp>
          <p:nvSpPr>
            <p:cNvPr id="19" name="矩形 18">
              <a:extLst>
                <a:ext uri="{FF2B5EF4-FFF2-40B4-BE49-F238E27FC236}">
                  <a16:creationId xmlns:a16="http://schemas.microsoft.com/office/drawing/2014/main" id="{27528F1B-FB9C-C94E-ADC6-267DD517ADB7}"/>
                </a:ext>
              </a:extLst>
            </p:cNvPr>
            <p:cNvSpPr/>
            <p:nvPr/>
          </p:nvSpPr>
          <p:spPr>
            <a:xfrm>
              <a:off x="4359642" y="1251866"/>
              <a:ext cx="4572000" cy="2267224"/>
            </a:xfrm>
            <a:prstGeom prst="rect">
              <a:avLst/>
            </a:prstGeom>
          </p:spPr>
          <p:txBody>
            <a:bodyPr>
              <a:spAutoFit/>
            </a:bodyPr>
            <a:lstStyle/>
            <a:p>
              <a:pPr marL="914400" lvl="1" indent="-317500">
                <a:lnSpc>
                  <a:spcPct val="115000"/>
                </a:lnSpc>
                <a:spcBef>
                  <a:spcPts val="600"/>
                </a:spcBef>
                <a:buClr>
                  <a:schemeClr val="lt2"/>
                </a:buClr>
                <a:buSzPts val="1400"/>
                <a:buFont typeface="Arial" panose="020B0604020202020204" pitchFamily="34" charset="0"/>
                <a:buChar char="•"/>
              </a:pPr>
              <a:r>
                <a:rPr lang="en" altLang="zh-CN" dirty="0">
                  <a:solidFill>
                    <a:schemeClr val="lt2"/>
                  </a:solidFill>
                </a:rPr>
                <a:t>Node importance</a:t>
              </a:r>
            </a:p>
            <a:p>
              <a:pPr marL="914400" lvl="1" indent="-317500">
                <a:lnSpc>
                  <a:spcPct val="115000"/>
                </a:lnSpc>
                <a:spcBef>
                  <a:spcPts val="600"/>
                </a:spcBef>
                <a:buClr>
                  <a:schemeClr val="lt2"/>
                </a:buClr>
                <a:buSzPts val="1400"/>
                <a:buFont typeface="Arial" panose="020B0604020202020204" pitchFamily="34" charset="0"/>
                <a:buChar char="•"/>
              </a:pPr>
              <a:r>
                <a:rPr lang="en" altLang="zh-CN" dirty="0">
                  <a:solidFill>
                    <a:schemeClr val="lt2"/>
                  </a:solidFill>
                </a:rPr>
                <a:t>Community detection</a:t>
              </a:r>
            </a:p>
            <a:p>
              <a:pPr marL="914400" lvl="1" indent="-317500">
                <a:lnSpc>
                  <a:spcPct val="115000"/>
                </a:lnSpc>
                <a:spcBef>
                  <a:spcPts val="600"/>
                </a:spcBef>
                <a:buClr>
                  <a:schemeClr val="lt2"/>
                </a:buClr>
                <a:buSzPts val="1400"/>
                <a:buFont typeface="Arial" panose="020B0604020202020204" pitchFamily="34" charset="0"/>
                <a:buChar char="•"/>
              </a:pPr>
              <a:r>
                <a:rPr lang="en" altLang="zh-CN" dirty="0">
                  <a:solidFill>
                    <a:schemeClr val="lt2"/>
                  </a:solidFill>
                </a:rPr>
                <a:t>Network distance</a:t>
              </a:r>
            </a:p>
            <a:p>
              <a:pPr marL="914400" lvl="1" indent="-317500">
                <a:lnSpc>
                  <a:spcPct val="115000"/>
                </a:lnSpc>
                <a:spcBef>
                  <a:spcPts val="600"/>
                </a:spcBef>
                <a:buClr>
                  <a:schemeClr val="lt2"/>
                </a:buClr>
                <a:buSzPts val="1400"/>
                <a:buFont typeface="Arial" panose="020B0604020202020204" pitchFamily="34" charset="0"/>
                <a:buChar char="•"/>
              </a:pPr>
              <a:r>
                <a:rPr lang="en" altLang="zh-CN" dirty="0">
                  <a:solidFill>
                    <a:schemeClr val="lt2"/>
                  </a:solidFill>
                </a:rPr>
                <a:t>Link prediction</a:t>
              </a:r>
            </a:p>
            <a:p>
              <a:pPr marL="914400" lvl="1" indent="-317500">
                <a:lnSpc>
                  <a:spcPct val="115000"/>
                </a:lnSpc>
                <a:spcBef>
                  <a:spcPts val="600"/>
                </a:spcBef>
                <a:buClr>
                  <a:schemeClr val="lt2"/>
                </a:buClr>
                <a:buSzPts val="1400"/>
                <a:buFont typeface="Arial" panose="020B0604020202020204" pitchFamily="34" charset="0"/>
                <a:buChar char="•"/>
              </a:pPr>
              <a:r>
                <a:rPr lang="en" altLang="zh-CN" dirty="0">
                  <a:solidFill>
                    <a:schemeClr val="lt2"/>
                  </a:solidFill>
                </a:rPr>
                <a:t>Node classification</a:t>
              </a:r>
            </a:p>
            <a:p>
              <a:pPr marL="914400" lvl="1" indent="-317500">
                <a:lnSpc>
                  <a:spcPct val="115000"/>
                </a:lnSpc>
                <a:spcBef>
                  <a:spcPts val="600"/>
                </a:spcBef>
                <a:buClr>
                  <a:schemeClr val="lt2"/>
                </a:buClr>
                <a:buSzPts val="1400"/>
                <a:buFont typeface="Arial" panose="020B0604020202020204" pitchFamily="34" charset="0"/>
                <a:buChar char="•"/>
              </a:pPr>
              <a:r>
                <a:rPr lang="en" altLang="zh-CN" dirty="0">
                  <a:solidFill>
                    <a:schemeClr val="lt2"/>
                  </a:solidFill>
                </a:rPr>
                <a:t>Network evolution</a:t>
              </a:r>
            </a:p>
            <a:p>
              <a:pPr marL="914400" lvl="1" indent="-317500">
                <a:lnSpc>
                  <a:spcPct val="115000"/>
                </a:lnSpc>
                <a:spcBef>
                  <a:spcPts val="600"/>
                </a:spcBef>
                <a:buClr>
                  <a:schemeClr val="lt2"/>
                </a:buClr>
                <a:buSzPts val="1400"/>
                <a:buFont typeface="Arial" panose="020B0604020202020204" pitchFamily="34" charset="0"/>
                <a:buChar char="•"/>
              </a:pPr>
              <a:r>
                <a:rPr lang="en" altLang="zh-CN" dirty="0">
                  <a:solidFill>
                    <a:schemeClr val="lt2"/>
                  </a:solidFill>
                </a:rPr>
                <a:t>…</a:t>
              </a:r>
            </a:p>
          </p:txBody>
        </p:sp>
      </p:grpSp>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9</a:t>
            </a:fld>
            <a:endParaRPr lang="en-US" sz="1050" b="1" kern="1200">
              <a:solidFill>
                <a:srgbClr val="FFFFFF"/>
              </a:solidFill>
              <a:ea typeface="+mn-ea"/>
              <a:cs typeface="+mn-cs"/>
            </a:endParaRPr>
          </a:p>
        </p:txBody>
      </p:sp>
      <p:sp>
        <p:nvSpPr>
          <p:cNvPr id="9" name="圆角矩形 8"/>
          <p:cNvSpPr/>
          <p:nvPr/>
        </p:nvSpPr>
        <p:spPr>
          <a:xfrm>
            <a:off x="2093011" y="1152392"/>
            <a:ext cx="5113943" cy="4474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800" b="1" dirty="0">
                <a:solidFill>
                  <a:srgbClr val="00B0F0"/>
                </a:solidFill>
              </a:rPr>
              <a:t>Goal 1 </a:t>
            </a:r>
            <a:r>
              <a:rPr lang="en-US" altLang="zh-CN" sz="1800" b="1" dirty="0"/>
              <a:t>Reconstruct the original network</a:t>
            </a:r>
            <a:endParaRPr lang="zh-CN" altLang="en-US" sz="1800" b="1" i="1" dirty="0"/>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3104" y="2085696"/>
            <a:ext cx="1287667" cy="2088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直线箭头连接符 17"/>
          <p:cNvCxnSpPr>
            <a:cxnSpLocks/>
          </p:cNvCxnSpPr>
          <p:nvPr/>
        </p:nvCxnSpPr>
        <p:spPr>
          <a:xfrm>
            <a:off x="2293444" y="3106041"/>
            <a:ext cx="13596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线箭头连接符 19"/>
          <p:cNvCxnSpPr>
            <a:cxnSpLocks/>
          </p:cNvCxnSpPr>
          <p:nvPr/>
        </p:nvCxnSpPr>
        <p:spPr>
          <a:xfrm>
            <a:off x="4970955" y="3106041"/>
            <a:ext cx="9102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线形标注 2 26"/>
          <p:cNvSpPr/>
          <p:nvPr/>
        </p:nvSpPr>
        <p:spPr>
          <a:xfrm>
            <a:off x="5881194" y="1704398"/>
            <a:ext cx="1898687" cy="482458"/>
          </a:xfrm>
          <a:prstGeom prst="borderCallout2">
            <a:avLst>
              <a:gd name="adj1" fmla="val 18750"/>
              <a:gd name="adj2" fmla="val -8333"/>
              <a:gd name="adj3" fmla="val 18750"/>
              <a:gd name="adj4" fmla="val -16667"/>
              <a:gd name="adj5" fmla="val 249571"/>
              <a:gd name="adj6" fmla="val -1699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en-US" altLang="zh-CN" sz="1500" dirty="0"/>
              <a:t>Problems</a:t>
            </a:r>
            <a:r>
              <a:rPr kumimoji="1" lang="zh-CN" altLang="en-US" sz="1500" dirty="0"/>
              <a:t> </a:t>
            </a:r>
            <a:r>
              <a:rPr kumimoji="1" lang="en-US" altLang="zh-CN" sz="1500" dirty="0"/>
              <a:t>still</a:t>
            </a:r>
            <a:r>
              <a:rPr kumimoji="1" lang="zh-CN" altLang="en-US" sz="1500" dirty="0"/>
              <a:t> </a:t>
            </a:r>
            <a:r>
              <a:rPr kumimoji="1" lang="en-US" altLang="zh-CN" sz="1500" dirty="0"/>
              <a:t>exist.</a:t>
            </a:r>
            <a:endParaRPr kumimoji="1" lang="zh-CN" altLang="en-US" sz="1500" dirty="0"/>
          </a:p>
        </p:txBody>
      </p:sp>
      <p:sp>
        <p:nvSpPr>
          <p:cNvPr id="16" name="Shape 60">
            <a:extLst>
              <a:ext uri="{FF2B5EF4-FFF2-40B4-BE49-F238E27FC236}">
                <a16:creationId xmlns:a16="http://schemas.microsoft.com/office/drawing/2014/main" id="{004319F5-0A4A-394E-969A-6AA9F2EECB49}"/>
              </a:ext>
            </a:extLst>
          </p:cNvPr>
          <p:cNvSpPr txBox="1">
            <a:spLocks noGrp="1"/>
          </p:cNvSpPr>
          <p:nvPr>
            <p:ph type="title"/>
          </p:nvPr>
        </p:nvSpPr>
        <p:spPr>
          <a:xfrm>
            <a:off x="311700" y="246325"/>
            <a:ext cx="8520600" cy="572700"/>
          </a:xfrm>
          <a:prstGeom prst="rect">
            <a:avLst/>
          </a:prstGeom>
        </p:spPr>
        <p:txBody>
          <a:bodyPr spcFirstLastPara="1" wrap="square" lIns="91425" tIns="91425" rIns="91425" bIns="91425" anchor="t" anchorCtr="0">
            <a:noAutofit/>
          </a:bodyPr>
          <a:lstStyle/>
          <a:p>
            <a:pPr lvl="0"/>
            <a:r>
              <a:rPr lang="en-US" dirty="0">
                <a:solidFill>
                  <a:schemeClr val="tx1"/>
                </a:solidFill>
              </a:rPr>
              <a:t>Network Embedding</a:t>
            </a:r>
          </a:p>
        </p:txBody>
      </p:sp>
      <p:pic>
        <p:nvPicPr>
          <p:cNvPr id="21" name="图片 20">
            <a:extLst>
              <a:ext uri="{FF2B5EF4-FFF2-40B4-BE49-F238E27FC236}">
                <a16:creationId xmlns:a16="http://schemas.microsoft.com/office/drawing/2014/main" id="{9D8C4C15-3FEF-F249-9D9B-30D540BB3CCB}"/>
              </a:ext>
            </a:extLst>
          </p:cNvPr>
          <p:cNvPicPr>
            <a:picLocks noChangeAspect="1"/>
          </p:cNvPicPr>
          <p:nvPr/>
        </p:nvPicPr>
        <p:blipFill>
          <a:blip r:embed="rId4"/>
          <a:stretch>
            <a:fillRect/>
          </a:stretch>
        </p:blipFill>
        <p:spPr>
          <a:xfrm>
            <a:off x="361314" y="2409732"/>
            <a:ext cx="2116448" cy="1611314"/>
          </a:xfrm>
          <a:prstGeom prst="rect">
            <a:avLst/>
          </a:prstGeom>
        </p:spPr>
      </p:pic>
      <p:sp>
        <p:nvSpPr>
          <p:cNvPr id="25" name="文本框 24">
            <a:extLst>
              <a:ext uri="{FF2B5EF4-FFF2-40B4-BE49-F238E27FC236}">
                <a16:creationId xmlns:a16="http://schemas.microsoft.com/office/drawing/2014/main" id="{4B4CE239-BFB9-E54E-937E-0C57773220B7}"/>
              </a:ext>
            </a:extLst>
          </p:cNvPr>
          <p:cNvSpPr txBox="1"/>
          <p:nvPr/>
        </p:nvSpPr>
        <p:spPr>
          <a:xfrm>
            <a:off x="266525" y="2343766"/>
            <a:ext cx="2265244" cy="323165"/>
          </a:xfrm>
          <a:prstGeom prst="rect">
            <a:avLst/>
          </a:prstGeom>
          <a:noFill/>
        </p:spPr>
        <p:txBody>
          <a:bodyPr wrap="square" rtlCol="0">
            <a:spAutoFit/>
          </a:bodyPr>
          <a:lstStyle/>
          <a:p>
            <a:pPr algn="ctr"/>
            <a:r>
              <a:rPr kumimoji="1" lang="en-US" altLang="zh-CN" sz="1500" dirty="0">
                <a:solidFill>
                  <a:srgbClr val="ADADAD"/>
                </a:solidFill>
              </a:rPr>
              <a:t>Network</a:t>
            </a:r>
            <a:r>
              <a:rPr kumimoji="1" lang="zh-CN" altLang="en-US" sz="1500" dirty="0">
                <a:solidFill>
                  <a:srgbClr val="ADADAD"/>
                </a:solidFill>
              </a:rPr>
              <a:t> </a:t>
            </a:r>
            <a:r>
              <a:rPr kumimoji="1" lang="en-US" altLang="zh-CN" sz="1500" dirty="0">
                <a:solidFill>
                  <a:srgbClr val="ADADAD"/>
                </a:solidFill>
              </a:rPr>
              <a:t>Embedding</a:t>
            </a:r>
            <a:endParaRPr kumimoji="1" lang="zh-CN" altLang="en-US" sz="1500" dirty="0">
              <a:solidFill>
                <a:srgbClr val="ADADAD"/>
              </a:solidFill>
            </a:endParaRPr>
          </a:p>
        </p:txBody>
      </p:sp>
    </p:spTree>
    <p:extLst>
      <p:ext uri="{BB962C8B-B14F-4D97-AF65-F5344CB8AC3E}">
        <p14:creationId xmlns:p14="http://schemas.microsoft.com/office/powerpoint/2010/main" val="667932309"/>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90</a:t>
            </a:fld>
            <a:endParaRPr lang="en-US" sz="1050" b="1" kern="1200">
              <a:solidFill>
                <a:srgbClr val="FFFFFF"/>
              </a:solidFill>
              <a:ea typeface="+mn-ea"/>
              <a:cs typeface="+mn-cs"/>
            </a:endParaRPr>
          </a:p>
        </p:txBody>
      </p:sp>
      <p:sp>
        <p:nvSpPr>
          <p:cNvPr id="2" name="文本框 1"/>
          <p:cNvSpPr txBox="1"/>
          <p:nvPr/>
        </p:nvSpPr>
        <p:spPr>
          <a:xfrm>
            <a:off x="1452361" y="789552"/>
            <a:ext cx="6251987" cy="369332"/>
          </a:xfrm>
          <a:prstGeom prst="rect">
            <a:avLst/>
          </a:prstGeom>
          <a:noFill/>
        </p:spPr>
        <p:txBody>
          <a:bodyPr wrap="square" rtlCol="0">
            <a:spAutoFit/>
          </a:bodyPr>
          <a:lstStyle/>
          <a:p>
            <a:pPr algn="ctr"/>
            <a:r>
              <a:rPr lang="en-US" altLang="zh-CN" sz="1800" b="1" dirty="0">
                <a:solidFill>
                  <a:srgbClr val="ADADAD"/>
                </a:solidFill>
              </a:rPr>
              <a:t>A straightforward solution</a:t>
            </a:r>
            <a:endParaRPr lang="zh-CN" altLang="en-US" sz="1800" b="1" i="1" dirty="0">
              <a:solidFill>
                <a:srgbClr val="ADADAD"/>
              </a:solidFill>
            </a:endParaRPr>
          </a:p>
        </p:txBody>
      </p:sp>
      <p:pic>
        <p:nvPicPr>
          <p:cNvPr id="40" name="图片 39"/>
          <p:cNvPicPr>
            <a:picLocks noChangeAspect="1"/>
          </p:cNvPicPr>
          <p:nvPr/>
        </p:nvPicPr>
        <p:blipFill>
          <a:blip r:embed="rId3"/>
          <a:stretch>
            <a:fillRect/>
          </a:stretch>
        </p:blipFill>
        <p:spPr>
          <a:xfrm>
            <a:off x="1223628" y="1383618"/>
            <a:ext cx="6674063" cy="1790250"/>
          </a:xfrm>
          <a:prstGeom prst="rect">
            <a:avLst/>
          </a:prstGeom>
        </p:spPr>
      </p:pic>
      <p:sp>
        <p:nvSpPr>
          <p:cNvPr id="41" name="文本框 40"/>
          <p:cNvSpPr txBox="1"/>
          <p:nvPr/>
        </p:nvSpPr>
        <p:spPr>
          <a:xfrm>
            <a:off x="1374306" y="3187430"/>
            <a:ext cx="2284633" cy="253916"/>
          </a:xfrm>
          <a:prstGeom prst="rect">
            <a:avLst/>
          </a:prstGeom>
          <a:noFill/>
        </p:spPr>
        <p:txBody>
          <a:bodyPr wrap="square" rtlCol="0">
            <a:spAutoFit/>
          </a:bodyPr>
          <a:lstStyle/>
          <a:p>
            <a:r>
              <a:rPr lang="en-US" altLang="zh-CN" sz="1050" dirty="0">
                <a:solidFill>
                  <a:srgbClr val="ADADAD"/>
                </a:solidFill>
              </a:rPr>
              <a:t>High-order proximity matrix</a:t>
            </a:r>
            <a:endParaRPr lang="zh-CN" altLang="en-US" sz="1050" dirty="0">
              <a:solidFill>
                <a:srgbClr val="ADADAD"/>
              </a:solidFill>
            </a:endParaRPr>
          </a:p>
        </p:txBody>
      </p:sp>
      <p:sp>
        <p:nvSpPr>
          <p:cNvPr id="42" name="文本框 41"/>
          <p:cNvSpPr txBox="1"/>
          <p:nvPr/>
        </p:nvSpPr>
        <p:spPr>
          <a:xfrm>
            <a:off x="4560659" y="3129744"/>
            <a:ext cx="1620180" cy="415498"/>
          </a:xfrm>
          <a:prstGeom prst="rect">
            <a:avLst/>
          </a:prstGeom>
          <a:noFill/>
        </p:spPr>
        <p:txBody>
          <a:bodyPr wrap="square" rtlCol="0">
            <a:spAutoFit/>
          </a:bodyPr>
          <a:lstStyle/>
          <a:p>
            <a:pPr algn="ctr"/>
            <a:r>
              <a:rPr lang="en-US" altLang="zh-CN" sz="1050" dirty="0">
                <a:solidFill>
                  <a:srgbClr val="ADADAD"/>
                </a:solidFill>
              </a:rPr>
              <a:t>Source embedding </a:t>
            </a:r>
          </a:p>
          <a:p>
            <a:pPr algn="ctr"/>
            <a:r>
              <a:rPr lang="en-US" altLang="zh-CN" sz="1050" dirty="0">
                <a:solidFill>
                  <a:srgbClr val="ADADAD"/>
                </a:solidFill>
              </a:rPr>
              <a:t>matrix</a:t>
            </a:r>
            <a:endParaRPr lang="zh-CN" altLang="en-US" sz="1050" dirty="0">
              <a:solidFill>
                <a:srgbClr val="ADADAD"/>
              </a:solidFill>
            </a:endParaRPr>
          </a:p>
        </p:txBody>
      </p:sp>
      <p:sp>
        <p:nvSpPr>
          <p:cNvPr id="43" name="文本框 42"/>
          <p:cNvSpPr txBox="1"/>
          <p:nvPr/>
        </p:nvSpPr>
        <p:spPr>
          <a:xfrm>
            <a:off x="6205154" y="3151806"/>
            <a:ext cx="1620180" cy="415498"/>
          </a:xfrm>
          <a:prstGeom prst="rect">
            <a:avLst/>
          </a:prstGeom>
          <a:noFill/>
        </p:spPr>
        <p:txBody>
          <a:bodyPr wrap="square" rtlCol="0">
            <a:spAutoFit/>
          </a:bodyPr>
          <a:lstStyle/>
          <a:p>
            <a:pPr algn="ctr"/>
            <a:r>
              <a:rPr lang="en-US" altLang="zh-CN" sz="1050" dirty="0">
                <a:solidFill>
                  <a:srgbClr val="ADADAD"/>
                </a:solidFill>
              </a:rPr>
              <a:t>Target embedding </a:t>
            </a:r>
          </a:p>
          <a:p>
            <a:pPr algn="ctr"/>
            <a:r>
              <a:rPr lang="en-US" altLang="zh-CN" sz="1050" dirty="0">
                <a:solidFill>
                  <a:srgbClr val="ADADAD"/>
                </a:solidFill>
              </a:rPr>
              <a:t>matrix</a:t>
            </a:r>
            <a:endParaRPr lang="zh-CN" altLang="en-US" sz="1050" dirty="0">
              <a:solidFill>
                <a:srgbClr val="ADADAD"/>
              </a:solidFill>
            </a:endParaRPr>
          </a:p>
        </p:txBody>
      </p:sp>
      <mc:AlternateContent xmlns:mc="http://schemas.openxmlformats.org/markup-compatibility/2006" xmlns:a14="http://schemas.microsoft.com/office/drawing/2010/main">
        <mc:Choice Requires="a14">
          <p:sp>
            <p:nvSpPr>
              <p:cNvPr id="44" name="圆角矩形 43"/>
              <p:cNvSpPr/>
              <p:nvPr/>
            </p:nvSpPr>
            <p:spPr>
              <a:xfrm>
                <a:off x="1270450" y="3813888"/>
                <a:ext cx="6631531" cy="79540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sz="1800" b="1" dirty="0">
                    <a:effectLst/>
                  </a:rPr>
                  <a:t>However, the calculation of high-order proximities is not scalable.  (</a:t>
                </a:r>
                <a14:m>
                  <m:oMath xmlns:m="http://schemas.openxmlformats.org/officeDocument/2006/math">
                    <m:r>
                      <a:rPr lang="en-US" altLang="zh-CN" sz="1800" i="1">
                        <a:effectLst/>
                        <a:latin typeface="Cambria Math" panose="02040503050406030204" pitchFamily="18" charset="0"/>
                      </a:rPr>
                      <m:t>𝑂</m:t>
                    </m:r>
                    <m:r>
                      <a:rPr lang="en-US" altLang="zh-CN" sz="1800" i="1">
                        <a:effectLst/>
                        <a:latin typeface="Cambria Math" panose="02040503050406030204" pitchFamily="18" charset="0"/>
                      </a:rPr>
                      <m:t>(</m:t>
                    </m:r>
                    <m:sSup>
                      <m:sSupPr>
                        <m:ctrlPr>
                          <a:rPr lang="en-US" altLang="zh-CN" sz="1800" i="1">
                            <a:effectLst/>
                            <a:latin typeface="Cambria Math" panose="02040503050406030204" pitchFamily="18" charset="0"/>
                          </a:rPr>
                        </m:ctrlPr>
                      </m:sSupPr>
                      <m:e>
                        <m:r>
                          <a:rPr lang="en-US" altLang="zh-CN" sz="1800" i="1">
                            <a:effectLst/>
                            <a:latin typeface="Cambria Math" panose="02040503050406030204" pitchFamily="18" charset="0"/>
                          </a:rPr>
                          <m:t>𝑁</m:t>
                        </m:r>
                      </m:e>
                      <m:sup>
                        <m:r>
                          <a:rPr lang="en-US" altLang="zh-CN" sz="1800" i="1">
                            <a:effectLst/>
                            <a:latin typeface="Cambria Math" panose="02040503050406030204" pitchFamily="18" charset="0"/>
                          </a:rPr>
                          <m:t>3</m:t>
                        </m:r>
                      </m:sup>
                    </m:sSup>
                    <m:r>
                      <a:rPr lang="en-US" altLang="zh-CN" sz="1800" i="1">
                        <a:effectLst/>
                        <a:latin typeface="Cambria Math" panose="02040503050406030204" pitchFamily="18" charset="0"/>
                      </a:rPr>
                      <m:t>)</m:t>
                    </m:r>
                  </m:oMath>
                </a14:m>
                <a:r>
                  <a:rPr lang="en-US" altLang="zh-CN" sz="1800" b="1" dirty="0">
                    <a:effectLst/>
                  </a:rPr>
                  <a:t> for Katz)</a:t>
                </a:r>
                <a:endParaRPr lang="en-US" altLang="zh-CN" sz="1800" dirty="0">
                  <a:effectLst/>
                </a:endParaRPr>
              </a:p>
            </p:txBody>
          </p:sp>
        </mc:Choice>
        <mc:Fallback xmlns="">
          <p:sp>
            <p:nvSpPr>
              <p:cNvPr id="44" name="圆角矩形 43"/>
              <p:cNvSpPr>
                <a:spLocks noRot="1" noChangeAspect="1" noMove="1" noResize="1" noEditPoints="1" noAdjustHandles="1" noChangeArrowheads="1" noChangeShapeType="1" noTextEdit="1"/>
              </p:cNvSpPr>
              <p:nvPr/>
            </p:nvSpPr>
            <p:spPr>
              <a:xfrm>
                <a:off x="1270450" y="3813888"/>
                <a:ext cx="6631531" cy="795408"/>
              </a:xfrm>
              <a:prstGeom prst="roundRect">
                <a:avLst/>
              </a:prstGeom>
              <a:blipFill>
                <a:blip r:embed="rId4"/>
                <a:stretch>
                  <a:fillRect/>
                </a:stretch>
              </a:blipFill>
            </p:spPr>
            <p:txBody>
              <a:bodyPr/>
              <a:lstStyle/>
              <a:p>
                <a:r>
                  <a:rPr lang="zh-CN" altLang="en-US">
                    <a:noFill/>
                  </a:rPr>
                  <a:t> </a:t>
                </a:r>
              </a:p>
            </p:txBody>
          </p:sp>
        </mc:Fallback>
      </mc:AlternateContent>
      <p:sp>
        <p:nvSpPr>
          <p:cNvPr id="10" name="标题 1">
            <a:extLst>
              <a:ext uri="{FF2B5EF4-FFF2-40B4-BE49-F238E27FC236}">
                <a16:creationId xmlns:a16="http://schemas.microsoft.com/office/drawing/2014/main" id="{D26A285D-A57F-774D-956E-B248B625978F}"/>
              </a:ext>
            </a:extLst>
          </p:cNvPr>
          <p:cNvSpPr txBox="1">
            <a:spLocks/>
          </p:cNvSpPr>
          <p:nvPr/>
        </p:nvSpPr>
        <p:spPr>
          <a:xfrm>
            <a:off x="337241" y="84924"/>
            <a:ext cx="68580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pitchFamily="34" charset="-122"/>
                <a:ea typeface="微软雅黑" panose="020B0503020204020204" pitchFamily="34" charset="-122"/>
              </a:rPr>
              <a:t>Asymmetric Transitivity</a:t>
            </a:r>
          </a:p>
        </p:txBody>
      </p:sp>
      <p:sp>
        <p:nvSpPr>
          <p:cNvPr id="3" name="矩形 2"/>
          <p:cNvSpPr/>
          <p:nvPr/>
        </p:nvSpPr>
        <p:spPr>
          <a:xfrm>
            <a:off x="401563" y="4779818"/>
            <a:ext cx="8195732" cy="276999"/>
          </a:xfrm>
          <a:prstGeom prst="rect">
            <a:avLst/>
          </a:prstGeom>
        </p:spPr>
        <p:txBody>
          <a:bodyPr wrap="square">
            <a:spAutoFit/>
          </a:bodyPr>
          <a:lstStyle/>
          <a:p>
            <a:pPr algn="ctr"/>
            <a:r>
              <a:rPr lang="en-US" altLang="zh-CN" sz="1200" dirty="0" err="1">
                <a:solidFill>
                  <a:schemeClr val="bg1">
                    <a:lumMod val="25000"/>
                    <a:lumOff val="75000"/>
                  </a:schemeClr>
                </a:solidFill>
              </a:rPr>
              <a:t>Mingdong</a:t>
            </a:r>
            <a:r>
              <a:rPr lang="en-US" altLang="zh-CN" sz="1200" dirty="0">
                <a:solidFill>
                  <a:schemeClr val="bg1">
                    <a:lumMod val="25000"/>
                    <a:lumOff val="75000"/>
                  </a:schemeClr>
                </a:solidFill>
              </a:rPr>
              <a:t> </a:t>
            </a:r>
            <a:r>
              <a:rPr lang="en-US" altLang="zh-CN" sz="1200" dirty="0" err="1">
                <a:solidFill>
                  <a:schemeClr val="bg1">
                    <a:lumMod val="25000"/>
                    <a:lumOff val="75000"/>
                  </a:schemeClr>
                </a:solidFill>
              </a:rPr>
              <a:t>Ou</a:t>
            </a:r>
            <a:r>
              <a:rPr lang="en-US" altLang="zh-CN" sz="1200" dirty="0">
                <a:solidFill>
                  <a:schemeClr val="bg1">
                    <a:lumMod val="25000"/>
                    <a:lumOff val="75000"/>
                  </a:schemeClr>
                </a:solidFill>
              </a:rPr>
              <a:t>,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Asymmetric Transitivity Preserving Graph Embedding. </a:t>
            </a:r>
            <a:r>
              <a:rPr lang="en-US" altLang="zh-CN" sz="1200" b="1" i="1" dirty="0">
                <a:solidFill>
                  <a:schemeClr val="bg1">
                    <a:lumMod val="25000"/>
                    <a:lumOff val="75000"/>
                  </a:schemeClr>
                </a:solidFill>
              </a:rPr>
              <a:t>KDD</a:t>
            </a:r>
            <a:r>
              <a:rPr lang="en-US" altLang="zh-CN" sz="1200" dirty="0">
                <a:solidFill>
                  <a:schemeClr val="bg1">
                    <a:lumMod val="25000"/>
                    <a:lumOff val="75000"/>
                  </a:schemeClr>
                </a:solidFill>
              </a:rPr>
              <a:t>, 2016.</a:t>
            </a:r>
            <a:endParaRPr lang="zh-CN" altLang="en-US" sz="1200" dirty="0">
              <a:solidFill>
                <a:schemeClr val="bg1">
                  <a:lumMod val="25000"/>
                  <a:lumOff val="75000"/>
                </a:schemeClr>
              </a:solidFill>
            </a:endParaRPr>
          </a:p>
        </p:txBody>
      </p:sp>
    </p:spTree>
    <p:extLst>
      <p:ext uri="{BB962C8B-B14F-4D97-AF65-F5344CB8AC3E}">
        <p14:creationId xmlns:p14="http://schemas.microsoft.com/office/powerpoint/2010/main" val="3286137865"/>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91</a:t>
            </a:fld>
            <a:endParaRPr lang="en-US" sz="1050" b="1" kern="1200">
              <a:solidFill>
                <a:srgbClr val="FFFFFF"/>
              </a:solidFill>
              <a:ea typeface="+mn-ea"/>
              <a:cs typeface="+mn-cs"/>
            </a:endParaRPr>
          </a:p>
        </p:txBody>
      </p:sp>
      <p:sp>
        <p:nvSpPr>
          <p:cNvPr id="2" name="文本框 1"/>
          <p:cNvSpPr txBox="1"/>
          <p:nvPr/>
        </p:nvSpPr>
        <p:spPr>
          <a:xfrm>
            <a:off x="1452361" y="789552"/>
            <a:ext cx="6251987" cy="369332"/>
          </a:xfrm>
          <a:prstGeom prst="rect">
            <a:avLst/>
          </a:prstGeom>
          <a:noFill/>
        </p:spPr>
        <p:txBody>
          <a:bodyPr wrap="square" rtlCol="0">
            <a:spAutoFit/>
          </a:bodyPr>
          <a:lstStyle/>
          <a:p>
            <a:pPr algn="ctr"/>
            <a:r>
              <a:rPr lang="en-US" altLang="zh-CN" sz="1800" b="1" dirty="0">
                <a:solidFill>
                  <a:srgbClr val="ADADAD"/>
                </a:solidFill>
              </a:rPr>
              <a:t>The general formulation of high-order proximities</a:t>
            </a:r>
            <a:endParaRPr lang="zh-CN" altLang="en-US" sz="1800" b="1" i="1" dirty="0">
              <a:solidFill>
                <a:srgbClr val="ADADAD"/>
              </a:solidFill>
            </a:endParaRPr>
          </a:p>
        </p:txBody>
      </p:sp>
      <p:pic>
        <p:nvPicPr>
          <p:cNvPr id="3" name="图片 2"/>
          <p:cNvPicPr>
            <a:picLocks noChangeAspect="1"/>
          </p:cNvPicPr>
          <p:nvPr/>
        </p:nvPicPr>
        <p:blipFill>
          <a:blip r:embed="rId3"/>
          <a:stretch>
            <a:fillRect/>
          </a:stretch>
        </p:blipFill>
        <p:spPr>
          <a:xfrm>
            <a:off x="3437874" y="1372353"/>
            <a:ext cx="1898425" cy="478571"/>
          </a:xfrm>
          <a:prstGeom prst="rect">
            <a:avLst/>
          </a:prstGeom>
        </p:spPr>
      </p:pic>
      <p:pic>
        <p:nvPicPr>
          <p:cNvPr id="5" name="图片 4"/>
          <p:cNvPicPr>
            <a:picLocks noChangeAspect="1"/>
          </p:cNvPicPr>
          <p:nvPr/>
        </p:nvPicPr>
        <p:blipFill>
          <a:blip r:embed="rId4"/>
          <a:stretch>
            <a:fillRect/>
          </a:stretch>
        </p:blipFill>
        <p:spPr>
          <a:xfrm>
            <a:off x="1950220" y="3069522"/>
            <a:ext cx="5297810" cy="1492000"/>
          </a:xfrm>
          <a:prstGeom prst="rect">
            <a:avLst/>
          </a:prstGeom>
        </p:spPr>
      </p:pic>
      <p:pic>
        <p:nvPicPr>
          <p:cNvPr id="6" name="图片 5"/>
          <p:cNvPicPr>
            <a:picLocks noChangeAspect="1"/>
          </p:cNvPicPr>
          <p:nvPr/>
        </p:nvPicPr>
        <p:blipFill>
          <a:blip r:embed="rId5"/>
          <a:stretch>
            <a:fillRect/>
          </a:stretch>
        </p:blipFill>
        <p:spPr>
          <a:xfrm>
            <a:off x="2667313" y="1911584"/>
            <a:ext cx="3439547" cy="557888"/>
          </a:xfrm>
          <a:prstGeom prst="rect">
            <a:avLst/>
          </a:prstGeom>
        </p:spPr>
      </p:pic>
      <p:pic>
        <p:nvPicPr>
          <p:cNvPr id="7" name="图片 6"/>
          <p:cNvPicPr>
            <a:picLocks noChangeAspect="1"/>
          </p:cNvPicPr>
          <p:nvPr/>
        </p:nvPicPr>
        <p:blipFill>
          <a:blip r:embed="rId6"/>
          <a:stretch>
            <a:fillRect/>
          </a:stretch>
        </p:blipFill>
        <p:spPr>
          <a:xfrm>
            <a:off x="3190437" y="2504980"/>
            <a:ext cx="2393297" cy="319725"/>
          </a:xfrm>
          <a:prstGeom prst="rect">
            <a:avLst/>
          </a:prstGeom>
        </p:spPr>
      </p:pic>
      <p:sp>
        <p:nvSpPr>
          <p:cNvPr id="8" name="左中括号 7"/>
          <p:cNvSpPr/>
          <p:nvPr/>
        </p:nvSpPr>
        <p:spPr>
          <a:xfrm>
            <a:off x="2411760" y="1911585"/>
            <a:ext cx="162018" cy="995920"/>
          </a:xfrm>
          <a:prstGeom prst="leftBracket">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50"/>
          </a:p>
        </p:txBody>
      </p:sp>
      <p:sp>
        <p:nvSpPr>
          <p:cNvPr id="9" name="右中括号 8"/>
          <p:cNvSpPr/>
          <p:nvPr/>
        </p:nvSpPr>
        <p:spPr>
          <a:xfrm>
            <a:off x="6200392" y="1911585"/>
            <a:ext cx="149706" cy="992497"/>
          </a:xfrm>
          <a:prstGeom prst="rightBracket">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50"/>
          </a:p>
        </p:txBody>
      </p:sp>
      <p:sp>
        <p:nvSpPr>
          <p:cNvPr id="12" name="标题 1">
            <a:extLst>
              <a:ext uri="{FF2B5EF4-FFF2-40B4-BE49-F238E27FC236}">
                <a16:creationId xmlns:a16="http://schemas.microsoft.com/office/drawing/2014/main" id="{4278404A-B3F2-0042-8280-B2BF844A6F76}"/>
              </a:ext>
            </a:extLst>
          </p:cNvPr>
          <p:cNvSpPr txBox="1">
            <a:spLocks/>
          </p:cNvSpPr>
          <p:nvPr/>
        </p:nvSpPr>
        <p:spPr>
          <a:xfrm>
            <a:off x="337241" y="84924"/>
            <a:ext cx="68580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pitchFamily="34" charset="-122"/>
                <a:ea typeface="微软雅黑" panose="020B0503020204020204" pitchFamily="34" charset="-122"/>
              </a:rPr>
              <a:t>Asymmetric Transitivity</a:t>
            </a:r>
          </a:p>
        </p:txBody>
      </p:sp>
      <p:sp>
        <p:nvSpPr>
          <p:cNvPr id="13" name="矩形 12"/>
          <p:cNvSpPr/>
          <p:nvPr/>
        </p:nvSpPr>
        <p:spPr>
          <a:xfrm>
            <a:off x="401563" y="4779818"/>
            <a:ext cx="8195732" cy="276999"/>
          </a:xfrm>
          <a:prstGeom prst="rect">
            <a:avLst/>
          </a:prstGeom>
        </p:spPr>
        <p:txBody>
          <a:bodyPr wrap="square">
            <a:spAutoFit/>
          </a:bodyPr>
          <a:lstStyle/>
          <a:p>
            <a:pPr algn="ctr"/>
            <a:r>
              <a:rPr lang="en-US" altLang="zh-CN" sz="1200" dirty="0" err="1">
                <a:solidFill>
                  <a:schemeClr val="bg1">
                    <a:lumMod val="25000"/>
                    <a:lumOff val="75000"/>
                  </a:schemeClr>
                </a:solidFill>
              </a:rPr>
              <a:t>Mingdong</a:t>
            </a:r>
            <a:r>
              <a:rPr lang="en-US" altLang="zh-CN" sz="1200" dirty="0">
                <a:solidFill>
                  <a:schemeClr val="bg1">
                    <a:lumMod val="25000"/>
                    <a:lumOff val="75000"/>
                  </a:schemeClr>
                </a:solidFill>
              </a:rPr>
              <a:t> </a:t>
            </a:r>
            <a:r>
              <a:rPr lang="en-US" altLang="zh-CN" sz="1200" dirty="0" err="1">
                <a:solidFill>
                  <a:schemeClr val="bg1">
                    <a:lumMod val="25000"/>
                    <a:lumOff val="75000"/>
                  </a:schemeClr>
                </a:solidFill>
              </a:rPr>
              <a:t>Ou</a:t>
            </a:r>
            <a:r>
              <a:rPr lang="en-US" altLang="zh-CN" sz="1200" dirty="0">
                <a:solidFill>
                  <a:schemeClr val="bg1">
                    <a:lumMod val="25000"/>
                    <a:lumOff val="75000"/>
                  </a:schemeClr>
                </a:solidFill>
              </a:rPr>
              <a:t>,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Asymmetric Transitivity Preserving Graph Embedding. </a:t>
            </a:r>
            <a:r>
              <a:rPr lang="en-US" altLang="zh-CN" sz="1200" b="1" i="1" dirty="0">
                <a:solidFill>
                  <a:schemeClr val="bg1">
                    <a:lumMod val="25000"/>
                    <a:lumOff val="75000"/>
                  </a:schemeClr>
                </a:solidFill>
              </a:rPr>
              <a:t>KDD</a:t>
            </a:r>
            <a:r>
              <a:rPr lang="en-US" altLang="zh-CN" sz="1200" dirty="0">
                <a:solidFill>
                  <a:schemeClr val="bg1">
                    <a:lumMod val="25000"/>
                    <a:lumOff val="75000"/>
                  </a:schemeClr>
                </a:solidFill>
              </a:rPr>
              <a:t>, 2016.</a:t>
            </a:r>
            <a:endParaRPr lang="zh-CN" altLang="en-US" sz="1200" dirty="0">
              <a:solidFill>
                <a:schemeClr val="bg1">
                  <a:lumMod val="25000"/>
                  <a:lumOff val="75000"/>
                </a:schemeClr>
              </a:solidFill>
            </a:endParaRPr>
          </a:p>
        </p:txBody>
      </p:sp>
    </p:spTree>
    <p:extLst>
      <p:ext uri="{BB962C8B-B14F-4D97-AF65-F5344CB8AC3E}">
        <p14:creationId xmlns:p14="http://schemas.microsoft.com/office/powerpoint/2010/main" val="4030852423"/>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92</a:t>
            </a:fld>
            <a:endParaRPr lang="en-US" sz="1050" b="1" kern="1200">
              <a:solidFill>
                <a:srgbClr val="FFFFFF"/>
              </a:solidFill>
              <a:ea typeface="+mn-ea"/>
              <a:cs typeface="+mn-cs"/>
            </a:endParaRPr>
          </a:p>
        </p:txBody>
      </p:sp>
      <p:sp>
        <p:nvSpPr>
          <p:cNvPr id="2" name="文本框 1"/>
          <p:cNvSpPr txBox="1"/>
          <p:nvPr/>
        </p:nvSpPr>
        <p:spPr>
          <a:xfrm>
            <a:off x="1452361" y="789552"/>
            <a:ext cx="6251987" cy="369332"/>
          </a:xfrm>
          <a:prstGeom prst="rect">
            <a:avLst/>
          </a:prstGeom>
          <a:noFill/>
        </p:spPr>
        <p:txBody>
          <a:bodyPr wrap="square" rtlCol="0">
            <a:spAutoFit/>
          </a:bodyPr>
          <a:lstStyle/>
          <a:p>
            <a:pPr algn="ctr"/>
            <a:r>
              <a:rPr lang="en-US" altLang="zh-CN" sz="1800" b="1" dirty="0">
                <a:solidFill>
                  <a:srgbClr val="ADADAD"/>
                </a:solidFill>
              </a:rPr>
              <a:t>Decompose S without calculating S – Generalized SVD</a:t>
            </a:r>
            <a:endParaRPr lang="zh-CN" altLang="en-US" sz="1800" b="1" i="1" dirty="0">
              <a:solidFill>
                <a:srgbClr val="ADADAD"/>
              </a:solidFill>
            </a:endParaRPr>
          </a:p>
        </p:txBody>
      </p:sp>
      <p:pic>
        <p:nvPicPr>
          <p:cNvPr id="3" name="图片 2"/>
          <p:cNvPicPr>
            <a:picLocks noChangeAspect="1"/>
          </p:cNvPicPr>
          <p:nvPr/>
        </p:nvPicPr>
        <p:blipFill>
          <a:blip r:embed="rId3"/>
          <a:stretch>
            <a:fillRect/>
          </a:stretch>
        </p:blipFill>
        <p:spPr>
          <a:xfrm>
            <a:off x="1655676" y="2766278"/>
            <a:ext cx="1898425" cy="478571"/>
          </a:xfrm>
          <a:prstGeom prst="rect">
            <a:avLst/>
          </a:prstGeom>
        </p:spPr>
      </p:pic>
      <p:pic>
        <p:nvPicPr>
          <p:cNvPr id="12" name="图片 11"/>
          <p:cNvPicPr>
            <a:picLocks noChangeAspect="1"/>
          </p:cNvPicPr>
          <p:nvPr/>
        </p:nvPicPr>
        <p:blipFill>
          <a:blip r:embed="rId4"/>
          <a:stretch>
            <a:fillRect/>
          </a:stretch>
        </p:blipFill>
        <p:spPr>
          <a:xfrm>
            <a:off x="4029154" y="1329612"/>
            <a:ext cx="3675194" cy="3351904"/>
          </a:xfrm>
          <a:prstGeom prst="rect">
            <a:avLst/>
          </a:prstGeom>
        </p:spPr>
        <p:style>
          <a:lnRef idx="2">
            <a:schemeClr val="dk1"/>
          </a:lnRef>
          <a:fillRef idx="1">
            <a:schemeClr val="lt1"/>
          </a:fillRef>
          <a:effectRef idx="0">
            <a:schemeClr val="dk1"/>
          </a:effectRef>
          <a:fontRef idx="minor">
            <a:schemeClr val="dk1"/>
          </a:fontRef>
        </p:style>
      </p:pic>
      <p:sp>
        <p:nvSpPr>
          <p:cNvPr id="7" name="标题 1">
            <a:extLst>
              <a:ext uri="{FF2B5EF4-FFF2-40B4-BE49-F238E27FC236}">
                <a16:creationId xmlns:a16="http://schemas.microsoft.com/office/drawing/2014/main" id="{1E057CA9-20A1-CD48-8047-CAF6E235B3E4}"/>
              </a:ext>
            </a:extLst>
          </p:cNvPr>
          <p:cNvSpPr txBox="1">
            <a:spLocks/>
          </p:cNvSpPr>
          <p:nvPr/>
        </p:nvSpPr>
        <p:spPr>
          <a:xfrm>
            <a:off x="337241" y="84924"/>
            <a:ext cx="68580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pitchFamily="34" charset="-122"/>
                <a:ea typeface="微软雅黑" panose="020B0503020204020204" pitchFamily="34" charset="-122"/>
              </a:rPr>
              <a:t>Asymmetric Transitivity</a:t>
            </a:r>
          </a:p>
        </p:txBody>
      </p:sp>
      <p:sp>
        <p:nvSpPr>
          <p:cNvPr id="8" name="矩形 7"/>
          <p:cNvSpPr/>
          <p:nvPr/>
        </p:nvSpPr>
        <p:spPr>
          <a:xfrm>
            <a:off x="401563" y="4779818"/>
            <a:ext cx="8195732" cy="276999"/>
          </a:xfrm>
          <a:prstGeom prst="rect">
            <a:avLst/>
          </a:prstGeom>
        </p:spPr>
        <p:txBody>
          <a:bodyPr wrap="square">
            <a:spAutoFit/>
          </a:bodyPr>
          <a:lstStyle/>
          <a:p>
            <a:pPr algn="ctr"/>
            <a:r>
              <a:rPr lang="en-US" altLang="zh-CN" sz="1200" dirty="0" err="1">
                <a:solidFill>
                  <a:schemeClr val="bg1">
                    <a:lumMod val="25000"/>
                    <a:lumOff val="75000"/>
                  </a:schemeClr>
                </a:solidFill>
              </a:rPr>
              <a:t>Mingdong</a:t>
            </a:r>
            <a:r>
              <a:rPr lang="en-US" altLang="zh-CN" sz="1200" dirty="0">
                <a:solidFill>
                  <a:schemeClr val="bg1">
                    <a:lumMod val="25000"/>
                    <a:lumOff val="75000"/>
                  </a:schemeClr>
                </a:solidFill>
              </a:rPr>
              <a:t> </a:t>
            </a:r>
            <a:r>
              <a:rPr lang="en-US" altLang="zh-CN" sz="1200" dirty="0" err="1">
                <a:solidFill>
                  <a:schemeClr val="bg1">
                    <a:lumMod val="25000"/>
                    <a:lumOff val="75000"/>
                  </a:schemeClr>
                </a:solidFill>
              </a:rPr>
              <a:t>Ou</a:t>
            </a:r>
            <a:r>
              <a:rPr lang="en-US" altLang="zh-CN" sz="1200" dirty="0">
                <a:solidFill>
                  <a:schemeClr val="bg1">
                    <a:lumMod val="25000"/>
                    <a:lumOff val="75000"/>
                  </a:schemeClr>
                </a:solidFill>
              </a:rPr>
              <a:t>,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Asymmetric Transitivity Preserving Graph Embedding. </a:t>
            </a:r>
            <a:r>
              <a:rPr lang="en-US" altLang="zh-CN" sz="1200" b="1" i="1" dirty="0">
                <a:solidFill>
                  <a:schemeClr val="bg1">
                    <a:lumMod val="25000"/>
                    <a:lumOff val="75000"/>
                  </a:schemeClr>
                </a:solidFill>
              </a:rPr>
              <a:t>KDD</a:t>
            </a:r>
            <a:r>
              <a:rPr lang="en-US" altLang="zh-CN" sz="1200" dirty="0">
                <a:solidFill>
                  <a:schemeClr val="bg1">
                    <a:lumMod val="25000"/>
                    <a:lumOff val="75000"/>
                  </a:schemeClr>
                </a:solidFill>
              </a:rPr>
              <a:t>, 2016.</a:t>
            </a:r>
            <a:endParaRPr lang="zh-CN" altLang="en-US" sz="1200" dirty="0">
              <a:solidFill>
                <a:schemeClr val="bg1">
                  <a:lumMod val="25000"/>
                  <a:lumOff val="75000"/>
                </a:schemeClr>
              </a:solidFill>
            </a:endParaRPr>
          </a:p>
        </p:txBody>
      </p:sp>
    </p:spTree>
    <p:extLst>
      <p:ext uri="{BB962C8B-B14F-4D97-AF65-F5344CB8AC3E}">
        <p14:creationId xmlns:p14="http://schemas.microsoft.com/office/powerpoint/2010/main" val="3022603199"/>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lgn="l" defTabSz="685800">
              <a:buClrTx/>
              <a:defRPr/>
            </a:pPr>
            <a:fld id="{0CFEC368-1D7A-4F81-ABF6-AE0E36BAF64C}" type="slidenum">
              <a:rPr lang="en-US" sz="1050" b="1" kern="1200">
                <a:solidFill>
                  <a:srgbClr val="FFFFFF"/>
                </a:solidFill>
                <a:ea typeface="+mn-ea"/>
                <a:cs typeface="+mn-cs"/>
              </a:rPr>
              <a:pPr algn="l" defTabSz="685800">
                <a:buClrTx/>
                <a:defRPr/>
              </a:pPr>
              <a:t>93</a:t>
            </a:fld>
            <a:endParaRPr lang="en-US" sz="1050" b="1" kern="1200">
              <a:solidFill>
                <a:srgbClr val="FFFFFF"/>
              </a:solidFill>
              <a:ea typeface="+mn-ea"/>
              <a:cs typeface="+mn-cs"/>
            </a:endParaRPr>
          </a:p>
        </p:txBody>
      </p:sp>
      <p:sp>
        <p:nvSpPr>
          <p:cNvPr id="2" name="文本框 1"/>
          <p:cNvSpPr txBox="1"/>
          <p:nvPr/>
        </p:nvSpPr>
        <p:spPr>
          <a:xfrm>
            <a:off x="1441384" y="1005576"/>
            <a:ext cx="6251987" cy="369332"/>
          </a:xfrm>
          <a:prstGeom prst="rect">
            <a:avLst/>
          </a:prstGeom>
          <a:noFill/>
        </p:spPr>
        <p:txBody>
          <a:bodyPr wrap="square" rtlCol="0">
            <a:spAutoFit/>
          </a:bodyPr>
          <a:lstStyle/>
          <a:p>
            <a:pPr algn="ctr"/>
            <a:r>
              <a:rPr lang="en-US" altLang="zh-CN" sz="1800" b="1" dirty="0">
                <a:solidFill>
                  <a:srgbClr val="ADADAD"/>
                </a:solidFill>
              </a:rPr>
              <a:t>Linear Complexity</a:t>
            </a:r>
            <a:endParaRPr lang="zh-CN" altLang="en-US" sz="1800" b="1" dirty="0">
              <a:solidFill>
                <a:srgbClr val="ADADAD"/>
              </a:solidFill>
            </a:endParaRPr>
          </a:p>
        </p:txBody>
      </p:sp>
      <mc:AlternateContent xmlns:mc="http://schemas.openxmlformats.org/markup-compatibility/2006" xmlns:a14="http://schemas.microsoft.com/office/drawing/2010/main">
        <mc:Choice Requires="a14">
          <p:sp>
            <p:nvSpPr>
              <p:cNvPr id="8" name="矩形 7"/>
              <p:cNvSpPr/>
              <p:nvPr/>
            </p:nvSpPr>
            <p:spPr>
              <a:xfrm>
                <a:off x="337241" y="1374908"/>
                <a:ext cx="8135217" cy="2617768"/>
              </a:xfrm>
              <a:prstGeom prst="rect">
                <a:avLst/>
              </a:prstGeom>
            </p:spPr>
            <p:txBody>
              <a:bodyPr wrap="square">
                <a:spAutoFit/>
              </a:bodyPr>
              <a:lstStyle/>
              <a:p>
                <a:pPr marL="285750" indent="-285750">
                  <a:lnSpc>
                    <a:spcPct val="150000"/>
                  </a:lnSpc>
                  <a:buClr>
                    <a:srgbClr val="ADADAD"/>
                  </a:buClr>
                  <a:buFont typeface="Arial" panose="020B0604020202020204" pitchFamily="34" charset="0"/>
                  <a:buChar char="•"/>
                </a:pPr>
                <a:r>
                  <a:rPr lang="en-US" altLang="zh-CN" sz="1800" dirty="0">
                    <a:solidFill>
                      <a:srgbClr val="ADADAD"/>
                    </a:solidFill>
                    <a:latin typeface="+mj-lt"/>
                  </a:rPr>
                  <a:t>JDGSVD: Time Complexity</a:t>
                </a:r>
              </a:p>
              <a:p>
                <a:pPr>
                  <a:lnSpc>
                    <a:spcPct val="150000"/>
                  </a:lnSpc>
                  <a:buClr>
                    <a:srgbClr val="ADADAD"/>
                  </a:buClr>
                </a:pPr>
                <a14:m>
                  <m:oMathPara xmlns:m="http://schemas.openxmlformats.org/officeDocument/2006/math">
                    <m:oMathParaPr>
                      <m:jc m:val="center"/>
                    </m:oMathParaPr>
                    <m:oMath xmlns:m="http://schemas.openxmlformats.org/officeDocument/2006/math">
                      <m:r>
                        <a:rPr lang="en-US" altLang="zh-CN" sz="2100" i="1" dirty="0" smtClean="0">
                          <a:solidFill>
                            <a:schemeClr val="tx1"/>
                          </a:solidFill>
                          <a:latin typeface="Cambria Math" charset="0"/>
                        </a:rPr>
                        <m:t>𝑂</m:t>
                      </m:r>
                      <m:d>
                        <m:dPr>
                          <m:ctrlPr>
                            <a:rPr lang="en-US" altLang="zh-CN" sz="2100" i="1" dirty="0">
                              <a:solidFill>
                                <a:schemeClr val="tx1"/>
                              </a:solidFill>
                              <a:latin typeface="Cambria Math" panose="02040503050406030204" pitchFamily="18" charset="0"/>
                            </a:rPr>
                          </m:ctrlPr>
                        </m:dPr>
                        <m:e>
                          <m:sSup>
                            <m:sSupPr>
                              <m:ctrlPr>
                                <a:rPr lang="en-US" altLang="zh-CN" sz="2100" i="1" dirty="0">
                                  <a:solidFill>
                                    <a:schemeClr val="tx1"/>
                                  </a:solidFill>
                                  <a:latin typeface="Cambria Math" panose="02040503050406030204" pitchFamily="18" charset="0"/>
                                </a:rPr>
                              </m:ctrlPr>
                            </m:sSupPr>
                            <m:e>
                              <m:r>
                                <a:rPr lang="en-US" altLang="zh-CN" sz="2100" i="1" dirty="0">
                                  <a:solidFill>
                                    <a:schemeClr val="tx1"/>
                                  </a:solidFill>
                                  <a:latin typeface="Cambria Math" charset="0"/>
                                </a:rPr>
                                <m:t>𝐾</m:t>
                              </m:r>
                            </m:e>
                            <m:sup>
                              <m:r>
                                <a:rPr lang="en-US" altLang="zh-CN" sz="2100" i="1" dirty="0">
                                  <a:solidFill>
                                    <a:schemeClr val="tx1"/>
                                  </a:solidFill>
                                  <a:latin typeface="Cambria Math" charset="0"/>
                                </a:rPr>
                                <m:t>2</m:t>
                              </m:r>
                            </m:sup>
                          </m:sSup>
                          <m:r>
                            <a:rPr lang="en-US" altLang="zh-CN" sz="2100" i="1" dirty="0">
                              <a:solidFill>
                                <a:schemeClr val="tx1"/>
                              </a:solidFill>
                              <a:latin typeface="Cambria Math" charset="0"/>
                            </a:rPr>
                            <m:t>𝐿</m:t>
                          </m:r>
                          <m:r>
                            <a:rPr lang="en-US" altLang="zh-CN" sz="2100" i="1" dirty="0">
                              <a:solidFill>
                                <a:schemeClr val="tx1"/>
                              </a:solidFill>
                              <a:latin typeface="Cambria Math" charset="0"/>
                            </a:rPr>
                            <m:t>⋅</m:t>
                          </m:r>
                          <m:r>
                            <a:rPr lang="en-US" altLang="zh-CN" sz="2100" i="1" dirty="0">
                              <a:solidFill>
                                <a:schemeClr val="tx1"/>
                              </a:solidFill>
                              <a:latin typeface="Cambria Math" charset="0"/>
                            </a:rPr>
                            <m:t>𝑚</m:t>
                          </m:r>
                        </m:e>
                      </m:d>
                    </m:oMath>
                  </m:oMathPara>
                </a14:m>
                <a:endParaRPr lang="en-US" altLang="zh-CN" sz="1800" dirty="0">
                  <a:solidFill>
                    <a:srgbClr val="ADADAD"/>
                  </a:solidFill>
                  <a:latin typeface="+mj-lt"/>
                </a:endParaRPr>
              </a:p>
              <a:p>
                <a:pPr lvl="1">
                  <a:spcBef>
                    <a:spcPts val="1800"/>
                  </a:spcBef>
                  <a:buClr>
                    <a:srgbClr val="ADADAD"/>
                  </a:buClr>
                </a:pPr>
                <a:r>
                  <a:rPr lang="en-US" altLang="zh-CN" sz="1800" dirty="0">
                    <a:solidFill>
                      <a:srgbClr val="ADADAD"/>
                    </a:solidFill>
                    <a:latin typeface="+mj-lt"/>
                  </a:rPr>
                  <a:t>                       </a:t>
                </a:r>
                <a:r>
                  <a:rPr lang="en-US" altLang="zh-CN" sz="1600" dirty="0">
                    <a:solidFill>
                      <a:srgbClr val="ADADAD"/>
                    </a:solidFill>
                    <a:latin typeface="+mj-lt"/>
                  </a:rPr>
                  <a:t>Embedding Dimension    Iteration      Edge number</a:t>
                </a:r>
              </a:p>
              <a:p>
                <a:pPr lvl="1">
                  <a:buClr>
                    <a:srgbClr val="ADADAD"/>
                  </a:buClr>
                </a:pPr>
                <a:r>
                  <a:rPr lang="en-US" altLang="zh-CN" sz="1600" dirty="0">
                    <a:solidFill>
                      <a:srgbClr val="ADADAD"/>
                    </a:solidFill>
                    <a:latin typeface="+mj-lt"/>
                  </a:rPr>
                  <a:t>                                    (constant)            (constant)</a:t>
                </a:r>
              </a:p>
              <a:p>
                <a:pPr marL="342900" indent="-342900">
                  <a:lnSpc>
                    <a:spcPct val="150000"/>
                  </a:lnSpc>
                  <a:buClr>
                    <a:srgbClr val="ADADAD"/>
                  </a:buClr>
                  <a:buFont typeface="Arial" panose="020B0604020202020204" pitchFamily="34" charset="0"/>
                  <a:buChar char="•"/>
                </a:pPr>
                <a:r>
                  <a:rPr lang="en-US" altLang="zh-CN" sz="1800" b="1" dirty="0">
                    <a:solidFill>
                      <a:srgbClr val="FFC000"/>
                    </a:solidFill>
                    <a:latin typeface="+mj-lt"/>
                  </a:rPr>
                  <a:t>Linear</a:t>
                </a:r>
                <a:r>
                  <a:rPr lang="en-US" altLang="zh-CN" sz="1800" dirty="0">
                    <a:solidFill>
                      <a:srgbClr val="FFC000"/>
                    </a:solidFill>
                    <a:latin typeface="+mj-lt"/>
                  </a:rPr>
                  <a:t> </a:t>
                </a:r>
                <a:r>
                  <a:rPr lang="en-US" altLang="zh-CN" sz="1800" b="1" dirty="0">
                    <a:solidFill>
                      <a:srgbClr val="FFC000"/>
                    </a:solidFill>
                    <a:latin typeface="+mj-lt"/>
                  </a:rPr>
                  <a:t>complexity</a:t>
                </a:r>
                <a:r>
                  <a:rPr lang="en-US" altLang="zh-CN" sz="1800" dirty="0">
                    <a:solidFill>
                      <a:srgbClr val="FFC000"/>
                    </a:solidFill>
                    <a:latin typeface="+mj-lt"/>
                  </a:rPr>
                  <a:t> </a:t>
                </a:r>
                <a:r>
                  <a:rPr lang="en-US" altLang="zh-CN" sz="1800" dirty="0">
                    <a:solidFill>
                      <a:srgbClr val="ADADAD"/>
                    </a:solidFill>
                    <a:latin typeface="+mj-lt"/>
                  </a:rPr>
                  <a:t>w.r.t. the volume of data (i.e. edge number) </a:t>
                </a:r>
              </a:p>
              <a:p>
                <a:pPr marL="285750" indent="-285750">
                  <a:lnSpc>
                    <a:spcPct val="150000"/>
                  </a:lnSpc>
                  <a:buClr>
                    <a:srgbClr val="ADADAD"/>
                  </a:buClr>
                  <a:buFont typeface="Arial" panose="020B0604020202020204" pitchFamily="34" charset="0"/>
                  <a:buChar char="•"/>
                </a:pPr>
                <a:r>
                  <a:rPr lang="en-US" altLang="zh-CN" sz="1600" dirty="0">
                    <a:solidFill>
                      <a:srgbClr val="ADADAD"/>
                    </a:solidFill>
                    <a:latin typeface="+mj-lt"/>
                  </a:rPr>
                  <a:t>     --&gt; </a:t>
                </a:r>
                <a:r>
                  <a:rPr lang="en-US" altLang="zh-CN" sz="2000" dirty="0">
                    <a:solidFill>
                      <a:srgbClr val="FFC000"/>
                    </a:solidFill>
                    <a:latin typeface="+mj-lt"/>
                  </a:rPr>
                  <a:t>Scalable</a:t>
                </a:r>
                <a:r>
                  <a:rPr lang="en-US" altLang="zh-CN" sz="1600" dirty="0">
                    <a:solidFill>
                      <a:srgbClr val="ADADAD"/>
                    </a:solidFill>
                    <a:latin typeface="+mj-lt"/>
                  </a:rPr>
                  <a:t> algorithm, suitable for </a:t>
                </a:r>
                <a:r>
                  <a:rPr lang="en-US" altLang="zh-CN" sz="2000" dirty="0">
                    <a:solidFill>
                      <a:srgbClr val="FFC000"/>
                    </a:solidFill>
                    <a:latin typeface="+mj-lt"/>
                  </a:rPr>
                  <a:t>large-scale</a:t>
                </a:r>
                <a:r>
                  <a:rPr lang="en-US" altLang="zh-CN" sz="1600" dirty="0">
                    <a:solidFill>
                      <a:srgbClr val="ADADAD"/>
                    </a:solidFill>
                    <a:latin typeface="+mj-lt"/>
                  </a:rPr>
                  <a:t> data</a:t>
                </a:r>
                <a:endParaRPr lang="en-US" altLang="zh-CN" sz="2000" b="1" dirty="0">
                  <a:solidFill>
                    <a:srgbClr val="ADADAD"/>
                  </a:solidFill>
                  <a:latin typeface="+mj-lt"/>
                </a:endParaRPr>
              </a:p>
            </p:txBody>
          </p:sp>
        </mc:Choice>
        <mc:Fallback xmlns="">
          <p:sp>
            <p:nvSpPr>
              <p:cNvPr id="8" name="矩形 7"/>
              <p:cNvSpPr>
                <a:spLocks noRot="1" noChangeAspect="1" noMove="1" noResize="1" noEditPoints="1" noAdjustHandles="1" noChangeArrowheads="1" noChangeShapeType="1" noTextEdit="1"/>
              </p:cNvSpPr>
              <p:nvPr/>
            </p:nvSpPr>
            <p:spPr>
              <a:xfrm>
                <a:off x="337241" y="1374908"/>
                <a:ext cx="8135217" cy="2617768"/>
              </a:xfrm>
              <a:prstGeom prst="rect">
                <a:avLst/>
              </a:prstGeom>
              <a:blipFill>
                <a:blip r:embed="rId3"/>
                <a:stretch>
                  <a:fillRect l="-468" b="-1456"/>
                </a:stretch>
              </a:blipFill>
            </p:spPr>
            <p:txBody>
              <a:bodyPr/>
              <a:lstStyle/>
              <a:p>
                <a:r>
                  <a:rPr lang="zh-CN" altLang="en-US">
                    <a:noFill/>
                  </a:rPr>
                  <a:t> </a:t>
                </a:r>
              </a:p>
            </p:txBody>
          </p:sp>
        </mc:Fallback>
      </mc:AlternateContent>
      <p:cxnSp>
        <p:nvCxnSpPr>
          <p:cNvPr id="9" name="直接箭头连接符 8"/>
          <p:cNvCxnSpPr/>
          <p:nvPr/>
        </p:nvCxnSpPr>
        <p:spPr>
          <a:xfrm flipH="1">
            <a:off x="3346434" y="2223074"/>
            <a:ext cx="756084" cy="3240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a:off x="4475938" y="2223074"/>
            <a:ext cx="274652" cy="3240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4858602" y="2223074"/>
            <a:ext cx="702078" cy="3240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标题 1">
            <a:extLst>
              <a:ext uri="{FF2B5EF4-FFF2-40B4-BE49-F238E27FC236}">
                <a16:creationId xmlns:a16="http://schemas.microsoft.com/office/drawing/2014/main" id="{66BB8837-FEC9-6B47-88B5-EFFA51CB605A}"/>
              </a:ext>
            </a:extLst>
          </p:cNvPr>
          <p:cNvSpPr txBox="1">
            <a:spLocks/>
          </p:cNvSpPr>
          <p:nvPr/>
        </p:nvSpPr>
        <p:spPr>
          <a:xfrm>
            <a:off x="337241" y="84924"/>
            <a:ext cx="68580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pitchFamily="34" charset="-122"/>
                <a:ea typeface="微软雅黑" panose="020B0503020204020204" pitchFamily="34" charset="-122"/>
              </a:rPr>
              <a:t>Asymmetric Transitivity</a:t>
            </a:r>
          </a:p>
        </p:txBody>
      </p:sp>
      <p:sp>
        <p:nvSpPr>
          <p:cNvPr id="13" name="矩形 12"/>
          <p:cNvSpPr/>
          <p:nvPr/>
        </p:nvSpPr>
        <p:spPr>
          <a:xfrm>
            <a:off x="401563" y="4779818"/>
            <a:ext cx="8195732" cy="276999"/>
          </a:xfrm>
          <a:prstGeom prst="rect">
            <a:avLst/>
          </a:prstGeom>
        </p:spPr>
        <p:txBody>
          <a:bodyPr wrap="square">
            <a:spAutoFit/>
          </a:bodyPr>
          <a:lstStyle/>
          <a:p>
            <a:pPr algn="ctr"/>
            <a:r>
              <a:rPr lang="en-US" altLang="zh-CN" sz="1200" dirty="0" err="1">
                <a:solidFill>
                  <a:schemeClr val="bg1">
                    <a:lumMod val="25000"/>
                    <a:lumOff val="75000"/>
                  </a:schemeClr>
                </a:solidFill>
              </a:rPr>
              <a:t>Mingdong</a:t>
            </a:r>
            <a:r>
              <a:rPr lang="en-US" altLang="zh-CN" sz="1200" dirty="0">
                <a:solidFill>
                  <a:schemeClr val="bg1">
                    <a:lumMod val="25000"/>
                    <a:lumOff val="75000"/>
                  </a:schemeClr>
                </a:solidFill>
              </a:rPr>
              <a:t> </a:t>
            </a:r>
            <a:r>
              <a:rPr lang="en-US" altLang="zh-CN" sz="1200" dirty="0" err="1">
                <a:solidFill>
                  <a:schemeClr val="bg1">
                    <a:lumMod val="25000"/>
                    <a:lumOff val="75000"/>
                  </a:schemeClr>
                </a:solidFill>
              </a:rPr>
              <a:t>Ou</a:t>
            </a:r>
            <a:r>
              <a:rPr lang="en-US" altLang="zh-CN" sz="1200" dirty="0">
                <a:solidFill>
                  <a:schemeClr val="bg1">
                    <a:lumMod val="25000"/>
                    <a:lumOff val="75000"/>
                  </a:schemeClr>
                </a:solidFill>
              </a:rPr>
              <a:t>,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Asymmetric Transitivity Preserving Graph Embedding. </a:t>
            </a:r>
            <a:r>
              <a:rPr lang="en-US" altLang="zh-CN" sz="1200" b="1" i="1" dirty="0">
                <a:solidFill>
                  <a:schemeClr val="bg1">
                    <a:lumMod val="25000"/>
                    <a:lumOff val="75000"/>
                  </a:schemeClr>
                </a:solidFill>
              </a:rPr>
              <a:t>KDD</a:t>
            </a:r>
            <a:r>
              <a:rPr lang="en-US" altLang="zh-CN" sz="1200" dirty="0">
                <a:solidFill>
                  <a:schemeClr val="bg1">
                    <a:lumMod val="25000"/>
                    <a:lumOff val="75000"/>
                  </a:schemeClr>
                </a:solidFill>
              </a:rPr>
              <a:t>, 2016.</a:t>
            </a:r>
            <a:endParaRPr lang="zh-CN" altLang="en-US" sz="1200" dirty="0">
              <a:solidFill>
                <a:schemeClr val="bg1">
                  <a:lumMod val="25000"/>
                  <a:lumOff val="75000"/>
                </a:schemeClr>
              </a:solidFill>
            </a:endParaRPr>
          </a:p>
        </p:txBody>
      </p:sp>
    </p:spTree>
    <p:extLst>
      <p:ext uri="{BB962C8B-B14F-4D97-AF65-F5344CB8AC3E}">
        <p14:creationId xmlns:p14="http://schemas.microsoft.com/office/powerpoint/2010/main" val="1181034932"/>
      </p:ext>
    </p:extLst>
  </p:cSld>
  <p:clrMapOvr>
    <a:masterClrMapping/>
  </p:clrMapOvr>
  <mc:AlternateContent xmlns:mc="http://schemas.openxmlformats.org/markup-compatibility/2006" xmlns:p14="http://schemas.microsoft.com/office/powerpoint/2010/main">
    <mc:Choice Requires="p14">
      <p:transition spd="slow" p14:dur="2000" advTm="105333"/>
    </mc:Choice>
    <mc:Fallback xmlns="">
      <p:transition spd="slow" advTm="105333"/>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1331640" y="411510"/>
            <a:ext cx="6499573" cy="4092852"/>
          </a:xfrm>
          <a:prstGeom prst="rect">
            <a:avLst/>
          </a:prstGeom>
          <a:noFill/>
        </p:spPr>
        <p:txBody>
          <a:bodyPr wrap="square" rtlCol="0">
            <a:spAutoFit/>
          </a:bodyPr>
          <a:lstStyle/>
          <a:p>
            <a:pPr algn="ctr">
              <a:lnSpc>
                <a:spcPct val="140000"/>
              </a:lnSpc>
            </a:pPr>
            <a:endParaRPr lang="en-US" altLang="zh-CN" sz="1650" dirty="0">
              <a:solidFill>
                <a:srgbClr val="ADADAD"/>
              </a:solidFill>
              <a:latin typeface="Calibri" panose="020F0502020204030204" pitchFamily="34" charset="0"/>
            </a:endParaRPr>
          </a:p>
          <a:p>
            <a:pPr algn="ctr">
              <a:lnSpc>
                <a:spcPct val="140000"/>
              </a:lnSpc>
            </a:pPr>
            <a:endParaRPr lang="en-US" altLang="zh-CN" sz="1650" dirty="0">
              <a:solidFill>
                <a:srgbClr val="ADADAD"/>
              </a:solidFill>
              <a:latin typeface="Calibri" panose="020F0502020204030204" pitchFamily="34" charset="0"/>
            </a:endParaRPr>
          </a:p>
          <a:p>
            <a:pPr algn="ctr">
              <a:lnSpc>
                <a:spcPct val="140000"/>
              </a:lnSpc>
            </a:pPr>
            <a:endParaRPr lang="en-US" altLang="zh-CN" sz="1650" dirty="0">
              <a:solidFill>
                <a:srgbClr val="ADADAD"/>
              </a:solidFill>
              <a:latin typeface="Calibri" panose="020F0502020204030204" pitchFamily="34" charset="0"/>
            </a:endParaRPr>
          </a:p>
          <a:p>
            <a:pPr algn="ctr">
              <a:lnSpc>
                <a:spcPct val="140000"/>
              </a:lnSpc>
            </a:pPr>
            <a:endParaRPr lang="en-US" altLang="zh-CN" sz="1650" dirty="0">
              <a:solidFill>
                <a:srgbClr val="ADADAD"/>
              </a:solidFill>
              <a:latin typeface="Calibri" panose="020F0502020204030204" pitchFamily="34" charset="0"/>
            </a:endParaRPr>
          </a:p>
          <a:p>
            <a:pPr algn="ctr">
              <a:lnSpc>
                <a:spcPct val="140000"/>
              </a:lnSpc>
            </a:pPr>
            <a:endParaRPr lang="en-US" altLang="zh-CN" sz="1650" dirty="0">
              <a:solidFill>
                <a:srgbClr val="ADADAD"/>
              </a:solidFill>
              <a:latin typeface="Calibri" panose="020F0502020204030204" pitchFamily="34" charset="0"/>
            </a:endParaRPr>
          </a:p>
          <a:p>
            <a:pPr algn="ctr">
              <a:lnSpc>
                <a:spcPct val="140000"/>
              </a:lnSpc>
            </a:pPr>
            <a:endParaRPr lang="en-US" altLang="zh-CN" sz="1650" dirty="0">
              <a:solidFill>
                <a:srgbClr val="ADADAD"/>
              </a:solidFill>
              <a:latin typeface="Calibri" panose="020F0502020204030204" pitchFamily="34" charset="0"/>
            </a:endParaRPr>
          </a:p>
          <a:p>
            <a:pPr algn="ctr">
              <a:lnSpc>
                <a:spcPct val="140000"/>
              </a:lnSpc>
            </a:pPr>
            <a:endParaRPr lang="en-US" altLang="zh-CN" sz="1650" dirty="0">
              <a:solidFill>
                <a:srgbClr val="ADADAD"/>
              </a:solidFill>
              <a:latin typeface="Calibri" panose="020F0502020204030204" pitchFamily="34" charset="0"/>
            </a:endParaRPr>
          </a:p>
          <a:p>
            <a:pPr algn="ctr">
              <a:lnSpc>
                <a:spcPct val="140000"/>
              </a:lnSpc>
            </a:pPr>
            <a:endParaRPr lang="en-US" altLang="zh-CN" sz="1650" dirty="0">
              <a:solidFill>
                <a:srgbClr val="ADADAD"/>
              </a:solidFill>
              <a:latin typeface="Calibri" panose="020F0502020204030204" pitchFamily="34" charset="0"/>
            </a:endParaRPr>
          </a:p>
          <a:p>
            <a:pPr>
              <a:lnSpc>
                <a:spcPct val="140000"/>
              </a:lnSpc>
            </a:pPr>
            <a:endParaRPr lang="en-US" altLang="zh-CN" sz="1650" dirty="0">
              <a:solidFill>
                <a:srgbClr val="ADADAD"/>
              </a:solidFill>
              <a:latin typeface="Calibri" panose="020F0502020204030204" pitchFamily="34" charset="0"/>
            </a:endParaRPr>
          </a:p>
          <a:p>
            <a:pPr algn="ctr">
              <a:lnSpc>
                <a:spcPct val="140000"/>
              </a:lnSpc>
            </a:pPr>
            <a:r>
              <a:rPr lang="en-US" altLang="zh-CN" sz="1650" b="1" dirty="0">
                <a:solidFill>
                  <a:srgbClr val="ADADAD"/>
                </a:solidFill>
                <a:latin typeface="Calibri" panose="020F0502020204030204" pitchFamily="34" charset="0"/>
              </a:rPr>
              <a:t>Conclusion</a:t>
            </a:r>
            <a:r>
              <a:rPr lang="en-US" altLang="zh-CN" sz="1650" dirty="0">
                <a:solidFill>
                  <a:srgbClr val="ADADAD"/>
                </a:solidFill>
                <a:latin typeface="Calibri" panose="020F0502020204030204" pitchFamily="34" charset="0"/>
              </a:rPr>
              <a:t>: HOPE has good </a:t>
            </a:r>
            <a:r>
              <a:rPr lang="en-US" altLang="zh-CN" sz="1950" dirty="0">
                <a:solidFill>
                  <a:srgbClr val="FFC000"/>
                </a:solidFill>
                <a:latin typeface="Calibri" panose="020F0502020204030204" pitchFamily="34" charset="0"/>
              </a:rPr>
              <a:t>inference</a:t>
            </a:r>
            <a:r>
              <a:rPr lang="en-US" altLang="zh-CN" sz="1650" dirty="0">
                <a:solidFill>
                  <a:srgbClr val="ADADAD"/>
                </a:solidFill>
                <a:latin typeface="Calibri" panose="020F0502020204030204" pitchFamily="34" charset="0"/>
              </a:rPr>
              <a:t> ability </a:t>
            </a:r>
          </a:p>
          <a:p>
            <a:pPr algn="ctr">
              <a:lnSpc>
                <a:spcPct val="140000"/>
              </a:lnSpc>
            </a:pPr>
            <a:r>
              <a:rPr lang="en-US" altLang="zh-CN" sz="1650" dirty="0">
                <a:solidFill>
                  <a:srgbClr val="ADADAD"/>
                </a:solidFill>
                <a:latin typeface="Calibri" panose="020F0502020204030204" pitchFamily="34" charset="0"/>
              </a:rPr>
              <a:t>-&gt; based on </a:t>
            </a:r>
            <a:r>
              <a:rPr lang="en-US" altLang="zh-CN" sz="1950" dirty="0">
                <a:solidFill>
                  <a:srgbClr val="FFC000"/>
                </a:solidFill>
                <a:latin typeface="Calibri" panose="020F0502020204030204" pitchFamily="34" charset="0"/>
              </a:rPr>
              <a:t>asymmetric transitivity</a:t>
            </a:r>
          </a:p>
        </p:txBody>
      </p:sp>
      <p:sp>
        <p:nvSpPr>
          <p:cNvPr id="4" name="灯片编号占位符 3"/>
          <p:cNvSpPr>
            <a:spLocks noGrp="1"/>
          </p:cNvSpPr>
          <p:nvPr>
            <p:ph type="sldNum" sz="quarter" idx="12"/>
          </p:nvPr>
        </p:nvSpPr>
        <p:spPr/>
        <p:txBody>
          <a:bodyPr/>
          <a:lstStyle/>
          <a:p>
            <a:fld id="{0CFEC368-1D7A-4F81-ABF6-AE0E36BAF64C}" type="slidenum">
              <a:rPr lang="en-US" smtClean="0"/>
              <a:pPr/>
              <a:t>94</a:t>
            </a:fld>
            <a:endParaRPr lang="en-US"/>
          </a:p>
        </p:txBody>
      </p:sp>
      <p:sp>
        <p:nvSpPr>
          <p:cNvPr id="19" name="标题 1"/>
          <p:cNvSpPr txBox="1">
            <a:spLocks/>
          </p:cNvSpPr>
          <p:nvPr/>
        </p:nvSpPr>
        <p:spPr>
          <a:xfrm>
            <a:off x="323417" y="55347"/>
            <a:ext cx="8262799"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t>Experiment result: Link Prediction</a:t>
            </a:r>
            <a:endParaRPr lang="zh-CN" altLang="en-US" sz="2800" b="1"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4"/>
          <a:stretch>
            <a:fillRect/>
          </a:stretch>
        </p:blipFill>
        <p:spPr>
          <a:xfrm>
            <a:off x="1223628" y="897564"/>
            <a:ext cx="6607585" cy="2579276"/>
          </a:xfrm>
          <a:prstGeom prst="rect">
            <a:avLst/>
          </a:prstGeom>
        </p:spPr>
      </p:pic>
      <p:cxnSp>
        <p:nvCxnSpPr>
          <p:cNvPr id="6" name="直接箭头连接符 5"/>
          <p:cNvCxnSpPr/>
          <p:nvPr/>
        </p:nvCxnSpPr>
        <p:spPr>
          <a:xfrm flipV="1">
            <a:off x="2126139" y="1599643"/>
            <a:ext cx="12350" cy="6066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5436096" y="2123222"/>
            <a:ext cx="0" cy="5584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2177122" y="1859579"/>
            <a:ext cx="863057" cy="346249"/>
          </a:xfrm>
          <a:prstGeom prst="rect">
            <a:avLst/>
          </a:prstGeom>
          <a:noFill/>
        </p:spPr>
        <p:txBody>
          <a:bodyPr wrap="none" lIns="68580" tIns="34290" rIns="68580" bIns="34290">
            <a:spAutoFit/>
          </a:bodyPr>
          <a:lstStyle/>
          <a:p>
            <a:pPr algn="ctr"/>
            <a:r>
              <a:rPr lang="en-US" altLang="zh-CN" sz="1800" dirty="0">
                <a:ln w="0"/>
                <a:solidFill>
                  <a:srgbClr val="FF0000"/>
                </a:solidFill>
                <a:effectLst>
                  <a:outerShdw blurRad="38100" dist="19050" dir="2700000" algn="tl" rotWithShape="0">
                    <a:schemeClr val="dk1">
                      <a:alpha val="40000"/>
                    </a:schemeClr>
                  </a:outerShdw>
                </a:effectLst>
              </a:rPr>
              <a:t>+100%</a:t>
            </a:r>
            <a:endParaRPr lang="zh-CN" altLang="en-US" sz="1800" dirty="0">
              <a:ln w="0"/>
              <a:effectLst>
                <a:outerShdw blurRad="38100" dist="19050" dir="2700000" algn="tl" rotWithShape="0">
                  <a:schemeClr val="dk1">
                    <a:alpha val="40000"/>
                  </a:schemeClr>
                </a:outerShdw>
              </a:effectLst>
            </a:endParaRPr>
          </a:p>
        </p:txBody>
      </p:sp>
      <p:sp>
        <p:nvSpPr>
          <p:cNvPr id="10" name="矩形 9"/>
          <p:cNvSpPr/>
          <p:nvPr/>
        </p:nvSpPr>
        <p:spPr>
          <a:xfrm>
            <a:off x="5443522" y="2229325"/>
            <a:ext cx="863057" cy="346249"/>
          </a:xfrm>
          <a:prstGeom prst="rect">
            <a:avLst/>
          </a:prstGeom>
          <a:noFill/>
        </p:spPr>
        <p:txBody>
          <a:bodyPr wrap="none" lIns="68580" tIns="34290" rIns="68580" bIns="34290">
            <a:spAutoFit/>
          </a:bodyPr>
          <a:lstStyle/>
          <a:p>
            <a:pPr algn="ctr"/>
            <a:r>
              <a:rPr lang="en-US" altLang="zh-CN" sz="1800" dirty="0">
                <a:ln w="0"/>
                <a:solidFill>
                  <a:srgbClr val="FF0000"/>
                </a:solidFill>
                <a:effectLst>
                  <a:outerShdw blurRad="38100" dist="19050" dir="2700000" algn="tl" rotWithShape="0">
                    <a:schemeClr val="dk1">
                      <a:alpha val="40000"/>
                    </a:schemeClr>
                  </a:outerShdw>
                </a:effectLst>
              </a:rPr>
              <a:t>+100%</a:t>
            </a:r>
            <a:endParaRPr lang="zh-CN" altLang="en-US" sz="1800" dirty="0">
              <a:ln w="0"/>
              <a:effectLst>
                <a:outerShdw blurRad="38100" dist="19050" dir="2700000" algn="tl" rotWithShape="0">
                  <a:schemeClr val="dk1">
                    <a:alpha val="40000"/>
                  </a:schemeClr>
                </a:outerShdw>
              </a:effectLst>
            </a:endParaRPr>
          </a:p>
        </p:txBody>
      </p:sp>
      <p:sp>
        <p:nvSpPr>
          <p:cNvPr id="11" name="矩形 10"/>
          <p:cNvSpPr/>
          <p:nvPr/>
        </p:nvSpPr>
        <p:spPr>
          <a:xfrm>
            <a:off x="401563" y="4779818"/>
            <a:ext cx="8195732" cy="276999"/>
          </a:xfrm>
          <a:prstGeom prst="rect">
            <a:avLst/>
          </a:prstGeom>
        </p:spPr>
        <p:txBody>
          <a:bodyPr wrap="square">
            <a:spAutoFit/>
          </a:bodyPr>
          <a:lstStyle/>
          <a:p>
            <a:pPr algn="ctr"/>
            <a:r>
              <a:rPr lang="en-US" altLang="zh-CN" sz="1200" dirty="0" err="1">
                <a:solidFill>
                  <a:schemeClr val="bg1">
                    <a:lumMod val="25000"/>
                    <a:lumOff val="75000"/>
                  </a:schemeClr>
                </a:solidFill>
              </a:rPr>
              <a:t>Mingdong</a:t>
            </a:r>
            <a:r>
              <a:rPr lang="en-US" altLang="zh-CN" sz="1200" dirty="0">
                <a:solidFill>
                  <a:schemeClr val="bg1">
                    <a:lumMod val="25000"/>
                    <a:lumOff val="75000"/>
                  </a:schemeClr>
                </a:solidFill>
              </a:rPr>
              <a:t> </a:t>
            </a:r>
            <a:r>
              <a:rPr lang="en-US" altLang="zh-CN" sz="1200" dirty="0" err="1">
                <a:solidFill>
                  <a:schemeClr val="bg1">
                    <a:lumMod val="25000"/>
                    <a:lumOff val="75000"/>
                  </a:schemeClr>
                </a:solidFill>
              </a:rPr>
              <a:t>Ou</a:t>
            </a:r>
            <a:r>
              <a:rPr lang="en-US" altLang="zh-CN" sz="1200" dirty="0">
                <a:solidFill>
                  <a:schemeClr val="bg1">
                    <a:lumMod val="25000"/>
                    <a:lumOff val="75000"/>
                  </a:schemeClr>
                </a:solidFill>
              </a:rPr>
              <a:t>,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Asymmetric Transitivity Preserving Graph Embedding. </a:t>
            </a:r>
            <a:r>
              <a:rPr lang="en-US" altLang="zh-CN" sz="1200" b="1" i="1" dirty="0">
                <a:solidFill>
                  <a:schemeClr val="bg1">
                    <a:lumMod val="25000"/>
                    <a:lumOff val="75000"/>
                  </a:schemeClr>
                </a:solidFill>
              </a:rPr>
              <a:t>KDD</a:t>
            </a:r>
            <a:r>
              <a:rPr lang="en-US" altLang="zh-CN" sz="1200" dirty="0">
                <a:solidFill>
                  <a:schemeClr val="bg1">
                    <a:lumMod val="25000"/>
                    <a:lumOff val="75000"/>
                  </a:schemeClr>
                </a:solidFill>
              </a:rPr>
              <a:t>, 2016.</a:t>
            </a:r>
            <a:endParaRPr lang="zh-CN" altLang="en-US" sz="1200" dirty="0">
              <a:solidFill>
                <a:schemeClr val="bg1">
                  <a:lumMod val="25000"/>
                  <a:lumOff val="75000"/>
                </a:schemeClr>
              </a:solidFill>
            </a:endParaRPr>
          </a:p>
        </p:txBody>
      </p:sp>
    </p:spTree>
    <p:custDataLst>
      <p:tags r:id="rId1"/>
    </p:custDataLst>
    <p:extLst>
      <p:ext uri="{BB962C8B-B14F-4D97-AF65-F5344CB8AC3E}">
        <p14:creationId xmlns:p14="http://schemas.microsoft.com/office/powerpoint/2010/main" val="496525178"/>
      </p:ext>
    </p:extLst>
  </p:cSld>
  <p:clrMapOvr>
    <a:masterClrMapping/>
  </p:clrMapOvr>
  <mc:AlternateContent xmlns:mc="http://schemas.openxmlformats.org/markup-compatibility/2006" xmlns:p14="http://schemas.microsoft.com/office/powerpoint/2010/main">
    <mc:Choice Requires="p14">
      <p:transition spd="slow" p14:dur="2000" advTm="70985"/>
    </mc:Choice>
    <mc:Fallback xmlns="">
      <p:transition spd="slow" advTm="709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979712" y="843558"/>
            <a:ext cx="5076564" cy="3647152"/>
          </a:xfrm>
          <a:prstGeom prst="rect">
            <a:avLst/>
          </a:prstGeom>
          <a:noFill/>
        </p:spPr>
        <p:txBody>
          <a:bodyPr wrap="square" rtlCol="0">
            <a:spAutoFit/>
          </a:bodyPr>
          <a:lstStyle/>
          <a:p>
            <a:pPr>
              <a:lnSpc>
                <a:spcPct val="140000"/>
              </a:lnSpc>
            </a:pPr>
            <a:endParaRPr lang="en-US" altLang="zh-CN" sz="1650" dirty="0">
              <a:latin typeface="Calibri" panose="020F0502020204030204" pitchFamily="34" charset="0"/>
            </a:endParaRPr>
          </a:p>
          <a:p>
            <a:pPr>
              <a:lnSpc>
                <a:spcPct val="140000"/>
              </a:lnSpc>
            </a:pPr>
            <a:endParaRPr lang="en-US" altLang="zh-CN" sz="1650" dirty="0">
              <a:latin typeface="Calibri" panose="020F0502020204030204" pitchFamily="34" charset="0"/>
            </a:endParaRPr>
          </a:p>
          <a:p>
            <a:pPr>
              <a:lnSpc>
                <a:spcPct val="140000"/>
              </a:lnSpc>
            </a:pPr>
            <a:endParaRPr lang="en-US" altLang="zh-CN" sz="1650" dirty="0">
              <a:latin typeface="Calibri" panose="020F0502020204030204" pitchFamily="34" charset="0"/>
            </a:endParaRPr>
          </a:p>
          <a:p>
            <a:pPr>
              <a:lnSpc>
                <a:spcPct val="140000"/>
              </a:lnSpc>
            </a:pPr>
            <a:endParaRPr lang="en-US" altLang="zh-CN" sz="1650" dirty="0">
              <a:latin typeface="Calibri" panose="020F0502020204030204" pitchFamily="34" charset="0"/>
            </a:endParaRPr>
          </a:p>
          <a:p>
            <a:pPr>
              <a:lnSpc>
                <a:spcPct val="140000"/>
              </a:lnSpc>
            </a:pPr>
            <a:endParaRPr lang="en-US" altLang="zh-CN" sz="1650" dirty="0">
              <a:latin typeface="Calibri" panose="020F0502020204030204" pitchFamily="34" charset="0"/>
            </a:endParaRPr>
          </a:p>
          <a:p>
            <a:pPr>
              <a:lnSpc>
                <a:spcPct val="140000"/>
              </a:lnSpc>
            </a:pPr>
            <a:endParaRPr lang="en-US" altLang="zh-CN" sz="1650" dirty="0">
              <a:latin typeface="Calibri" panose="020F0502020204030204" pitchFamily="34" charset="0"/>
            </a:endParaRPr>
          </a:p>
          <a:p>
            <a:pPr>
              <a:lnSpc>
                <a:spcPct val="140000"/>
              </a:lnSpc>
            </a:pPr>
            <a:endParaRPr lang="en-US" altLang="zh-CN" sz="1650" dirty="0">
              <a:latin typeface="Calibri" panose="020F0502020204030204" pitchFamily="34" charset="0"/>
            </a:endParaRPr>
          </a:p>
          <a:p>
            <a:pPr>
              <a:lnSpc>
                <a:spcPct val="140000"/>
              </a:lnSpc>
            </a:pPr>
            <a:endParaRPr lang="en-US" altLang="zh-CN" sz="1650" dirty="0">
              <a:latin typeface="Calibri" panose="020F0502020204030204" pitchFamily="34" charset="0"/>
            </a:endParaRPr>
          </a:p>
          <a:p>
            <a:pPr>
              <a:lnSpc>
                <a:spcPct val="140000"/>
              </a:lnSpc>
            </a:pPr>
            <a:r>
              <a:rPr lang="en-US" altLang="zh-CN" sz="1650" b="1" dirty="0">
                <a:solidFill>
                  <a:srgbClr val="ADADAD"/>
                </a:solidFill>
                <a:latin typeface="Calibri" panose="020F0502020204030204" pitchFamily="34" charset="0"/>
              </a:rPr>
              <a:t>Conclusion</a:t>
            </a:r>
            <a:r>
              <a:rPr lang="en-US" altLang="zh-CN" sz="1650" dirty="0">
                <a:solidFill>
                  <a:srgbClr val="ADADAD"/>
                </a:solidFill>
                <a:latin typeface="Calibri" panose="020F0502020204030204" pitchFamily="34" charset="0"/>
              </a:rPr>
              <a:t>: HOPE significantly outperforms </a:t>
            </a:r>
            <a:r>
              <a:rPr lang="en-US" altLang="zh-CN" sz="1650" dirty="0">
                <a:solidFill>
                  <a:srgbClr val="FFC000"/>
                </a:solidFill>
                <a:latin typeface="Calibri" panose="020F0502020204030204" pitchFamily="34" charset="0"/>
              </a:rPr>
              <a:t>all state-of-the-art baselines</a:t>
            </a:r>
            <a:r>
              <a:rPr lang="en-US" altLang="zh-CN" sz="1650" dirty="0">
                <a:solidFill>
                  <a:srgbClr val="FF0000"/>
                </a:solidFill>
                <a:latin typeface="Calibri" panose="020F0502020204030204" pitchFamily="34" charset="0"/>
              </a:rPr>
              <a:t> </a:t>
            </a:r>
            <a:r>
              <a:rPr lang="en-US" altLang="zh-CN" sz="1650" dirty="0">
                <a:solidFill>
                  <a:srgbClr val="ADADAD"/>
                </a:solidFill>
                <a:latin typeface="Calibri" panose="020F0502020204030204" pitchFamily="34" charset="0"/>
              </a:rPr>
              <a:t>on</a:t>
            </a:r>
            <a:r>
              <a:rPr lang="en-US" altLang="zh-CN" sz="1650" dirty="0">
                <a:latin typeface="Calibri" panose="020F0502020204030204" pitchFamily="34" charset="0"/>
              </a:rPr>
              <a:t> </a:t>
            </a:r>
            <a:r>
              <a:rPr lang="en-US" altLang="zh-CN" sz="1650" dirty="0">
                <a:solidFill>
                  <a:srgbClr val="FFC000"/>
                </a:solidFill>
                <a:latin typeface="Calibri" panose="020F0502020204030204" pitchFamily="34" charset="0"/>
              </a:rPr>
              <a:t>all these experiments</a:t>
            </a:r>
          </a:p>
        </p:txBody>
      </p:sp>
      <p:sp>
        <p:nvSpPr>
          <p:cNvPr id="4" name="灯片编号占位符 3"/>
          <p:cNvSpPr>
            <a:spLocks noGrp="1"/>
          </p:cNvSpPr>
          <p:nvPr>
            <p:ph type="sldNum" sz="quarter" idx="12"/>
          </p:nvPr>
        </p:nvSpPr>
        <p:spPr/>
        <p:txBody>
          <a:bodyPr/>
          <a:lstStyle/>
          <a:p>
            <a:fld id="{0CFEC368-1D7A-4F81-ABF6-AE0E36BAF64C}" type="slidenum">
              <a:rPr lang="en-US" smtClean="0"/>
              <a:pPr/>
              <a:t>95</a:t>
            </a:fld>
            <a:endParaRPr lang="en-US"/>
          </a:p>
        </p:txBody>
      </p:sp>
      <p:sp>
        <p:nvSpPr>
          <p:cNvPr id="19" name="标题 1"/>
          <p:cNvSpPr txBox="1">
            <a:spLocks/>
          </p:cNvSpPr>
          <p:nvPr/>
        </p:nvSpPr>
        <p:spPr>
          <a:xfrm>
            <a:off x="322862" y="54000"/>
            <a:ext cx="822677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t>Experiment result: Vertex Recommendation</a:t>
            </a:r>
            <a:endParaRPr lang="zh-CN" altLang="en-US" sz="2800" b="1"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1249544" y="1822035"/>
            <a:ext cx="6590904" cy="1670780"/>
          </a:xfrm>
          <a:prstGeom prst="rect">
            <a:avLst/>
          </a:prstGeom>
        </p:spPr>
      </p:pic>
      <p:sp>
        <p:nvSpPr>
          <p:cNvPr id="2" name="矩形 1"/>
          <p:cNvSpPr/>
          <p:nvPr/>
        </p:nvSpPr>
        <p:spPr>
          <a:xfrm>
            <a:off x="1790340" y="1277959"/>
            <a:ext cx="2592288" cy="392415"/>
          </a:xfrm>
          <a:prstGeom prst="rect">
            <a:avLst/>
          </a:prstGeom>
          <a:noFill/>
        </p:spPr>
        <p:txBody>
          <a:bodyPr wrap="square" lIns="68580" tIns="34290" rIns="68580" bIns="34290">
            <a:spAutoFit/>
          </a:bodyPr>
          <a:lstStyle/>
          <a:p>
            <a:pPr algn="ctr"/>
            <a:r>
              <a:rPr lang="en-US" altLang="zh-CN" sz="2100" b="1" dirty="0">
                <a:ln w="0"/>
                <a:solidFill>
                  <a:srgbClr val="FFC000"/>
                </a:solidFill>
                <a:effectLst>
                  <a:outerShdw blurRad="38100" dist="19050" dir="2700000" algn="tl" rotWithShape="0">
                    <a:schemeClr val="dk1">
                      <a:alpha val="40000"/>
                    </a:schemeClr>
                  </a:outerShdw>
                </a:effectLst>
                <a:latin typeface="Calibri" panose="020F0502020204030204" pitchFamily="34" charset="0"/>
              </a:rPr>
              <a:t>+88% improvement</a:t>
            </a:r>
            <a:endParaRPr lang="zh-CN" altLang="en-US" sz="2100" b="1" dirty="0">
              <a:ln w="0"/>
              <a:solidFill>
                <a:srgbClr val="FFC000"/>
              </a:solidFill>
              <a:effectLst>
                <a:outerShdw blurRad="38100" dist="19050" dir="2700000" algn="tl" rotWithShape="0">
                  <a:schemeClr val="dk1">
                    <a:alpha val="40000"/>
                  </a:schemeClr>
                </a:outerShdw>
              </a:effectLst>
              <a:latin typeface="Calibri" panose="020F0502020204030204" pitchFamily="34" charset="0"/>
            </a:endParaRPr>
          </a:p>
        </p:txBody>
      </p:sp>
      <p:sp>
        <p:nvSpPr>
          <p:cNvPr id="7" name="矩形 6"/>
          <p:cNvSpPr/>
          <p:nvPr/>
        </p:nvSpPr>
        <p:spPr>
          <a:xfrm>
            <a:off x="5071901" y="1275606"/>
            <a:ext cx="2592288" cy="392415"/>
          </a:xfrm>
          <a:prstGeom prst="rect">
            <a:avLst/>
          </a:prstGeom>
          <a:noFill/>
        </p:spPr>
        <p:txBody>
          <a:bodyPr wrap="square" lIns="68580" tIns="34290" rIns="68580" bIns="34290">
            <a:spAutoFit/>
          </a:bodyPr>
          <a:lstStyle/>
          <a:p>
            <a:pPr algn="ctr"/>
            <a:r>
              <a:rPr lang="en-US" altLang="zh-CN" sz="2100" b="1" dirty="0">
                <a:ln w="0"/>
                <a:solidFill>
                  <a:srgbClr val="FFC000"/>
                </a:solidFill>
                <a:effectLst>
                  <a:outerShdw blurRad="38100" dist="19050" dir="2700000" algn="tl" rotWithShape="0">
                    <a:schemeClr val="dk1">
                      <a:alpha val="40000"/>
                    </a:schemeClr>
                  </a:outerShdw>
                </a:effectLst>
                <a:latin typeface="Calibri" panose="020F0502020204030204" pitchFamily="34" charset="0"/>
              </a:rPr>
              <a:t>+81% improvement</a:t>
            </a:r>
            <a:endParaRPr lang="zh-CN" altLang="en-US" sz="2100" b="1" dirty="0">
              <a:ln w="0"/>
              <a:solidFill>
                <a:srgbClr val="FFC000"/>
              </a:solidFill>
              <a:effectLst>
                <a:outerShdw blurRad="38100" dist="19050" dir="2700000" algn="tl" rotWithShape="0">
                  <a:schemeClr val="dk1">
                    <a:alpha val="40000"/>
                  </a:schemeClr>
                </a:outerShdw>
              </a:effectLst>
              <a:latin typeface="Calibri" panose="020F0502020204030204" pitchFamily="34" charset="0"/>
            </a:endParaRPr>
          </a:p>
        </p:txBody>
      </p:sp>
      <p:sp>
        <p:nvSpPr>
          <p:cNvPr id="5" name="椭圆 4"/>
          <p:cNvSpPr/>
          <p:nvPr/>
        </p:nvSpPr>
        <p:spPr>
          <a:xfrm>
            <a:off x="2789802" y="2108326"/>
            <a:ext cx="820385" cy="273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0" name="椭圆 9"/>
          <p:cNvSpPr/>
          <p:nvPr/>
        </p:nvSpPr>
        <p:spPr>
          <a:xfrm>
            <a:off x="5291714" y="2102113"/>
            <a:ext cx="772329" cy="2574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cxnSp>
        <p:nvCxnSpPr>
          <p:cNvPr id="8" name="直接箭头连接符 7"/>
          <p:cNvCxnSpPr/>
          <p:nvPr/>
        </p:nvCxnSpPr>
        <p:spPr>
          <a:xfrm flipV="1">
            <a:off x="3199994" y="1592125"/>
            <a:ext cx="0" cy="4753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flipV="1">
            <a:off x="3356888" y="1632969"/>
            <a:ext cx="2235728" cy="4166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3629554" y="2108326"/>
            <a:ext cx="799796" cy="2665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6" name="椭圆 15"/>
          <p:cNvSpPr/>
          <p:nvPr/>
        </p:nvSpPr>
        <p:spPr>
          <a:xfrm>
            <a:off x="6110877" y="2093028"/>
            <a:ext cx="819163" cy="2730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cxnSp>
        <p:nvCxnSpPr>
          <p:cNvPr id="17" name="直接箭头连接符 16"/>
          <p:cNvCxnSpPr/>
          <p:nvPr/>
        </p:nvCxnSpPr>
        <p:spPr>
          <a:xfrm flipV="1">
            <a:off x="4220667" y="1632968"/>
            <a:ext cx="1701440" cy="4747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flipV="1">
            <a:off x="5980810" y="1622503"/>
            <a:ext cx="602157" cy="4145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277634" y="2172252"/>
            <a:ext cx="6496667" cy="1872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8" name="矩形 17"/>
          <p:cNvSpPr/>
          <p:nvPr/>
        </p:nvSpPr>
        <p:spPr>
          <a:xfrm>
            <a:off x="401563" y="4779818"/>
            <a:ext cx="8195732" cy="276999"/>
          </a:xfrm>
          <a:prstGeom prst="rect">
            <a:avLst/>
          </a:prstGeom>
        </p:spPr>
        <p:txBody>
          <a:bodyPr wrap="square">
            <a:spAutoFit/>
          </a:bodyPr>
          <a:lstStyle/>
          <a:p>
            <a:pPr algn="ctr"/>
            <a:r>
              <a:rPr lang="en-US" altLang="zh-CN" sz="1200" dirty="0" err="1">
                <a:solidFill>
                  <a:schemeClr val="bg1">
                    <a:lumMod val="25000"/>
                    <a:lumOff val="75000"/>
                  </a:schemeClr>
                </a:solidFill>
              </a:rPr>
              <a:t>Mingdong</a:t>
            </a:r>
            <a:r>
              <a:rPr lang="en-US" altLang="zh-CN" sz="1200" dirty="0">
                <a:solidFill>
                  <a:schemeClr val="bg1">
                    <a:lumMod val="25000"/>
                    <a:lumOff val="75000"/>
                  </a:schemeClr>
                </a:solidFill>
              </a:rPr>
              <a:t> </a:t>
            </a:r>
            <a:r>
              <a:rPr lang="en-US" altLang="zh-CN" sz="1200" dirty="0" err="1">
                <a:solidFill>
                  <a:schemeClr val="bg1">
                    <a:lumMod val="25000"/>
                    <a:lumOff val="75000"/>
                  </a:schemeClr>
                </a:solidFill>
              </a:rPr>
              <a:t>Ou</a:t>
            </a:r>
            <a:r>
              <a:rPr lang="en-US" altLang="zh-CN" sz="1200" dirty="0">
                <a:solidFill>
                  <a:schemeClr val="bg1">
                    <a:lumMod val="25000"/>
                    <a:lumOff val="75000"/>
                  </a:schemeClr>
                </a:solidFill>
              </a:rPr>
              <a:t>, </a:t>
            </a:r>
            <a:r>
              <a:rPr lang="en-US" altLang="zh-CN" sz="1200" dirty="0" smtClean="0">
                <a:solidFill>
                  <a:schemeClr val="bg1">
                    <a:lumMod val="25000"/>
                    <a:lumOff val="75000"/>
                  </a:schemeClr>
                </a:solidFill>
              </a:rPr>
              <a:t>et al. </a:t>
            </a:r>
            <a:r>
              <a:rPr lang="en-US" altLang="zh-CN" sz="1200" dirty="0">
                <a:solidFill>
                  <a:schemeClr val="bg1">
                    <a:lumMod val="25000"/>
                    <a:lumOff val="75000"/>
                  </a:schemeClr>
                </a:solidFill>
              </a:rPr>
              <a:t>Asymmetric Transitivity Preserving Graph Embedding. </a:t>
            </a:r>
            <a:r>
              <a:rPr lang="en-US" altLang="zh-CN" sz="1200" b="1" i="1" dirty="0">
                <a:solidFill>
                  <a:schemeClr val="bg1">
                    <a:lumMod val="25000"/>
                    <a:lumOff val="75000"/>
                  </a:schemeClr>
                </a:solidFill>
              </a:rPr>
              <a:t>KDD</a:t>
            </a:r>
            <a:r>
              <a:rPr lang="en-US" altLang="zh-CN" sz="1200" dirty="0">
                <a:solidFill>
                  <a:schemeClr val="bg1">
                    <a:lumMod val="25000"/>
                    <a:lumOff val="75000"/>
                  </a:schemeClr>
                </a:solidFill>
              </a:rPr>
              <a:t>, 2016.</a:t>
            </a:r>
            <a:endParaRPr lang="zh-CN" altLang="en-US" sz="1200" dirty="0">
              <a:solidFill>
                <a:schemeClr val="bg1">
                  <a:lumMod val="25000"/>
                  <a:lumOff val="75000"/>
                </a:schemeClr>
              </a:solidFill>
            </a:endParaRPr>
          </a:p>
        </p:txBody>
      </p:sp>
    </p:spTree>
    <p:custDataLst>
      <p:tags r:id="rId1"/>
    </p:custDataLst>
    <p:extLst>
      <p:ext uri="{BB962C8B-B14F-4D97-AF65-F5344CB8AC3E}">
        <p14:creationId xmlns:p14="http://schemas.microsoft.com/office/powerpoint/2010/main" val="2205857230"/>
      </p:ext>
    </p:extLst>
  </p:cSld>
  <p:clrMapOvr>
    <a:masterClrMapping/>
  </p:clrMapOvr>
  <mc:AlternateContent xmlns:mc="http://schemas.openxmlformats.org/markup-compatibility/2006" xmlns:p14="http://schemas.microsoft.com/office/powerpoint/2010/main">
    <mc:Choice Requires="p14">
      <p:transition spd="slow" p14:dur="2000" advTm="70985"/>
    </mc:Choice>
    <mc:Fallback xmlns="">
      <p:transition spd="slow" advTm="709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5" grpId="0" animBg="1"/>
      <p:bldP spid="10" grpId="0" animBg="1"/>
      <p:bldP spid="15" grpId="0" animBg="1"/>
      <p:bldP spid="1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96</a:t>
            </a:fld>
            <a:endParaRPr lang="en-US" dirty="0"/>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95288" y="1005576"/>
            <a:ext cx="8437012" cy="2252924"/>
          </a:xfrm>
          <a:prstGeom prst="rect">
            <a:avLst/>
          </a:prstGeom>
          <a:noFill/>
        </p:spPr>
        <p:txBody>
          <a:bodyPr wrap="square" rtlCol="0">
            <a:spAutoFit/>
          </a:bodyPr>
          <a:lstStyle/>
          <a:p>
            <a:pPr marL="285750" indent="-285750">
              <a:lnSpc>
                <a:spcPct val="130000"/>
              </a:lnSpc>
              <a:buClr>
                <a:srgbClr val="ADADAD"/>
              </a:buClr>
              <a:buFont typeface="Arial" panose="020B0604020202020204" pitchFamily="34" charset="0"/>
              <a:buChar char="•"/>
            </a:pPr>
            <a:r>
              <a:rPr lang="en-US" altLang="zh-CN" sz="1800" dirty="0">
                <a:solidFill>
                  <a:srgbClr val="ADADAD"/>
                </a:solidFill>
                <a:latin typeface="+mj-lt"/>
                <a:ea typeface="微软雅黑" panose="020B0503020204020204" pitchFamily="34" charset="-122"/>
              </a:rPr>
              <a:t>The formation and evolution of real-world networks are full of uncertainties</a:t>
            </a:r>
          </a:p>
          <a:p>
            <a:pPr marL="628650" lvl="1" indent="-285750">
              <a:lnSpc>
                <a:spcPct val="130000"/>
              </a:lnSpc>
              <a:buClr>
                <a:srgbClr val="ADADAD"/>
              </a:buClr>
              <a:buFont typeface="Arial" panose="020B0604020202020204" pitchFamily="34" charset="0"/>
              <a:buChar char="•"/>
            </a:pPr>
            <a:r>
              <a:rPr lang="en-US" altLang="zh-CN" sz="1500" dirty="0">
                <a:solidFill>
                  <a:srgbClr val="ADADAD"/>
                </a:solidFill>
                <a:latin typeface="+mj-lt"/>
                <a:ea typeface="微软雅黑" panose="020B0503020204020204" pitchFamily="34" charset="-122"/>
              </a:rPr>
              <a:t>E.g., for the nodes with low degree, they contain less information and thus their representations bear more uncertainties than others.</a:t>
            </a:r>
          </a:p>
          <a:p>
            <a:pPr marL="628650" lvl="1" indent="-285750">
              <a:lnSpc>
                <a:spcPct val="130000"/>
              </a:lnSpc>
              <a:buClr>
                <a:srgbClr val="ADADAD"/>
              </a:buClr>
              <a:buFont typeface="Arial" panose="020B0604020202020204" pitchFamily="34" charset="0"/>
              <a:buChar char="•"/>
            </a:pPr>
            <a:endParaRPr lang="en-US" altLang="zh-CN" sz="1500" dirty="0">
              <a:solidFill>
                <a:srgbClr val="ADADAD"/>
              </a:solidFill>
              <a:latin typeface="+mj-lt"/>
              <a:ea typeface="微软雅黑" panose="020B0503020204020204" pitchFamily="34" charset="-122"/>
            </a:endParaRPr>
          </a:p>
          <a:p>
            <a:pPr marL="628650" lvl="1" indent="-285750">
              <a:lnSpc>
                <a:spcPct val="130000"/>
              </a:lnSpc>
              <a:buClr>
                <a:srgbClr val="ADADAD"/>
              </a:buClr>
              <a:buFont typeface="Arial" panose="020B0604020202020204" pitchFamily="34" charset="0"/>
              <a:buChar char="•"/>
            </a:pPr>
            <a:r>
              <a:rPr lang="en-US" altLang="zh-CN" sz="1500" dirty="0">
                <a:solidFill>
                  <a:srgbClr val="ADADAD"/>
                </a:solidFill>
                <a:latin typeface="+mj-lt"/>
                <a:ea typeface="微软雅黑" panose="020B0503020204020204" pitchFamily="34" charset="-122"/>
              </a:rPr>
              <a:t>E.g., for the nodes across multiple communities, the possible contradiction between their neighboring nodes may also be </a:t>
            </a:r>
            <a:r>
              <a:rPr lang="en-US" altLang="zh-CN" sz="1500" dirty="0" smtClean="0">
                <a:solidFill>
                  <a:srgbClr val="ADADAD"/>
                </a:solidFill>
                <a:latin typeface="+mj-lt"/>
                <a:ea typeface="微软雅黑" panose="020B0503020204020204" pitchFamily="34" charset="-122"/>
              </a:rPr>
              <a:t>large </a:t>
            </a:r>
            <a:r>
              <a:rPr lang="en-US" altLang="zh-CN" sz="1500" dirty="0">
                <a:solidFill>
                  <a:srgbClr val="ADADAD"/>
                </a:solidFill>
                <a:latin typeface="+mj-lt"/>
                <a:ea typeface="微软雅黑" panose="020B0503020204020204" pitchFamily="34" charset="-122"/>
              </a:rPr>
              <a:t>and thus cause the uncertainty.</a:t>
            </a:r>
          </a:p>
          <a:p>
            <a:pPr marL="285750" indent="-285750">
              <a:lnSpc>
                <a:spcPct val="130000"/>
              </a:lnSpc>
              <a:buClr>
                <a:srgbClr val="ADADAD"/>
              </a:buClr>
              <a:buFont typeface="Arial" panose="020B0604020202020204" pitchFamily="34" charset="0"/>
              <a:buChar char="•"/>
            </a:pPr>
            <a:endParaRPr lang="en-US" altLang="zh-CN" sz="1500" dirty="0">
              <a:solidFill>
                <a:srgbClr val="ADADAD"/>
              </a:solidFill>
              <a:latin typeface="+mj-lt"/>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4220446" y="3024106"/>
            <a:ext cx="2435969" cy="1782198"/>
          </a:xfrm>
          <a:prstGeom prst="rect">
            <a:avLst/>
          </a:prstGeom>
        </p:spPr>
      </p:pic>
      <p:pic>
        <p:nvPicPr>
          <p:cNvPr id="5" name="图片 4"/>
          <p:cNvPicPr>
            <a:picLocks noChangeAspect="1"/>
          </p:cNvPicPr>
          <p:nvPr/>
        </p:nvPicPr>
        <p:blipFill>
          <a:blip r:embed="rId4"/>
          <a:stretch>
            <a:fillRect/>
          </a:stretch>
        </p:blipFill>
        <p:spPr>
          <a:xfrm>
            <a:off x="2062837" y="3024106"/>
            <a:ext cx="2025808" cy="1782198"/>
          </a:xfrm>
          <a:prstGeom prst="rect">
            <a:avLst/>
          </a:prstGeom>
        </p:spPr>
      </p:pic>
      <p:sp>
        <p:nvSpPr>
          <p:cNvPr id="8" name="标题 1">
            <a:extLst>
              <a:ext uri="{FF2B5EF4-FFF2-40B4-BE49-F238E27FC236}">
                <a16:creationId xmlns:a16="http://schemas.microsoft.com/office/drawing/2014/main" id="{E57D050B-E6C0-FF48-829B-A1BFA901B8C5}"/>
              </a:ext>
            </a:extLst>
          </p:cNvPr>
          <p:cNvSpPr txBox="1">
            <a:spLocks/>
          </p:cNvSpPr>
          <p:nvPr/>
        </p:nvSpPr>
        <p:spPr>
          <a:xfrm>
            <a:off x="311700" y="243150"/>
            <a:ext cx="8520600" cy="5727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Uncertainties in Networks</a:t>
            </a:r>
            <a:endParaRPr lang="zh-CN" altLang="en-US" dirty="0"/>
          </a:p>
        </p:txBody>
      </p:sp>
    </p:spTree>
    <p:extLst>
      <p:ext uri="{BB962C8B-B14F-4D97-AF65-F5344CB8AC3E}">
        <p14:creationId xmlns:p14="http://schemas.microsoft.com/office/powerpoint/2010/main" val="2375790427"/>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11700" y="914400"/>
            <a:ext cx="8520600" cy="4229100"/>
          </a:xfrm>
        </p:spPr>
        <p:txBody>
          <a:bodyPr>
            <a:normAutofit/>
          </a:bodyPr>
          <a:lstStyle/>
          <a:p>
            <a:pPr marL="285750" indent="-285750">
              <a:lnSpc>
                <a:spcPct val="90000"/>
              </a:lnSpc>
              <a:buFont typeface="Arial" panose="020B0604020202020204" pitchFamily="34" charset="0"/>
              <a:buChar char="•"/>
            </a:pPr>
            <a:r>
              <a:rPr lang="en-US" altLang="zh-CN" dirty="0">
                <a:ea typeface="微软雅黑" panose="020B0503020204020204" pitchFamily="34" charset="-122"/>
              </a:rPr>
              <a:t>Learning an embedding as a distribution rather than a point-vector allows us to capture uncertainty of the nodes</a:t>
            </a:r>
          </a:p>
          <a:p>
            <a:pPr marL="628650" lvl="1" indent="-285750">
              <a:lnSpc>
                <a:spcPct val="90000"/>
              </a:lnSpc>
              <a:buFont typeface="Arial" panose="020B0604020202020204" pitchFamily="34" charset="0"/>
              <a:buChar char="•"/>
            </a:pPr>
            <a:r>
              <a:rPr lang="en-US" altLang="zh-CN" sz="1430" dirty="0">
                <a:ea typeface="微软雅黑" panose="020B0503020204020204" pitchFamily="34" charset="-122"/>
              </a:rPr>
              <a:t>The mean vectors reflect the position of the nodes and variance terms should contain the uncertainty of the nodes.</a:t>
            </a:r>
          </a:p>
          <a:p>
            <a:pPr marL="628650" lvl="1" indent="-285750">
              <a:lnSpc>
                <a:spcPct val="90000"/>
              </a:lnSpc>
              <a:buFont typeface="Arial" panose="020B0604020202020204" pitchFamily="34" charset="0"/>
              <a:buChar char="•"/>
            </a:pPr>
            <a:r>
              <a:rPr lang="en-US" altLang="zh-CN" sz="1430" dirty="0">
                <a:ea typeface="微软雅黑" panose="020B0503020204020204" pitchFamily="34" charset="-122"/>
              </a:rPr>
              <a:t>Gaussian distribution innately represents the uncertainty property[1</a:t>
            </a:r>
            <a:r>
              <a:rPr lang="en-US" altLang="zh-CN" sz="1430" dirty="0" smtClean="0">
                <a:ea typeface="微软雅黑" panose="020B0503020204020204" pitchFamily="34" charset="-122"/>
              </a:rPr>
              <a:t>].</a:t>
            </a:r>
            <a:endParaRPr lang="zh-CN" altLang="en-US" sz="1430" dirty="0">
              <a:ea typeface="微软雅黑" panose="020B0503020204020204" pitchFamily="34" charset="-122"/>
            </a:endParaRPr>
          </a:p>
          <a:p>
            <a:pPr lvl="1">
              <a:lnSpc>
                <a:spcPct val="90000"/>
              </a:lnSpc>
              <a:buFont typeface="Arial" panose="020B0604020202020204" pitchFamily="34" charset="0"/>
              <a:buChar char="•"/>
            </a:pPr>
            <a:endParaRPr lang="en-US" altLang="zh-CN" dirty="0"/>
          </a:p>
          <a:p>
            <a:pPr lvl="1">
              <a:lnSpc>
                <a:spcPct val="90000"/>
              </a:lnSpc>
              <a:buFont typeface="Arial" panose="020B0604020202020204" pitchFamily="34" charset="0"/>
              <a:buChar char="•"/>
            </a:pPr>
            <a:endParaRPr lang="en-US" altLang="zh-CN" dirty="0"/>
          </a:p>
          <a:p>
            <a:pPr lvl="1">
              <a:lnSpc>
                <a:spcPct val="90000"/>
              </a:lnSpc>
              <a:buFont typeface="Arial" panose="020B0604020202020204" pitchFamily="34" charset="0"/>
              <a:buChar char="•"/>
            </a:pPr>
            <a:endParaRPr lang="en-US" altLang="zh-CN" dirty="0"/>
          </a:p>
          <a:p>
            <a:pPr lvl="1">
              <a:lnSpc>
                <a:spcPct val="90000"/>
              </a:lnSpc>
              <a:buFont typeface="Arial" panose="020B0604020202020204" pitchFamily="34" charset="0"/>
              <a:buChar char="•"/>
            </a:pPr>
            <a:endParaRPr lang="en-US" altLang="zh-CN" dirty="0"/>
          </a:p>
          <a:p>
            <a:pPr lvl="1">
              <a:lnSpc>
                <a:spcPct val="90000"/>
              </a:lnSpc>
              <a:buFont typeface="Arial" panose="020B0604020202020204" pitchFamily="34" charset="0"/>
              <a:buChar char="•"/>
            </a:pPr>
            <a:endParaRPr lang="en-US" altLang="zh-CN" dirty="0"/>
          </a:p>
          <a:p>
            <a:pPr marL="114300" indent="0">
              <a:lnSpc>
                <a:spcPct val="90000"/>
              </a:lnSpc>
              <a:buNone/>
            </a:pPr>
            <a:r>
              <a:rPr lang="en-US" altLang="zh-CN" sz="1100" dirty="0"/>
              <a:t>[1] Luke </a:t>
            </a:r>
            <a:r>
              <a:rPr lang="en-US" altLang="zh-CN" sz="1100" dirty="0" err="1"/>
              <a:t>Vilnis</a:t>
            </a:r>
            <a:r>
              <a:rPr lang="en-US" altLang="zh-CN" sz="1100" dirty="0"/>
              <a:t> and Andrew McCallum. 2014. Word representations via Gaussian embedding. </a:t>
            </a:r>
            <a:r>
              <a:rPr lang="en-US" altLang="zh-CN" sz="1100" dirty="0" err="1"/>
              <a:t>arXiv</a:t>
            </a:r>
            <a:r>
              <a:rPr lang="en-US" altLang="zh-CN" sz="1100" dirty="0"/>
              <a:t> preprint arXiv:1412.6623 (2014).</a:t>
            </a:r>
            <a:endParaRPr lang="zh-CN" altLang="en-US" sz="1100" dirty="0"/>
          </a:p>
          <a:p>
            <a:pPr lvl="1">
              <a:lnSpc>
                <a:spcPct val="90000"/>
              </a:lnSpc>
              <a:buFont typeface="Arial" panose="020B0604020202020204" pitchFamily="34" charset="0"/>
              <a:buChar char="•"/>
            </a:pPr>
            <a:endParaRPr lang="zh-CN" altLang="en-US" dirty="0"/>
          </a:p>
        </p:txBody>
      </p:sp>
      <p:sp>
        <p:nvSpPr>
          <p:cNvPr id="4" name="灯片编号占位符 3"/>
          <p:cNvSpPr>
            <a:spLocks noGrp="1"/>
          </p:cNvSpPr>
          <p:nvPr>
            <p:ph type="sldNum" sz="quarter" idx="12"/>
          </p:nvPr>
        </p:nvSpPr>
        <p:spPr/>
        <p:txBody>
          <a:bodyPr/>
          <a:lstStyle/>
          <a:p>
            <a:fld id="{0CFEC368-1D7A-4F81-ABF6-AE0E36BAF64C}" type="slidenum">
              <a:rPr lang="en-US" smtClean="0"/>
              <a:pPr/>
              <a:t>97</a:t>
            </a:fld>
            <a:endParaRPr lang="en-US" dirty="0"/>
          </a:p>
        </p:txBody>
      </p:sp>
      <p:pic>
        <p:nvPicPr>
          <p:cNvPr id="5" name="图片 4"/>
          <p:cNvPicPr>
            <a:picLocks noChangeAspect="1"/>
          </p:cNvPicPr>
          <p:nvPr/>
        </p:nvPicPr>
        <p:blipFill>
          <a:blip r:embed="rId3"/>
          <a:stretch>
            <a:fillRect/>
          </a:stretch>
        </p:blipFill>
        <p:spPr>
          <a:xfrm>
            <a:off x="3353561" y="2574954"/>
            <a:ext cx="2436877" cy="1835612"/>
          </a:xfrm>
          <a:prstGeom prst="rect">
            <a:avLst/>
          </a:prstGeom>
        </p:spPr>
      </p:pic>
      <p:sp>
        <p:nvSpPr>
          <p:cNvPr id="6" name="标题 1">
            <a:extLst>
              <a:ext uri="{FF2B5EF4-FFF2-40B4-BE49-F238E27FC236}">
                <a16:creationId xmlns:a16="http://schemas.microsoft.com/office/drawing/2014/main" id="{C99DA02F-78DB-8647-BE98-EE388D6323C2}"/>
              </a:ext>
            </a:extLst>
          </p:cNvPr>
          <p:cNvSpPr txBox="1">
            <a:spLocks/>
          </p:cNvSpPr>
          <p:nvPr/>
        </p:nvSpPr>
        <p:spPr>
          <a:xfrm>
            <a:off x="311700" y="243150"/>
            <a:ext cx="8520600" cy="5727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Uncertainties in Networks</a:t>
            </a:r>
            <a:endParaRPr lang="zh-CN" altLang="en-US" dirty="0"/>
          </a:p>
        </p:txBody>
      </p:sp>
    </p:spTree>
    <p:extLst>
      <p:ext uri="{BB962C8B-B14F-4D97-AF65-F5344CB8AC3E}">
        <p14:creationId xmlns:p14="http://schemas.microsoft.com/office/powerpoint/2010/main" val="1530291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11700" y="815850"/>
            <a:ext cx="8520600" cy="4240967"/>
          </a:xfrm>
        </p:spPr>
        <p:txBody>
          <a:bodyPr>
            <a:normAutofit/>
          </a:bodyPr>
          <a:lstStyle/>
          <a:p>
            <a:pPr>
              <a:lnSpc>
                <a:spcPct val="150000"/>
              </a:lnSpc>
            </a:pPr>
            <a:r>
              <a:rPr lang="en-US" altLang="zh-CN" sz="2000" b="1" dirty="0" smtClean="0"/>
              <a:t>Structural Proximities</a:t>
            </a:r>
          </a:p>
          <a:p>
            <a:pPr>
              <a:lnSpc>
                <a:spcPct val="150000"/>
              </a:lnSpc>
            </a:pPr>
            <a:r>
              <a:rPr lang="en-US" altLang="zh-CN" sz="2000" b="1" dirty="0" smtClean="0"/>
              <a:t>Transitivity</a:t>
            </a:r>
          </a:p>
          <a:p>
            <a:pPr>
              <a:lnSpc>
                <a:spcPct val="150000"/>
              </a:lnSpc>
            </a:pPr>
            <a:r>
              <a:rPr lang="en-US" altLang="zh-CN" sz="2000" b="1" dirty="0" smtClean="0"/>
              <a:t>Uncertainty	</a:t>
            </a:r>
          </a:p>
          <a:p>
            <a:pPr lvl="1">
              <a:spcBef>
                <a:spcPts val="600"/>
              </a:spcBef>
            </a:pPr>
            <a:r>
              <a:rPr lang="en-US" altLang="zh-CN" sz="1800" dirty="0"/>
              <a:t>The mean vectors should reflect the position of the nodes. </a:t>
            </a:r>
          </a:p>
          <a:p>
            <a:pPr lvl="1">
              <a:spcBef>
                <a:spcPts val="600"/>
              </a:spcBef>
            </a:pPr>
            <a:r>
              <a:rPr lang="en-US" altLang="zh-CN" sz="1800" dirty="0"/>
              <a:t>The variance terms should contain the uncertainty of the nodes</a:t>
            </a:r>
            <a:r>
              <a:rPr lang="en-US" altLang="zh-CN" sz="1800" dirty="0" smtClean="0"/>
              <a:t>.</a:t>
            </a:r>
            <a:r>
              <a:rPr lang="en-US" altLang="zh-CN" sz="2000" b="1" dirty="0" smtClean="0"/>
              <a:t>	</a:t>
            </a:r>
            <a:r>
              <a:rPr lang="en-US" altLang="zh-CN" sz="1600" b="1" dirty="0" smtClean="0"/>
              <a:t>		</a:t>
            </a:r>
          </a:p>
          <a:p>
            <a:pPr lvl="1"/>
            <a:endParaRPr lang="en-US" altLang="zh-CN" dirty="0"/>
          </a:p>
          <a:p>
            <a:pPr lvl="1"/>
            <a:endParaRPr lang="zh-CN" altLang="en-US" dirty="0"/>
          </a:p>
        </p:txBody>
      </p:sp>
      <p:sp>
        <p:nvSpPr>
          <p:cNvPr id="4" name="灯片编号占位符 3"/>
          <p:cNvSpPr>
            <a:spLocks noGrp="1"/>
          </p:cNvSpPr>
          <p:nvPr>
            <p:ph type="sldNum" sz="quarter" idx="12"/>
          </p:nvPr>
        </p:nvSpPr>
        <p:spPr/>
        <p:txBody>
          <a:bodyPr/>
          <a:lstStyle/>
          <a:p>
            <a:fld id="{0CFEC368-1D7A-4F81-ABF6-AE0E36BAF64C}" type="slidenum">
              <a:rPr lang="en-US" smtClean="0"/>
              <a:pPr/>
              <a:t>98</a:t>
            </a:fld>
            <a:endParaRPr lang="en-US" dirty="0"/>
          </a:p>
        </p:txBody>
      </p:sp>
      <p:sp>
        <p:nvSpPr>
          <p:cNvPr id="7" name="标题 1">
            <a:extLst>
              <a:ext uri="{FF2B5EF4-FFF2-40B4-BE49-F238E27FC236}">
                <a16:creationId xmlns:a16="http://schemas.microsoft.com/office/drawing/2014/main" id="{36966DCB-E80D-ED4F-BD25-32BB75EFB4C5}"/>
              </a:ext>
            </a:extLst>
          </p:cNvPr>
          <p:cNvSpPr txBox="1">
            <a:spLocks/>
          </p:cNvSpPr>
          <p:nvPr/>
        </p:nvSpPr>
        <p:spPr>
          <a:xfrm>
            <a:off x="311700" y="243150"/>
            <a:ext cx="8520600" cy="5727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t>Basic requirements</a:t>
            </a:r>
            <a:endParaRPr lang="zh-CN" altLang="en-US" dirty="0"/>
          </a:p>
        </p:txBody>
      </p:sp>
      <p:pic>
        <p:nvPicPr>
          <p:cNvPr id="5" name="图片 4"/>
          <p:cNvPicPr>
            <a:picLocks noChangeAspect="1"/>
          </p:cNvPicPr>
          <p:nvPr/>
        </p:nvPicPr>
        <p:blipFill>
          <a:blip r:embed="rId2"/>
          <a:stretch>
            <a:fillRect/>
          </a:stretch>
        </p:blipFill>
        <p:spPr>
          <a:xfrm>
            <a:off x="3494210" y="3222769"/>
            <a:ext cx="2155579" cy="1721434"/>
          </a:xfrm>
          <a:prstGeom prst="rect">
            <a:avLst/>
          </a:prstGeom>
        </p:spPr>
      </p:pic>
    </p:spTree>
    <p:extLst>
      <p:ext uri="{BB962C8B-B14F-4D97-AF65-F5344CB8AC3E}">
        <p14:creationId xmlns:p14="http://schemas.microsoft.com/office/powerpoint/2010/main" val="38274267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FEC368-1D7A-4F81-ABF6-AE0E36BAF64C}" type="slidenum">
              <a:rPr lang="en-US" smtClean="0"/>
              <a:pPr/>
              <a:t>99</a:t>
            </a:fld>
            <a:endParaRPr lang="en-US" dirty="0"/>
          </a:p>
        </p:txBody>
      </p:sp>
      <p:sp>
        <p:nvSpPr>
          <p:cNvPr id="11" name="标题 1"/>
          <p:cNvSpPr txBox="1">
            <a:spLocks/>
          </p:cNvSpPr>
          <p:nvPr/>
        </p:nvSpPr>
        <p:spPr>
          <a:xfrm>
            <a:off x="1343025" y="330695"/>
            <a:ext cx="59150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100" b="1" dirty="0">
              <a:solidFill>
                <a:srgbClr val="7030A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432192" y="1077979"/>
            <a:ext cx="8077170" cy="4315412"/>
          </a:xfrm>
          <a:prstGeom prst="rect">
            <a:avLst/>
          </a:prstGeom>
          <a:noFill/>
        </p:spPr>
        <p:txBody>
          <a:bodyPr wrap="square" rtlCol="0">
            <a:spAutoFit/>
          </a:bodyPr>
          <a:lstStyle/>
          <a:p>
            <a:pPr marL="342900" indent="-342900" algn="just">
              <a:lnSpc>
                <a:spcPct val="130000"/>
              </a:lnSpc>
              <a:buClr>
                <a:srgbClr val="ADADAD"/>
              </a:buClr>
              <a:buFont typeface="Arial" panose="020B0604020202020204" pitchFamily="34" charset="0"/>
              <a:buChar char="•"/>
            </a:pPr>
            <a:r>
              <a:rPr lang="en-US" altLang="zh-CN" sz="1800" b="1" dirty="0">
                <a:solidFill>
                  <a:srgbClr val="ADADAD"/>
                </a:solidFill>
                <a:ea typeface="微软雅黑" panose="020B0503020204020204" pitchFamily="34" charset="-122"/>
              </a:rPr>
              <a:t>Wasserstein </a:t>
            </a:r>
            <a:r>
              <a:rPr lang="en-US" altLang="zh-CN" sz="1800" b="1" dirty="0" smtClean="0">
                <a:solidFill>
                  <a:srgbClr val="ADADAD"/>
                </a:solidFill>
                <a:ea typeface="微软雅黑" panose="020B0503020204020204" pitchFamily="34" charset="-122"/>
              </a:rPr>
              <a:t>Distance for </a:t>
            </a:r>
            <a:r>
              <a:rPr lang="en-US" altLang="zh-CN" sz="1800" b="1" dirty="0" smtClean="0">
                <a:solidFill>
                  <a:schemeClr val="accent5"/>
                </a:solidFill>
                <a:ea typeface="微软雅黑" panose="020B0503020204020204" pitchFamily="34" charset="-122"/>
              </a:rPr>
              <a:t>Transitivity</a:t>
            </a:r>
            <a:endParaRPr lang="en-US" altLang="zh-CN" sz="1800" b="1" dirty="0">
              <a:solidFill>
                <a:schemeClr val="accent5"/>
              </a:solidFill>
              <a:ea typeface="微软雅黑" panose="020B0503020204020204" pitchFamily="34" charset="-122"/>
            </a:endParaRPr>
          </a:p>
          <a:p>
            <a:pPr marL="557213" lvl="1" indent="-214313" algn="just">
              <a:lnSpc>
                <a:spcPct val="114000"/>
              </a:lnSpc>
              <a:buClr>
                <a:srgbClr val="ADADAD"/>
              </a:buClr>
              <a:buFont typeface="Arial" panose="020B0604020202020204" pitchFamily="34" charset="0"/>
              <a:buChar char="•"/>
            </a:pPr>
            <a:r>
              <a:rPr lang="en-US" altLang="zh-CN" sz="1600" dirty="0" smtClean="0">
                <a:solidFill>
                  <a:srgbClr val="ADADAD"/>
                </a:solidFill>
                <a:ea typeface="微软雅黑" panose="020B0503020204020204" pitchFamily="34" charset="-122"/>
              </a:rPr>
              <a:t> Measure </a:t>
            </a:r>
            <a:r>
              <a:rPr lang="en-US" altLang="zh-CN" sz="1600" dirty="0">
                <a:solidFill>
                  <a:srgbClr val="ADADAD"/>
                </a:solidFill>
                <a:ea typeface="微软雅黑" panose="020B0503020204020204" pitchFamily="34" charset="-122"/>
              </a:rPr>
              <a:t>the similarity between two distributions</a:t>
            </a:r>
          </a:p>
          <a:p>
            <a:pPr marL="557213" lvl="1" indent="-214313" algn="just">
              <a:lnSpc>
                <a:spcPct val="114000"/>
              </a:lnSpc>
              <a:buClr>
                <a:srgbClr val="ADADAD"/>
              </a:buClr>
              <a:buFont typeface="Arial" panose="020B0604020202020204" pitchFamily="34" charset="0"/>
              <a:buChar char="•"/>
            </a:pPr>
            <a:r>
              <a:rPr lang="en-US" altLang="zh-CN" sz="1600" dirty="0" smtClean="0">
                <a:solidFill>
                  <a:srgbClr val="ADADAD"/>
                </a:solidFill>
                <a:ea typeface="微软雅黑" panose="020B0503020204020204" pitchFamily="34" charset="-122"/>
              </a:rPr>
              <a:t> Satisfies </a:t>
            </a:r>
            <a:r>
              <a:rPr lang="en-US" altLang="zh-CN" sz="1600" dirty="0">
                <a:solidFill>
                  <a:srgbClr val="ADADAD"/>
                </a:solidFill>
                <a:ea typeface="微软雅黑" panose="020B0503020204020204" pitchFamily="34" charset="-122"/>
              </a:rPr>
              <a:t>the triangle </a:t>
            </a:r>
            <a:r>
              <a:rPr lang="en-US" altLang="zh-CN" sz="1600" dirty="0" smtClean="0">
                <a:solidFill>
                  <a:srgbClr val="ADADAD"/>
                </a:solidFill>
                <a:ea typeface="微软雅黑" panose="020B0503020204020204" pitchFamily="34" charset="-122"/>
              </a:rPr>
              <a:t>inequality</a:t>
            </a:r>
          </a:p>
          <a:p>
            <a:pPr marL="628650" indent="-285750" algn="just">
              <a:lnSpc>
                <a:spcPct val="130000"/>
              </a:lnSpc>
              <a:buClr>
                <a:srgbClr val="ADADAD"/>
              </a:buClr>
              <a:buFont typeface="Arial" panose="020B0604020202020204" pitchFamily="34" charset="0"/>
              <a:buChar char="•"/>
            </a:pPr>
            <a:r>
              <a:rPr lang="en-US" altLang="zh-CN" sz="1500" dirty="0">
                <a:solidFill>
                  <a:srgbClr val="ADADAD"/>
                </a:solidFill>
                <a:ea typeface="微软雅黑" panose="020B0503020204020204" pitchFamily="34" charset="-122"/>
              </a:rPr>
              <a:t>The </a:t>
            </a:r>
            <a:r>
              <a:rPr lang="en-US" altLang="zh-CN" sz="1500" dirty="0" err="1">
                <a:solidFill>
                  <a:srgbClr val="ADADAD"/>
                </a:solidFill>
                <a:ea typeface="微软雅黑" panose="020B0503020204020204" pitchFamily="34" charset="-122"/>
              </a:rPr>
              <a:t>p</a:t>
            </a:r>
            <a:r>
              <a:rPr lang="en-US" altLang="zh-CN" sz="1500" baseline="30000" dirty="0" err="1">
                <a:solidFill>
                  <a:srgbClr val="ADADAD"/>
                </a:solidFill>
                <a:ea typeface="微软雅黑" panose="020B0503020204020204" pitchFamily="34" charset="-122"/>
              </a:rPr>
              <a:t>th</a:t>
            </a:r>
            <a:r>
              <a:rPr lang="en-US" altLang="zh-CN" sz="1500" dirty="0">
                <a:solidFill>
                  <a:srgbClr val="ADADAD"/>
                </a:solidFill>
                <a:ea typeface="微软雅黑" panose="020B0503020204020204" pitchFamily="34" charset="-122"/>
              </a:rPr>
              <a:t> Wasserstein distance between two probability measures μ and ν is defined as</a:t>
            </a:r>
            <a:r>
              <a:rPr lang="en-US" altLang="zh-CN" sz="1500" dirty="0" smtClean="0">
                <a:solidFill>
                  <a:srgbClr val="ADADAD"/>
                </a:solidFill>
                <a:ea typeface="微软雅黑" panose="020B0503020204020204" pitchFamily="34" charset="-122"/>
              </a:rPr>
              <a:t>:</a:t>
            </a:r>
          </a:p>
          <a:p>
            <a:pPr marL="628650" indent="-285750" algn="just">
              <a:lnSpc>
                <a:spcPct val="130000"/>
              </a:lnSpc>
              <a:buClr>
                <a:srgbClr val="ADADAD"/>
              </a:buClr>
              <a:buFont typeface="Arial" panose="020B0604020202020204" pitchFamily="34" charset="0"/>
              <a:buChar char="•"/>
            </a:pPr>
            <a:endParaRPr lang="en-US" altLang="zh-CN" sz="1500" dirty="0">
              <a:solidFill>
                <a:srgbClr val="ADADAD"/>
              </a:solidFill>
              <a:ea typeface="微软雅黑" panose="020B0503020204020204" pitchFamily="34" charset="-122"/>
            </a:endParaRPr>
          </a:p>
          <a:p>
            <a:pPr marL="342900" algn="just">
              <a:lnSpc>
                <a:spcPct val="130000"/>
              </a:lnSpc>
              <a:buClr>
                <a:srgbClr val="ADADAD"/>
              </a:buClr>
            </a:pPr>
            <a:endParaRPr lang="en-US" altLang="zh-CN" sz="1500" dirty="0">
              <a:solidFill>
                <a:srgbClr val="ADADAD"/>
              </a:solidFill>
              <a:ea typeface="微软雅黑" panose="020B0503020204020204" pitchFamily="34" charset="-122"/>
            </a:endParaRPr>
          </a:p>
          <a:p>
            <a:pPr marL="628650" indent="-285750" algn="just">
              <a:lnSpc>
                <a:spcPct val="130000"/>
              </a:lnSpc>
              <a:buClr>
                <a:srgbClr val="ADADAD"/>
              </a:buClr>
              <a:buFont typeface="Arial" panose="020B0604020202020204" pitchFamily="34" charset="0"/>
              <a:buChar char="•"/>
            </a:pPr>
            <a:r>
              <a:rPr lang="en-US" altLang="zh-CN" sz="1500" dirty="0">
                <a:solidFill>
                  <a:srgbClr val="ADADAD"/>
                </a:solidFill>
                <a:ea typeface="微软雅黑" panose="020B0503020204020204" pitchFamily="34" charset="-122"/>
              </a:rPr>
              <a:t>T</a:t>
            </a:r>
            <a:r>
              <a:rPr lang="en-US" altLang="zh-CN" sz="1500" dirty="0" smtClean="0">
                <a:solidFill>
                  <a:srgbClr val="ADADAD"/>
                </a:solidFill>
                <a:ea typeface="微软雅黑" panose="020B0503020204020204" pitchFamily="34" charset="-122"/>
              </a:rPr>
              <a:t>he 2</a:t>
            </a:r>
            <a:r>
              <a:rPr lang="en-US" altLang="zh-CN" sz="1500" baseline="30000" dirty="0">
                <a:solidFill>
                  <a:srgbClr val="ADADAD"/>
                </a:solidFill>
                <a:ea typeface="微软雅黑" panose="020B0503020204020204" pitchFamily="34" charset="-122"/>
              </a:rPr>
              <a:t>nd</a:t>
            </a:r>
            <a:r>
              <a:rPr lang="en-US" altLang="zh-CN" sz="1500" baseline="30000" dirty="0" smtClean="0">
                <a:solidFill>
                  <a:srgbClr val="ADADAD"/>
                </a:solidFill>
                <a:ea typeface="微软雅黑" panose="020B0503020204020204" pitchFamily="34" charset="-122"/>
              </a:rPr>
              <a:t> </a:t>
            </a:r>
            <a:r>
              <a:rPr lang="en-US" altLang="zh-CN" sz="1500" dirty="0">
                <a:solidFill>
                  <a:srgbClr val="ADADAD"/>
                </a:solidFill>
                <a:ea typeface="微软雅黑" panose="020B0503020204020204" pitchFamily="34" charset="-122"/>
              </a:rPr>
              <a:t>Wasserstein distance </a:t>
            </a:r>
            <a:r>
              <a:rPr lang="en-US" altLang="zh-CN" sz="1500" dirty="0" smtClean="0">
                <a:solidFill>
                  <a:srgbClr val="ADADAD"/>
                </a:solidFill>
                <a:ea typeface="微软雅黑" panose="020B0503020204020204" pitchFamily="34" charset="-122"/>
              </a:rPr>
              <a:t>has </a:t>
            </a:r>
            <a:r>
              <a:rPr lang="en-US" altLang="zh-CN" sz="1500" dirty="0">
                <a:solidFill>
                  <a:srgbClr val="ADADAD"/>
                </a:solidFill>
                <a:ea typeface="微软雅黑" panose="020B0503020204020204" pitchFamily="34" charset="-122"/>
              </a:rPr>
              <a:t>the closed form solution for Gaussian </a:t>
            </a:r>
            <a:r>
              <a:rPr lang="en-US" altLang="zh-CN" sz="1500" dirty="0" smtClean="0">
                <a:solidFill>
                  <a:srgbClr val="ADADAD"/>
                </a:solidFill>
                <a:ea typeface="微软雅黑" panose="020B0503020204020204" pitchFamily="34" charset="-122"/>
              </a:rPr>
              <a:t>distribution:</a:t>
            </a:r>
          </a:p>
          <a:p>
            <a:pPr marL="628650" indent="-285750" algn="just">
              <a:lnSpc>
                <a:spcPct val="130000"/>
              </a:lnSpc>
              <a:buClr>
                <a:srgbClr val="ADADAD"/>
              </a:buClr>
              <a:buFont typeface="Arial" panose="020B0604020202020204" pitchFamily="34" charset="0"/>
              <a:buChar char="•"/>
            </a:pPr>
            <a:endParaRPr lang="en-US" altLang="zh-CN" sz="1500" dirty="0">
              <a:solidFill>
                <a:srgbClr val="ADADAD"/>
              </a:solidFill>
              <a:ea typeface="微软雅黑" panose="020B0503020204020204" pitchFamily="34" charset="-122"/>
            </a:endParaRPr>
          </a:p>
          <a:p>
            <a:pPr marL="628650" indent="-285750" algn="just">
              <a:lnSpc>
                <a:spcPct val="130000"/>
              </a:lnSpc>
              <a:buClr>
                <a:srgbClr val="ADADAD"/>
              </a:buClr>
              <a:buFont typeface="Arial" panose="020B0604020202020204" pitchFamily="34" charset="0"/>
              <a:buChar char="•"/>
            </a:pPr>
            <a:endParaRPr lang="en-US" altLang="zh-CN" sz="1500" dirty="0" smtClean="0">
              <a:solidFill>
                <a:srgbClr val="ADADAD"/>
              </a:solidFill>
              <a:ea typeface="微软雅黑" panose="020B0503020204020204" pitchFamily="34" charset="-122"/>
            </a:endParaRPr>
          </a:p>
          <a:p>
            <a:pPr marL="628650" lvl="1" indent="-285750" algn="just">
              <a:lnSpc>
                <a:spcPct val="130000"/>
              </a:lnSpc>
              <a:buClr>
                <a:srgbClr val="ADADAD"/>
              </a:buClr>
              <a:buFont typeface="Arial" panose="020B0604020202020204" pitchFamily="34" charset="0"/>
              <a:buChar char="•"/>
            </a:pPr>
            <a:r>
              <a:rPr lang="en-US" altLang="zh-CN" sz="1500" dirty="0" smtClean="0">
                <a:solidFill>
                  <a:srgbClr val="ADADAD"/>
                </a:solidFill>
                <a:ea typeface="微软雅黑" panose="020B0503020204020204" pitchFamily="34" charset="-122"/>
              </a:rPr>
              <a:t>When covariance </a:t>
            </a:r>
            <a:r>
              <a:rPr lang="en-US" altLang="zh-CN" sz="1500" dirty="0">
                <a:solidFill>
                  <a:srgbClr val="ADADAD"/>
                </a:solidFill>
                <a:ea typeface="微软雅黑" panose="020B0503020204020204" pitchFamily="34" charset="-122"/>
              </a:rPr>
              <a:t>matrix is </a:t>
            </a:r>
            <a:r>
              <a:rPr lang="en-US" altLang="zh-CN" sz="1500" dirty="0" smtClean="0">
                <a:solidFill>
                  <a:srgbClr val="ADADAD"/>
                </a:solidFill>
                <a:ea typeface="微软雅黑" panose="020B0503020204020204" pitchFamily="34" charset="-122"/>
              </a:rPr>
              <a:t>diagonal, </a:t>
            </a:r>
            <a:r>
              <a:rPr lang="en-US" altLang="zh-CN" sz="1500" dirty="0">
                <a:solidFill>
                  <a:srgbClr val="ADADAD"/>
                </a:solidFill>
              </a:rPr>
              <a:t>the time complexity of calculating W</a:t>
            </a:r>
            <a:r>
              <a:rPr lang="en-US" altLang="zh-CN" sz="1500" baseline="-25000" dirty="0">
                <a:solidFill>
                  <a:srgbClr val="ADADAD"/>
                </a:solidFill>
              </a:rPr>
              <a:t>2</a:t>
            </a:r>
            <a:r>
              <a:rPr lang="en-US" altLang="zh-CN" sz="1500" dirty="0">
                <a:solidFill>
                  <a:srgbClr val="ADADAD"/>
                </a:solidFill>
              </a:rPr>
              <a:t> distance is linear with the embedding dimension L </a:t>
            </a:r>
            <a:r>
              <a:rPr lang="en-US" altLang="zh-CN" sz="1500" dirty="0" smtClean="0">
                <a:solidFill>
                  <a:srgbClr val="ADADAD"/>
                </a:solidFill>
              </a:rPr>
              <a:t>:</a:t>
            </a:r>
            <a:endParaRPr lang="en-US" altLang="zh-CN" sz="1500" dirty="0">
              <a:solidFill>
                <a:srgbClr val="ADADAD"/>
              </a:solidFill>
            </a:endParaRPr>
          </a:p>
          <a:p>
            <a:pPr marL="628650" indent="-285750" algn="just">
              <a:lnSpc>
                <a:spcPct val="130000"/>
              </a:lnSpc>
              <a:buClr>
                <a:srgbClr val="ADADAD"/>
              </a:buClr>
              <a:buFont typeface="Arial" panose="020B0604020202020204" pitchFamily="34" charset="0"/>
              <a:buChar char="•"/>
            </a:pPr>
            <a:endParaRPr lang="en-US" altLang="zh-CN" sz="1500" dirty="0">
              <a:solidFill>
                <a:srgbClr val="ADADAD"/>
              </a:solidFill>
              <a:ea typeface="微软雅黑" panose="020B0503020204020204" pitchFamily="34" charset="-122"/>
            </a:endParaRPr>
          </a:p>
          <a:p>
            <a:pPr marL="557213" lvl="1" indent="-214313" algn="just">
              <a:lnSpc>
                <a:spcPct val="114000"/>
              </a:lnSpc>
              <a:buClr>
                <a:srgbClr val="ADADAD"/>
              </a:buClr>
              <a:buFont typeface="Arial" panose="020B0604020202020204" pitchFamily="34" charset="0"/>
              <a:buChar char="•"/>
            </a:pPr>
            <a:endParaRPr lang="en-US" altLang="zh-CN" sz="1600" dirty="0">
              <a:solidFill>
                <a:srgbClr val="ADADAD"/>
              </a:solidFill>
              <a:ea typeface="微软雅黑" panose="020B0503020204020204" pitchFamily="34" charset="-122"/>
            </a:endParaRPr>
          </a:p>
          <a:p>
            <a:pPr marL="285750" indent="-285750" algn="just">
              <a:lnSpc>
                <a:spcPct val="130000"/>
              </a:lnSpc>
              <a:buClr>
                <a:srgbClr val="ADADAD"/>
              </a:buClr>
              <a:buFont typeface="Arial" panose="020B0604020202020204" pitchFamily="34" charset="0"/>
              <a:buChar char="•"/>
            </a:pPr>
            <a:endParaRPr lang="en-US" altLang="zh-CN" sz="1600" dirty="0">
              <a:solidFill>
                <a:srgbClr val="ADADAD"/>
              </a:solidFill>
              <a:ea typeface="微软雅黑" panose="020B0503020204020204" pitchFamily="34" charset="-122"/>
            </a:endParaRPr>
          </a:p>
        </p:txBody>
      </p:sp>
      <p:sp>
        <p:nvSpPr>
          <p:cNvPr id="6" name="标题 1">
            <a:extLst>
              <a:ext uri="{FF2B5EF4-FFF2-40B4-BE49-F238E27FC236}">
                <a16:creationId xmlns:a16="http://schemas.microsoft.com/office/drawing/2014/main" id="{A925DC13-157A-4144-B140-2335A710B108}"/>
              </a:ext>
            </a:extLst>
          </p:cNvPr>
          <p:cNvSpPr txBox="1">
            <a:spLocks/>
          </p:cNvSpPr>
          <p:nvPr/>
        </p:nvSpPr>
        <p:spPr>
          <a:xfrm>
            <a:off x="320073" y="83807"/>
            <a:ext cx="830140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latin typeface="微软雅黑" panose="020B0503020204020204" pitchFamily="34" charset="-122"/>
                <a:ea typeface="微软雅黑" panose="020B0503020204020204" pitchFamily="34" charset="-122"/>
              </a:rPr>
              <a:t>Learning Embedding in Wasserstein Space</a:t>
            </a:r>
            <a:endParaRPr lang="zh-CN" altLang="en-US" sz="2800" b="1"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a:stretch>
            <a:fillRect/>
          </a:stretch>
        </p:blipFill>
        <p:spPr>
          <a:xfrm>
            <a:off x="3166411" y="2424215"/>
            <a:ext cx="2268252" cy="511388"/>
          </a:xfrm>
          <a:prstGeom prst="rect">
            <a:avLst/>
          </a:prstGeom>
        </p:spPr>
      </p:pic>
      <p:pic>
        <p:nvPicPr>
          <p:cNvPr id="9" name="图片 8"/>
          <p:cNvPicPr>
            <a:picLocks noChangeAspect="1"/>
          </p:cNvPicPr>
          <p:nvPr/>
        </p:nvPicPr>
        <p:blipFill rotWithShape="1">
          <a:blip r:embed="rId4"/>
          <a:srcRect l="-185" t="1069" r="37459" b="53642"/>
          <a:stretch/>
        </p:blipFill>
        <p:spPr>
          <a:xfrm>
            <a:off x="3129154" y="3342248"/>
            <a:ext cx="2342766" cy="293504"/>
          </a:xfrm>
          <a:prstGeom prst="rect">
            <a:avLst/>
          </a:prstGeom>
        </p:spPr>
      </p:pic>
      <p:pic>
        <p:nvPicPr>
          <p:cNvPr id="12" name="图片 11"/>
          <p:cNvPicPr>
            <a:picLocks noChangeAspect="1"/>
          </p:cNvPicPr>
          <p:nvPr/>
        </p:nvPicPr>
        <p:blipFill>
          <a:blip r:embed="rId5"/>
          <a:stretch>
            <a:fillRect/>
          </a:stretch>
        </p:blipFill>
        <p:spPr>
          <a:xfrm>
            <a:off x="2153899" y="4474608"/>
            <a:ext cx="4293276" cy="385409"/>
          </a:xfrm>
          <a:prstGeom prst="rect">
            <a:avLst/>
          </a:prstGeom>
        </p:spPr>
      </p:pic>
    </p:spTree>
    <p:extLst>
      <p:ext uri="{BB962C8B-B14F-4D97-AF65-F5344CB8AC3E}">
        <p14:creationId xmlns:p14="http://schemas.microsoft.com/office/powerpoint/2010/main" val="770349438"/>
      </p:ext>
    </p:extLst>
  </p:cSld>
  <p:clrMapOvr>
    <a:masterClrMapping/>
  </p:clrMapOvr>
  <mc:AlternateContent xmlns:mc="http://schemas.openxmlformats.org/markup-compatibility/2006" xmlns:p14="http://schemas.microsoft.com/office/powerpoint/2010/main">
    <mc:Choice Requires="p14">
      <p:transition spd="slow" p14:dur="2000" advTm="17019"/>
    </mc:Choice>
    <mc:Fallback xmlns="">
      <p:transition spd="slow" advTm="17019"/>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2|52.7"/>
</p:tagLst>
</file>

<file path=ppt/tags/tag2.xml><?xml version="1.0" encoding="utf-8"?>
<p:tagLst xmlns:a="http://schemas.openxmlformats.org/drawingml/2006/main" xmlns:r="http://schemas.openxmlformats.org/officeDocument/2006/relationships" xmlns:p="http://schemas.openxmlformats.org/presentationml/2006/main">
  <p:tag name="TIMING" val="|15.2|52.7"/>
</p:tagLst>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8106</TotalTime>
  <Words>7729</Words>
  <Application>Microsoft Office PowerPoint</Application>
  <PresentationFormat>全屏显示(16:9)</PresentationFormat>
  <Paragraphs>1725</Paragraphs>
  <Slides>150</Slides>
  <Notes>114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150</vt:i4>
      </vt:variant>
    </vt:vector>
  </HeadingPairs>
  <TitlesOfParts>
    <vt:vector size="164" baseType="lpstr">
      <vt:lpstr>Microsoft YaHei UI</vt:lpstr>
      <vt:lpstr>华文楷体</vt:lpstr>
      <vt:lpstr>华文新魏</vt:lpstr>
      <vt:lpstr>宋体</vt:lpstr>
      <vt:lpstr>Microsoft YaHei</vt:lpstr>
      <vt:lpstr>Microsoft YaHei</vt:lpstr>
      <vt:lpstr>Arial</vt:lpstr>
      <vt:lpstr>Calibri</vt:lpstr>
      <vt:lpstr>Cambria Math</vt:lpstr>
      <vt:lpstr>Helvetica</vt:lpstr>
      <vt:lpstr>Segoe UI</vt:lpstr>
      <vt:lpstr>Times New Roman</vt:lpstr>
      <vt:lpstr>Wingdings</vt:lpstr>
      <vt:lpstr>Simple Dark</vt:lpstr>
      <vt:lpstr>Network Embedding: Problems, Methodologies and Frontiers</vt:lpstr>
      <vt:lpstr>Network Analytics</vt:lpstr>
      <vt:lpstr>The voices from industry…</vt:lpstr>
      <vt:lpstr>What is the bottleneck? </vt:lpstr>
      <vt:lpstr>Revisit network representation</vt:lpstr>
      <vt:lpstr>The ultimate goal of network embedding</vt:lpstr>
      <vt:lpstr>How?</vt:lpstr>
      <vt:lpstr>Network Embedding</vt:lpstr>
      <vt:lpstr>Network Embedding</vt:lpstr>
      <vt:lpstr>Network Embedding</vt:lpstr>
      <vt:lpstr>Network Embedding</vt:lpstr>
      <vt:lpstr>Graph Embedding v.s. Network Embedding</vt:lpstr>
      <vt:lpstr>Graph v.s. Network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Structural Deep Network Embedding</vt:lpstr>
      <vt:lpstr>PowerPoint 演示文稿</vt:lpstr>
      <vt:lpstr>Complexity</vt:lpstr>
      <vt:lpstr>Task1: Network Reconstruction</vt:lpstr>
      <vt:lpstr>Task2: Node Classification</vt:lpstr>
      <vt:lpstr>Task3: Link Prediction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Naïve solution: Expand into Conventional Networks</vt:lpstr>
      <vt:lpstr>Hyper-edges are often indecomposable</vt:lpstr>
      <vt:lpstr>Challenges</vt:lpstr>
      <vt:lpstr>N-tuplewise similarity requires non-linear model</vt:lpstr>
      <vt:lpstr>First- and second-order proximities</vt:lpstr>
      <vt:lpstr>Structural Deep Network for Hyper-network</vt:lpstr>
      <vt:lpstr>Time Complexity Analysis</vt:lpstr>
      <vt:lpstr>Experiment: link prediction</vt:lpstr>
      <vt:lpstr>PowerPoint 演示文稿</vt:lpstr>
      <vt:lpstr>Motivation</vt:lpstr>
      <vt:lpstr>Existing embedding methods – local structure</vt:lpstr>
      <vt:lpstr>Regular  Equivalence</vt:lpstr>
      <vt:lpstr>Deep Recursive Network Embedding</vt:lpstr>
      <vt:lpstr>Deep Recursive Network Embedding</vt:lpstr>
      <vt:lpstr>Theoretical Analysis</vt:lpstr>
      <vt:lpstr>Experiment --- Network Visualization</vt:lpstr>
      <vt:lpstr>Experiment --- predict centrality</vt:lpstr>
      <vt:lpstr>Experiment --- Structural Role Classification</vt:lpstr>
      <vt:lpstr>Section Summary</vt:lpstr>
      <vt:lpstr>Outline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Section Summary</vt:lpstr>
      <vt:lpstr>Outline</vt:lpstr>
      <vt:lpstr>PowerPoint 演示文稿</vt:lpstr>
      <vt:lpstr>PowerPoint 演示文稿</vt:lpstr>
      <vt:lpstr>PowerPoint 演示文稿</vt:lpstr>
      <vt:lpstr>PowerPoint 演示文稿</vt:lpstr>
      <vt:lpstr>PowerPoint 演示文稿</vt:lpstr>
      <vt:lpstr>Problem</vt:lpstr>
      <vt:lpstr>Challenges</vt:lpstr>
      <vt:lpstr>Specific vs. General</vt:lpstr>
      <vt:lpstr>DepthLGP</vt:lpstr>
      <vt:lpstr>DepthLGP</vt:lpstr>
      <vt:lpstr>DepthLGP</vt:lpstr>
      <vt:lpstr>Theories</vt:lpstr>
      <vt:lpstr>Task I: Classification</vt:lpstr>
      <vt:lpstr>PowerPoint 演示文稿</vt:lpstr>
      <vt:lpstr>PowerPoint 演示文稿</vt:lpstr>
      <vt:lpstr>The Static Model</vt:lpstr>
      <vt:lpstr>GSVD</vt:lpstr>
      <vt:lpstr>Problem Transformation</vt:lpstr>
      <vt:lpstr>GSVD → Generalized Eigen Problem</vt:lpstr>
      <vt:lpstr>Generalized Eigen Perturbation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Highly-dynamic &amp; Recency-sensitive Data</vt:lpstr>
      <vt:lpstr>Limited resources</vt:lpstr>
      <vt:lpstr>Base Optimization Method</vt:lpstr>
      <vt:lpstr>Diffused SGD: Step-wise Weight Diffusion Mechanism</vt:lpstr>
      <vt:lpstr>PowerPoint 演示文稿</vt:lpstr>
      <vt:lpstr>PowerPoint 演示文稿</vt:lpstr>
      <vt:lpstr>Section Summary</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Data With Networks  + Network Embedding: Problems, Methodologies and Frontiers</dc:title>
  <dc:creator>Eric</dc:creator>
  <cp:lastModifiedBy>Cui Peng</cp:lastModifiedBy>
  <cp:revision>243</cp:revision>
  <dcterms:modified xsi:type="dcterms:W3CDTF">2018-08-18T03:51:52Z</dcterms:modified>
</cp:coreProperties>
</file>